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72"/>
  </p:notesMasterIdLst>
  <p:handoutMasterIdLst>
    <p:handoutMasterId r:id="rId73"/>
  </p:handoutMasterIdLst>
  <p:sldIdLst>
    <p:sldId id="257" r:id="rId8"/>
    <p:sldId id="273" r:id="rId9"/>
    <p:sldId id="274" r:id="rId10"/>
    <p:sldId id="275" r:id="rId11"/>
    <p:sldId id="338" r:id="rId12"/>
    <p:sldId id="277" r:id="rId13"/>
    <p:sldId id="278" r:id="rId14"/>
    <p:sldId id="339" r:id="rId15"/>
    <p:sldId id="356" r:id="rId16"/>
    <p:sldId id="280" r:id="rId17"/>
    <p:sldId id="281" r:id="rId18"/>
    <p:sldId id="340" r:id="rId19"/>
    <p:sldId id="361" r:id="rId20"/>
    <p:sldId id="360" r:id="rId21"/>
    <p:sldId id="282" r:id="rId22"/>
    <p:sldId id="283" r:id="rId23"/>
    <p:sldId id="345" r:id="rId24"/>
    <p:sldId id="354" r:id="rId25"/>
    <p:sldId id="286" r:id="rId26"/>
    <p:sldId id="342" r:id="rId27"/>
    <p:sldId id="288" r:id="rId28"/>
    <p:sldId id="289" r:id="rId29"/>
    <p:sldId id="355" r:id="rId30"/>
    <p:sldId id="291" r:id="rId31"/>
    <p:sldId id="324" r:id="rId32"/>
    <p:sldId id="336" r:id="rId33"/>
    <p:sldId id="337" r:id="rId34"/>
    <p:sldId id="292" r:id="rId35"/>
    <p:sldId id="293" r:id="rId36"/>
    <p:sldId id="294" r:id="rId37"/>
    <p:sldId id="362" r:id="rId38"/>
    <p:sldId id="295" r:id="rId39"/>
    <p:sldId id="296" r:id="rId40"/>
    <p:sldId id="297" r:id="rId41"/>
    <p:sldId id="298" r:id="rId42"/>
    <p:sldId id="299" r:id="rId43"/>
    <p:sldId id="300" r:id="rId44"/>
    <p:sldId id="346" r:id="rId45"/>
    <p:sldId id="301" r:id="rId46"/>
    <p:sldId id="302" r:id="rId47"/>
    <p:sldId id="303" r:id="rId48"/>
    <p:sldId id="344" r:id="rId49"/>
    <p:sldId id="347"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48" r:id="rId67"/>
    <p:sldId id="349" r:id="rId68"/>
    <p:sldId id="350" r:id="rId69"/>
    <p:sldId id="267" r:id="rId70"/>
    <p:sldId id="270" r:id="rId71"/>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631" autoAdjust="0"/>
  </p:normalViewPr>
  <p:slideViewPr>
    <p:cSldViewPr snapToGrid="0" snapToObjects="1">
      <p:cViewPr varScale="1">
        <p:scale>
          <a:sx n="52" d="100"/>
          <a:sy n="52" d="100"/>
        </p:scale>
        <p:origin x="145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494" y="-79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B-F34B-43E9-94BF-140CE22B1777}"/>
                </c:ext>
                <c:ext xmlns:c15="http://schemas.microsoft.com/office/drawing/2012/chart" uri="{CE6537A1-D6FC-4f65-9D91-7224C49458BB}">
                  <c15:layout/>
                </c:ext>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7"/>
              <c:layout>
                <c:manualLayout>
                  <c:x val="0.17874074074074073"/>
                  <c:y val="-8.0833860276852321E-19"/>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F-F34B-43E9-94BF-140CE22B1777}"/>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xmlns:c16r2="http://schemas.microsoft.com/office/drawing/2015/06/char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3A07-FA99-493F-9E1D-0420F59DA448}"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zh-CN" altLang="en-US"/>
        </a:p>
      </dgm:t>
    </dgm:pt>
    <dgm:pt modelId="{01E1E70F-AC24-47FA-84D6-69E64E2A89CC}">
      <dgm:prSet custT="1"/>
      <dgm:spPr/>
      <dgm:t>
        <a:bodyPr/>
        <a:lstStyle/>
        <a:p>
          <a:pPr rtl="0"/>
          <a:r>
            <a:rPr lang="zh-CN" altLang="en-US" sz="3200" b="1" dirty="0" smtClean="0">
              <a:solidFill>
                <a:srgbClr val="C7000B"/>
              </a:solidFill>
              <a:latin typeface="+mn-lt"/>
              <a:ea typeface="+mn-ea"/>
              <a:cs typeface="+mn-ea"/>
              <a:sym typeface="+mn-lt"/>
            </a:rPr>
            <a:t>敏捷宣言遵循的</a:t>
          </a:r>
          <a:r>
            <a:rPr lang="en-US" altLang="zh-CN" sz="3200" b="1" dirty="0" smtClean="0">
              <a:solidFill>
                <a:srgbClr val="C7000B"/>
              </a:solidFill>
              <a:latin typeface="+mn-lt"/>
              <a:ea typeface="+mn-ea"/>
              <a:cs typeface="+mn-ea"/>
              <a:sym typeface="+mn-lt"/>
            </a:rPr>
            <a:t/>
          </a:r>
          <a:br>
            <a:rPr lang="en-US" altLang="zh-CN" sz="3200" b="1" dirty="0" smtClean="0">
              <a:solidFill>
                <a:srgbClr val="C7000B"/>
              </a:solidFill>
              <a:latin typeface="+mn-lt"/>
              <a:ea typeface="+mn-ea"/>
              <a:cs typeface="+mn-ea"/>
              <a:sym typeface="+mn-lt"/>
            </a:rPr>
          </a:br>
          <a:r>
            <a:rPr lang="zh-CN" altLang="en-US" sz="3200" b="1" dirty="0" smtClean="0">
              <a:solidFill>
                <a:srgbClr val="C7000B"/>
              </a:solidFill>
              <a:latin typeface="+mn-lt"/>
              <a:ea typeface="+mn-ea"/>
              <a:cs typeface="+mn-ea"/>
              <a:sym typeface="+mn-lt"/>
            </a:rPr>
            <a:t>原则</a:t>
          </a:r>
          <a:endParaRPr lang="zh-CN" sz="3200" b="1" dirty="0">
            <a:solidFill>
              <a:srgbClr val="C7000B"/>
            </a:solidFill>
            <a:latin typeface="+mn-lt"/>
            <a:ea typeface="+mn-ea"/>
            <a:cs typeface="+mn-ea"/>
            <a:sym typeface="+mn-lt"/>
          </a:endParaRPr>
        </a:p>
      </dgm:t>
    </dgm:pt>
    <dgm:pt modelId="{16212287-98F2-4C66-A5D1-93008E60B5C0}" type="par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BD348F0-FFBD-4F09-81FD-254C321C8069}" type="sib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D89CD0B-BADE-445A-96AA-7E9ED8C05B54}">
      <dgm:prSet custT="1"/>
      <dgm:spPr/>
      <dgm:t>
        <a:bodyPr/>
        <a:lstStyle/>
        <a:p>
          <a:pPr rtl="0"/>
          <a:r>
            <a:rPr lang="en-US" altLang="zh-CN" sz="1200" b="1" dirty="0" smtClean="0">
              <a:latin typeface="+mn-lt"/>
              <a:ea typeface="+mn-ea"/>
              <a:cs typeface="+mn-ea"/>
              <a:sym typeface="+mn-lt"/>
            </a:rPr>
            <a:t>1</a:t>
          </a:r>
          <a:r>
            <a:rPr lang="zh-CN" altLang="en-US" sz="1200" b="1" dirty="0" smtClean="0">
              <a:latin typeface="+mn-lt"/>
              <a:ea typeface="+mn-ea"/>
              <a:cs typeface="+mn-ea"/>
              <a:sym typeface="+mn-lt"/>
            </a:rPr>
            <a:t>，</a:t>
          </a:r>
          <a:r>
            <a:rPr lang="zh-CN" sz="1200" b="1" dirty="0" smtClean="0">
              <a:latin typeface="+mn-lt"/>
              <a:ea typeface="+mn-ea"/>
              <a:cs typeface="+mn-ea"/>
              <a:sym typeface="+mn-lt"/>
            </a:rPr>
            <a:t>我们最重要的目标，是通过持续不断地及早交付有价值的软件使客户满意。</a:t>
          </a:r>
          <a:endParaRPr lang="zh-CN" sz="1200" b="1" dirty="0">
            <a:latin typeface="+mn-lt"/>
            <a:ea typeface="+mn-ea"/>
            <a:cs typeface="+mn-ea"/>
            <a:sym typeface="+mn-lt"/>
          </a:endParaRPr>
        </a:p>
      </dgm:t>
    </dgm:pt>
    <dgm:pt modelId="{D1C544D7-6209-425E-BD70-3430B4D6C5D1}" type="par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A7344B4-7D52-407A-9A15-5A2A3585BADC}" type="sib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E9C26BA-C94F-44B6-8D0D-295AF409BAF6}">
      <dgm:prSet custT="1"/>
      <dgm:spPr/>
      <dgm:t>
        <a:bodyPr/>
        <a:lstStyle/>
        <a:p>
          <a:pPr rtl="0"/>
          <a:r>
            <a:rPr lang="en-US" altLang="zh-CN" sz="1200" dirty="0" smtClean="0">
              <a:latin typeface="+mn-lt"/>
              <a:ea typeface="+mn-ea"/>
              <a:cs typeface="+mn-ea"/>
              <a:sym typeface="+mn-lt"/>
            </a:rPr>
            <a:t>2</a:t>
          </a:r>
          <a:r>
            <a:rPr lang="zh-CN" altLang="en-US" sz="1200" dirty="0" smtClean="0">
              <a:latin typeface="+mn-lt"/>
              <a:ea typeface="+mn-ea"/>
              <a:cs typeface="+mn-ea"/>
              <a:sym typeface="+mn-lt"/>
            </a:rPr>
            <a:t>，</a:t>
          </a:r>
          <a:r>
            <a:rPr lang="zh-CN" sz="1200" dirty="0" smtClean="0">
              <a:latin typeface="+mn-lt"/>
              <a:ea typeface="+mn-ea"/>
              <a:cs typeface="+mn-ea"/>
              <a:sym typeface="+mn-lt"/>
            </a:rPr>
            <a:t>欣然面对需求变化，即使在开发后期也一样。为了客户的竞争优势，敏捷过程掌控变化。</a:t>
          </a:r>
          <a:endParaRPr lang="zh-CN" sz="1200" dirty="0">
            <a:latin typeface="+mn-lt"/>
            <a:ea typeface="+mn-ea"/>
            <a:cs typeface="+mn-ea"/>
            <a:sym typeface="+mn-lt"/>
          </a:endParaRPr>
        </a:p>
      </dgm:t>
    </dgm:pt>
    <dgm:pt modelId="{EB5A87F5-CE7E-45C8-8D7F-794346FBB7CC}" type="par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C394910-94E1-44C8-A612-B8EF5CA050C6}" type="sib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BC32AE8-9DD0-4BD7-A409-EBA290C57E0C}">
      <dgm:prSet custT="1"/>
      <dgm:spPr/>
      <dgm:t>
        <a:bodyPr/>
        <a:lstStyle/>
        <a:p>
          <a:pPr rtl="0"/>
          <a:r>
            <a:rPr lang="en-US" altLang="zh-CN" sz="1200" smtClean="0">
              <a:latin typeface="+mn-lt"/>
              <a:ea typeface="+mn-ea"/>
              <a:cs typeface="+mn-ea"/>
              <a:sym typeface="+mn-lt"/>
            </a:rPr>
            <a:t>3</a:t>
          </a:r>
          <a:r>
            <a:rPr lang="zh-CN" altLang="en-US" sz="1200" smtClean="0">
              <a:latin typeface="+mn-lt"/>
              <a:ea typeface="+mn-ea"/>
              <a:cs typeface="+mn-ea"/>
              <a:sym typeface="+mn-lt"/>
            </a:rPr>
            <a:t>，</a:t>
          </a:r>
          <a:r>
            <a:rPr lang="zh-CN" sz="1200" smtClean="0">
              <a:latin typeface="+mn-lt"/>
              <a:ea typeface="+mn-ea"/>
              <a:cs typeface="+mn-ea"/>
              <a:sym typeface="+mn-lt"/>
            </a:rPr>
            <a:t>经常地交付可工作的软件，相隔几星期或一两个月，倾向于采取较短的周期。</a:t>
          </a:r>
          <a:endParaRPr lang="zh-CN" sz="1200" dirty="0">
            <a:latin typeface="+mn-lt"/>
            <a:ea typeface="+mn-ea"/>
            <a:cs typeface="+mn-ea"/>
            <a:sym typeface="+mn-lt"/>
          </a:endParaRPr>
        </a:p>
      </dgm:t>
    </dgm:pt>
    <dgm:pt modelId="{446C14A2-ED59-44C4-8516-2237EF87AE0C}" type="par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0076BE3-5CA0-4A0F-91F3-DCC07600A058}" type="sib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39A2F4F8-BBD1-4F51-943A-5F6A290C8339}">
      <dgm:prSet custT="1"/>
      <dgm:spPr/>
      <dgm:t>
        <a:bodyPr/>
        <a:lstStyle/>
        <a:p>
          <a:pPr rtl="0"/>
          <a:r>
            <a:rPr lang="en-US" altLang="zh-CN" sz="1200" dirty="0" smtClean="0">
              <a:latin typeface="+mn-lt"/>
              <a:ea typeface="+mn-ea"/>
              <a:cs typeface="+mn-ea"/>
              <a:sym typeface="+mn-lt"/>
            </a:rPr>
            <a:t>4</a:t>
          </a:r>
          <a:r>
            <a:rPr lang="zh-CN" altLang="en-US" sz="1200" dirty="0" smtClean="0">
              <a:latin typeface="+mn-lt"/>
              <a:ea typeface="+mn-ea"/>
              <a:cs typeface="+mn-ea"/>
              <a:sym typeface="+mn-lt"/>
            </a:rPr>
            <a:t>，</a:t>
          </a:r>
          <a:r>
            <a:rPr lang="zh-CN" sz="1200" dirty="0" smtClean="0">
              <a:latin typeface="+mn-lt"/>
              <a:ea typeface="+mn-ea"/>
              <a:cs typeface="+mn-ea"/>
              <a:sym typeface="+mn-lt"/>
            </a:rPr>
            <a:t>业务人员和开发人员必须相互合作，项目中的每一天都不例外。</a:t>
          </a:r>
          <a:endParaRPr lang="zh-CN" sz="1200" dirty="0">
            <a:latin typeface="+mn-lt"/>
            <a:ea typeface="+mn-ea"/>
            <a:cs typeface="+mn-ea"/>
            <a:sym typeface="+mn-lt"/>
          </a:endParaRPr>
        </a:p>
      </dgm:t>
    </dgm:pt>
    <dgm:pt modelId="{B1BC2A58-EE98-47D1-90AA-EFC8A754580C}" type="par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D91246B-87D4-4833-8C5F-93ACF69251F5}" type="sib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939E521-E2F5-4965-8FCB-A5B3F115F13D}">
      <dgm:prSet custT="1"/>
      <dgm:spPr/>
      <dgm:t>
        <a:bodyPr/>
        <a:lstStyle/>
        <a:p>
          <a:pPr rtl="0"/>
          <a:r>
            <a:rPr lang="en-US" altLang="zh-CN" sz="1200" dirty="0" smtClean="0">
              <a:latin typeface="+mn-lt"/>
              <a:ea typeface="+mn-ea"/>
              <a:cs typeface="+mn-ea"/>
              <a:sym typeface="+mn-lt"/>
            </a:rPr>
            <a:t>5</a:t>
          </a:r>
          <a:r>
            <a:rPr lang="zh-CN" altLang="en-US" sz="1200" dirty="0" smtClean="0">
              <a:latin typeface="+mn-lt"/>
              <a:ea typeface="+mn-ea"/>
              <a:cs typeface="+mn-ea"/>
              <a:sym typeface="+mn-lt"/>
            </a:rPr>
            <a:t>，</a:t>
          </a:r>
          <a:r>
            <a:rPr lang="zh-CN" sz="1200" dirty="0" smtClean="0">
              <a:latin typeface="+mn-lt"/>
              <a:ea typeface="+mn-ea"/>
              <a:cs typeface="+mn-ea"/>
              <a:sym typeface="+mn-lt"/>
            </a:rPr>
            <a:t>激发个体的斗志，以他们为核心搭建项目。提供所需的环境和支援，辅以信任，从而达成目标。</a:t>
          </a:r>
          <a:endParaRPr lang="zh-CN" sz="1200" dirty="0">
            <a:latin typeface="+mn-lt"/>
            <a:ea typeface="+mn-ea"/>
            <a:cs typeface="+mn-ea"/>
            <a:sym typeface="+mn-lt"/>
          </a:endParaRPr>
        </a:p>
      </dgm:t>
    </dgm:pt>
    <dgm:pt modelId="{B9137982-90D7-4DA9-8FEB-3B0C69D0CB13}" type="par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7015A1B-EA29-4FCF-A18B-13E070E0FEC8}" type="sib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D3BDF33-F27C-4DF8-B53D-AE4DAA79F797}">
      <dgm:prSet custT="1"/>
      <dgm:spPr/>
      <dgm:t>
        <a:bodyPr/>
        <a:lstStyle/>
        <a:p>
          <a:pPr rtl="0"/>
          <a:r>
            <a:rPr lang="en-US" altLang="zh-CN" sz="1200" smtClean="0">
              <a:latin typeface="+mn-lt"/>
              <a:ea typeface="+mn-ea"/>
              <a:cs typeface="+mn-ea"/>
              <a:sym typeface="+mn-lt"/>
            </a:rPr>
            <a:t>6</a:t>
          </a:r>
          <a:r>
            <a:rPr lang="zh-CN" altLang="en-US" sz="1200" smtClean="0">
              <a:latin typeface="+mn-lt"/>
              <a:ea typeface="+mn-ea"/>
              <a:cs typeface="+mn-ea"/>
              <a:sym typeface="+mn-lt"/>
            </a:rPr>
            <a:t>，</a:t>
          </a:r>
          <a:r>
            <a:rPr lang="zh-CN" sz="1200" smtClean="0">
              <a:latin typeface="+mn-lt"/>
              <a:ea typeface="+mn-ea"/>
              <a:cs typeface="+mn-ea"/>
              <a:sym typeface="+mn-lt"/>
            </a:rPr>
            <a:t>不论团队内外，传递信息效果最好效率也最高的方式是面对面的交谈。</a:t>
          </a:r>
          <a:endParaRPr lang="zh-CN" sz="1200" dirty="0">
            <a:latin typeface="+mn-lt"/>
            <a:ea typeface="+mn-ea"/>
            <a:cs typeface="+mn-ea"/>
            <a:sym typeface="+mn-lt"/>
          </a:endParaRPr>
        </a:p>
      </dgm:t>
    </dgm:pt>
    <dgm:pt modelId="{5A45AB49-744F-4F66-8D49-EBC2C2FF73A9}" type="par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B60D5FC-3BE5-4392-BF83-D888D0EE26E5}" type="sib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DCD55BC-7CD9-4CDC-A7A4-008CA484B7CB}">
      <dgm:prSet custT="1"/>
      <dgm:spPr/>
      <dgm:t>
        <a:bodyPr/>
        <a:lstStyle/>
        <a:p>
          <a:pPr rtl="0"/>
          <a:r>
            <a:rPr lang="en-US" altLang="zh-CN" sz="1200" dirty="0" smtClean="0">
              <a:latin typeface="+mn-lt"/>
              <a:ea typeface="+mn-ea"/>
              <a:cs typeface="+mn-ea"/>
              <a:sym typeface="+mn-lt"/>
            </a:rPr>
            <a:t>7</a:t>
          </a:r>
          <a:r>
            <a:rPr lang="zh-CN" altLang="en-US" sz="1200" dirty="0" smtClean="0">
              <a:latin typeface="+mn-lt"/>
              <a:ea typeface="+mn-ea"/>
              <a:cs typeface="+mn-ea"/>
              <a:sym typeface="+mn-lt"/>
            </a:rPr>
            <a:t>，</a:t>
          </a:r>
          <a:r>
            <a:rPr lang="zh-CN" sz="1200" b="1" dirty="0" smtClean="0">
              <a:latin typeface="+mn-lt"/>
              <a:ea typeface="+mn-ea"/>
              <a:cs typeface="+mn-ea"/>
              <a:sym typeface="+mn-lt"/>
            </a:rPr>
            <a:t>可工作的软件是进度的首要度量标准。</a:t>
          </a:r>
          <a:endParaRPr lang="zh-CN" sz="1200" b="1" dirty="0">
            <a:latin typeface="+mn-lt"/>
            <a:ea typeface="+mn-ea"/>
            <a:cs typeface="+mn-ea"/>
            <a:sym typeface="+mn-lt"/>
          </a:endParaRPr>
        </a:p>
      </dgm:t>
    </dgm:pt>
    <dgm:pt modelId="{4ADA9E07-9CA0-4D2D-AB2C-CADA82C1A73F}" type="par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9D1E2BC-A646-4B9C-A575-DAD41A271AD0}" type="sib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0F884D8-552F-439E-9691-548805A15094}">
      <dgm:prSet custT="1"/>
      <dgm:spPr/>
      <dgm:t>
        <a:bodyPr/>
        <a:lstStyle/>
        <a:p>
          <a:pPr rtl="0"/>
          <a:r>
            <a:rPr lang="en-US" altLang="zh-CN" sz="1200" dirty="0" smtClean="0">
              <a:latin typeface="+mn-lt"/>
              <a:ea typeface="+mn-ea"/>
              <a:cs typeface="+mn-ea"/>
              <a:sym typeface="+mn-lt"/>
            </a:rPr>
            <a:t>8</a:t>
          </a:r>
          <a:r>
            <a:rPr lang="zh-CN" altLang="en-US" sz="1200" dirty="0" smtClean="0">
              <a:latin typeface="+mn-lt"/>
              <a:ea typeface="+mn-ea"/>
              <a:cs typeface="+mn-ea"/>
              <a:sym typeface="+mn-lt"/>
            </a:rPr>
            <a:t>，</a:t>
          </a:r>
          <a:r>
            <a:rPr lang="zh-CN" sz="1200" dirty="0" smtClean="0">
              <a:latin typeface="+mn-lt"/>
              <a:ea typeface="+mn-ea"/>
              <a:cs typeface="+mn-ea"/>
              <a:sym typeface="+mn-lt"/>
            </a:rPr>
            <a:t>敏捷过程倡导可持续开发。责任人、开发人员和用户要能够共同维持其步调稳定延续。</a:t>
          </a:r>
          <a:endParaRPr lang="zh-CN" sz="1200" dirty="0">
            <a:latin typeface="+mn-lt"/>
            <a:ea typeface="+mn-ea"/>
            <a:cs typeface="+mn-ea"/>
            <a:sym typeface="+mn-lt"/>
          </a:endParaRPr>
        </a:p>
      </dgm:t>
    </dgm:pt>
    <dgm:pt modelId="{2E0F738F-1F29-4110-BCB1-657A93235858}" type="par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C4F7620-1F27-4A2C-926C-B4A029AA076A}" type="sib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E45DD320-927F-42C2-919D-D2254190DC4A}">
      <dgm:prSet custT="1"/>
      <dgm:spPr/>
      <dgm:t>
        <a:bodyPr/>
        <a:lstStyle/>
        <a:p>
          <a:pPr rtl="0"/>
          <a:r>
            <a:rPr lang="en-US" altLang="zh-CN" sz="1200" dirty="0" smtClean="0">
              <a:latin typeface="+mn-lt"/>
              <a:ea typeface="+mn-ea"/>
              <a:cs typeface="+mn-ea"/>
              <a:sym typeface="+mn-lt"/>
            </a:rPr>
            <a:t>9</a:t>
          </a:r>
          <a:r>
            <a:rPr lang="zh-CN" altLang="en-US" sz="1200" dirty="0" smtClean="0">
              <a:latin typeface="+mn-lt"/>
              <a:ea typeface="+mn-ea"/>
              <a:cs typeface="+mn-ea"/>
              <a:sym typeface="+mn-lt"/>
            </a:rPr>
            <a:t>，</a:t>
          </a:r>
          <a:r>
            <a:rPr lang="zh-CN" sz="1200" dirty="0" smtClean="0">
              <a:latin typeface="+mn-lt"/>
              <a:ea typeface="+mn-ea"/>
              <a:cs typeface="+mn-ea"/>
              <a:sym typeface="+mn-lt"/>
            </a:rPr>
            <a:t>坚持不懈地追求技术卓越和良好设计，敏捷能力由此增强。</a:t>
          </a:r>
          <a:endParaRPr lang="zh-CN" sz="1200" dirty="0">
            <a:latin typeface="+mn-lt"/>
            <a:ea typeface="+mn-ea"/>
            <a:cs typeface="+mn-ea"/>
            <a:sym typeface="+mn-lt"/>
          </a:endParaRPr>
        </a:p>
      </dgm:t>
    </dgm:pt>
    <dgm:pt modelId="{5D3F150A-9E2D-4DAC-A606-B8A3D4EB151A}" type="par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5146268E-B519-4C11-9DCC-8DAFDB02DB53}" type="sib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8A5BE4C4-C762-4EEC-8DAF-A13D6F35F001}">
      <dgm:prSet custT="1"/>
      <dgm:spPr/>
      <dgm:t>
        <a:bodyPr/>
        <a:lstStyle/>
        <a:p>
          <a:pPr rtl="0"/>
          <a:r>
            <a:rPr lang="en-US" altLang="zh-CN" sz="1200" smtClean="0">
              <a:latin typeface="+mn-lt"/>
              <a:ea typeface="+mn-ea"/>
              <a:cs typeface="+mn-ea"/>
              <a:sym typeface="+mn-lt"/>
            </a:rPr>
            <a:t>10</a:t>
          </a:r>
          <a:r>
            <a:rPr lang="zh-CN" altLang="en-US" sz="1200" smtClean="0">
              <a:latin typeface="+mn-lt"/>
              <a:ea typeface="+mn-ea"/>
              <a:cs typeface="+mn-ea"/>
              <a:sym typeface="+mn-lt"/>
            </a:rPr>
            <a:t>，</a:t>
          </a:r>
          <a:r>
            <a:rPr lang="zh-CN" sz="1200" smtClean="0">
              <a:latin typeface="+mn-lt"/>
              <a:ea typeface="+mn-ea"/>
              <a:cs typeface="+mn-ea"/>
              <a:sym typeface="+mn-lt"/>
            </a:rPr>
            <a:t>以简洁为本，它是极力减少不必要工作量的艺术。</a:t>
          </a:r>
          <a:endParaRPr lang="zh-CN" sz="1200" dirty="0">
            <a:latin typeface="+mn-lt"/>
            <a:ea typeface="+mn-ea"/>
            <a:cs typeface="+mn-ea"/>
            <a:sym typeface="+mn-lt"/>
          </a:endParaRPr>
        </a:p>
      </dgm:t>
    </dgm:pt>
    <dgm:pt modelId="{2C599F79-357F-4FCB-B461-30238B28E8AD}" type="par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0B06726-B003-4CFB-8F11-55B516AD9286}" type="sib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E610581-85AA-422B-9A8F-1A970784F92A}">
      <dgm:prSet custT="1"/>
      <dgm:spPr/>
      <dgm:t>
        <a:bodyPr/>
        <a:lstStyle/>
        <a:p>
          <a:pPr rtl="0"/>
          <a:r>
            <a:rPr lang="en-US" altLang="zh-CN" sz="1200" dirty="0" smtClean="0">
              <a:latin typeface="+mn-lt"/>
              <a:ea typeface="+mn-ea"/>
              <a:cs typeface="+mn-ea"/>
              <a:sym typeface="+mn-lt"/>
            </a:rPr>
            <a:t>11</a:t>
          </a:r>
          <a:r>
            <a:rPr lang="zh-CN" altLang="en-US" sz="1200" dirty="0" smtClean="0">
              <a:latin typeface="+mn-lt"/>
              <a:ea typeface="+mn-ea"/>
              <a:cs typeface="+mn-ea"/>
              <a:sym typeface="+mn-lt"/>
            </a:rPr>
            <a:t>，</a:t>
          </a:r>
          <a:r>
            <a:rPr lang="zh-CN" sz="1200" dirty="0" smtClean="0">
              <a:latin typeface="+mn-lt"/>
              <a:ea typeface="+mn-ea"/>
              <a:cs typeface="+mn-ea"/>
              <a:sym typeface="+mn-lt"/>
            </a:rPr>
            <a:t>最好的架构、需求和设计出自自组织团队。</a:t>
          </a:r>
          <a:endParaRPr lang="zh-CN" sz="1200" dirty="0">
            <a:latin typeface="+mn-lt"/>
            <a:ea typeface="+mn-ea"/>
            <a:cs typeface="+mn-ea"/>
            <a:sym typeface="+mn-lt"/>
          </a:endParaRPr>
        </a:p>
      </dgm:t>
    </dgm:pt>
    <dgm:pt modelId="{24BAD35A-4A30-4AB4-B778-AE4D70B62964}" type="par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323D798-5E38-41E5-B1D7-0C52AAE0196C}" type="sib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75FADDF-2F08-48A2-96C9-08E91018F64B}">
      <dgm:prSet custT="1"/>
      <dgm:spPr/>
      <dgm:t>
        <a:bodyPr/>
        <a:lstStyle/>
        <a:p>
          <a:pPr rtl="0"/>
          <a:r>
            <a:rPr lang="en-US" altLang="zh-CN" sz="1200" b="0" dirty="0" smtClean="0">
              <a:latin typeface="+mn-lt"/>
              <a:ea typeface="+mn-ea"/>
              <a:cs typeface="+mn-ea"/>
              <a:sym typeface="+mn-lt"/>
            </a:rPr>
            <a:t>12</a:t>
          </a:r>
          <a:r>
            <a:rPr lang="zh-CN" altLang="en-US" sz="1200" b="0" dirty="0" smtClean="0">
              <a:latin typeface="+mn-lt"/>
              <a:ea typeface="+mn-ea"/>
              <a:cs typeface="+mn-ea"/>
              <a:sym typeface="+mn-lt"/>
            </a:rPr>
            <a:t>，</a:t>
          </a:r>
          <a:r>
            <a:rPr lang="zh-CN" sz="1200" b="0" dirty="0" smtClean="0">
              <a:latin typeface="+mn-lt"/>
              <a:ea typeface="+mn-ea"/>
              <a:cs typeface="+mn-ea"/>
              <a:sym typeface="+mn-lt"/>
            </a:rPr>
            <a:t>团队定期地反思如何能提高成效，并依此调整自身的举止表现。</a:t>
          </a:r>
          <a:endParaRPr lang="zh-CN" sz="1200" b="0" dirty="0">
            <a:latin typeface="+mn-lt"/>
            <a:ea typeface="+mn-ea"/>
            <a:cs typeface="+mn-ea"/>
            <a:sym typeface="+mn-lt"/>
          </a:endParaRPr>
        </a:p>
      </dgm:t>
    </dgm:pt>
    <dgm:pt modelId="{2CFCD966-0D44-4A26-B428-8B1AA52F1123}" type="par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6BE2A80-DF97-466E-8699-65B6795CD9B0}" type="sib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97D1A413-C027-42F2-AD23-074BD6EB242B}" type="pres">
      <dgm:prSet presAssocID="{B5CA3A07-FA99-493F-9E1D-0420F59DA448}" presName="vert0" presStyleCnt="0">
        <dgm:presLayoutVars>
          <dgm:dir/>
          <dgm:animOne val="branch"/>
          <dgm:animLvl val="lvl"/>
        </dgm:presLayoutVars>
      </dgm:prSet>
      <dgm:spPr/>
      <dgm:t>
        <a:bodyPr/>
        <a:lstStyle/>
        <a:p>
          <a:endParaRPr lang="zh-CN" altLang="en-US"/>
        </a:p>
      </dgm:t>
    </dgm:pt>
    <dgm:pt modelId="{8035437A-F09B-4A69-AB5B-AC620A4D9500}" type="pres">
      <dgm:prSet presAssocID="{01E1E70F-AC24-47FA-84D6-69E64E2A89CC}" presName="thickLine" presStyleLbl="alignNode1" presStyleIdx="0" presStyleCnt="1" custLinFactNeighborX="481"/>
      <dgm:spPr/>
      <dgm:t>
        <a:bodyPr/>
        <a:lstStyle/>
        <a:p>
          <a:endParaRPr lang="zh-CN" altLang="en-US"/>
        </a:p>
      </dgm:t>
    </dgm:pt>
    <dgm:pt modelId="{C4065D39-BD04-480E-BDCF-9508BA65D710}" type="pres">
      <dgm:prSet presAssocID="{01E1E70F-AC24-47FA-84D6-69E64E2A89CC}" presName="horz1" presStyleCnt="0"/>
      <dgm:spPr/>
      <dgm:t>
        <a:bodyPr/>
        <a:lstStyle/>
        <a:p>
          <a:endParaRPr lang="zh-CN" altLang="en-US"/>
        </a:p>
      </dgm:t>
    </dgm:pt>
    <dgm:pt modelId="{1602776C-7F8B-4A67-8A19-1409C66D1AEC}" type="pres">
      <dgm:prSet presAssocID="{01E1E70F-AC24-47FA-84D6-69E64E2A89CC}" presName="tx1" presStyleLbl="revTx" presStyleIdx="0" presStyleCnt="13" custScaleX="52904" custLinFactNeighborX="2626"/>
      <dgm:spPr/>
      <dgm:t>
        <a:bodyPr/>
        <a:lstStyle/>
        <a:p>
          <a:endParaRPr lang="zh-CN" altLang="en-US"/>
        </a:p>
      </dgm:t>
    </dgm:pt>
    <dgm:pt modelId="{D660748D-5212-4D82-9D36-088023EFDCFE}" type="pres">
      <dgm:prSet presAssocID="{01E1E70F-AC24-47FA-84D6-69E64E2A89CC}" presName="vert1" presStyleCnt="0"/>
      <dgm:spPr/>
      <dgm:t>
        <a:bodyPr/>
        <a:lstStyle/>
        <a:p>
          <a:endParaRPr lang="zh-CN" altLang="en-US"/>
        </a:p>
      </dgm:t>
    </dgm:pt>
    <dgm:pt modelId="{55A64852-844C-4304-89CC-B2AED3795A18}" type="pres">
      <dgm:prSet presAssocID="{7D89CD0B-BADE-445A-96AA-7E9ED8C05B54}" presName="vertSpace2a" presStyleCnt="0"/>
      <dgm:spPr/>
      <dgm:t>
        <a:bodyPr/>
        <a:lstStyle/>
        <a:p>
          <a:endParaRPr lang="zh-CN" altLang="en-US"/>
        </a:p>
      </dgm:t>
    </dgm:pt>
    <dgm:pt modelId="{2368F55B-243B-4B26-B74D-5D54815BDB15}" type="pres">
      <dgm:prSet presAssocID="{7D89CD0B-BADE-445A-96AA-7E9ED8C05B54}" presName="horz2" presStyleCnt="0"/>
      <dgm:spPr/>
      <dgm:t>
        <a:bodyPr/>
        <a:lstStyle/>
        <a:p>
          <a:endParaRPr lang="zh-CN" altLang="en-US"/>
        </a:p>
      </dgm:t>
    </dgm:pt>
    <dgm:pt modelId="{E22E772D-FD26-413D-9897-5347DC0C992B}" type="pres">
      <dgm:prSet presAssocID="{7D89CD0B-BADE-445A-96AA-7E9ED8C05B54}" presName="horzSpace2" presStyleCnt="0"/>
      <dgm:spPr/>
      <dgm:t>
        <a:bodyPr/>
        <a:lstStyle/>
        <a:p>
          <a:endParaRPr lang="zh-CN" altLang="en-US"/>
        </a:p>
      </dgm:t>
    </dgm:pt>
    <dgm:pt modelId="{59FC5839-162E-4926-8BF5-8F6022893993}" type="pres">
      <dgm:prSet presAssocID="{7D89CD0B-BADE-445A-96AA-7E9ED8C05B54}" presName="tx2" presStyleLbl="revTx" presStyleIdx="1" presStyleCnt="13"/>
      <dgm:spPr/>
      <dgm:t>
        <a:bodyPr/>
        <a:lstStyle/>
        <a:p>
          <a:endParaRPr lang="zh-CN" altLang="en-US"/>
        </a:p>
      </dgm:t>
    </dgm:pt>
    <dgm:pt modelId="{0699B40B-E079-44C4-B80B-3365602250F3}" type="pres">
      <dgm:prSet presAssocID="{7D89CD0B-BADE-445A-96AA-7E9ED8C05B54}" presName="vert2" presStyleCnt="0"/>
      <dgm:spPr/>
      <dgm:t>
        <a:bodyPr/>
        <a:lstStyle/>
        <a:p>
          <a:endParaRPr lang="zh-CN" altLang="en-US"/>
        </a:p>
      </dgm:t>
    </dgm:pt>
    <dgm:pt modelId="{AED4369A-DA70-4DE6-8D65-AC4B12EC762F}" type="pres">
      <dgm:prSet presAssocID="{7D89CD0B-BADE-445A-96AA-7E9ED8C05B54}" presName="thinLine2b" presStyleLbl="callout" presStyleIdx="0" presStyleCnt="12"/>
      <dgm:spPr/>
      <dgm:t>
        <a:bodyPr/>
        <a:lstStyle/>
        <a:p>
          <a:endParaRPr lang="zh-CN" altLang="en-US"/>
        </a:p>
      </dgm:t>
    </dgm:pt>
    <dgm:pt modelId="{CCD26751-135B-478F-91B0-6A05719509DD}" type="pres">
      <dgm:prSet presAssocID="{7D89CD0B-BADE-445A-96AA-7E9ED8C05B54}" presName="vertSpace2b" presStyleCnt="0"/>
      <dgm:spPr/>
      <dgm:t>
        <a:bodyPr/>
        <a:lstStyle/>
        <a:p>
          <a:endParaRPr lang="zh-CN" altLang="en-US"/>
        </a:p>
      </dgm:t>
    </dgm:pt>
    <dgm:pt modelId="{783E9D38-E2E7-4732-9179-511B68CC7755}" type="pres">
      <dgm:prSet presAssocID="{DE9C26BA-C94F-44B6-8D0D-295AF409BAF6}" presName="horz2" presStyleCnt="0"/>
      <dgm:spPr/>
      <dgm:t>
        <a:bodyPr/>
        <a:lstStyle/>
        <a:p>
          <a:endParaRPr lang="zh-CN" altLang="en-US"/>
        </a:p>
      </dgm:t>
    </dgm:pt>
    <dgm:pt modelId="{0C2786D5-BAF4-4BEC-9125-E9748BB4A3E6}" type="pres">
      <dgm:prSet presAssocID="{DE9C26BA-C94F-44B6-8D0D-295AF409BAF6}" presName="horzSpace2" presStyleCnt="0"/>
      <dgm:spPr/>
      <dgm:t>
        <a:bodyPr/>
        <a:lstStyle/>
        <a:p>
          <a:endParaRPr lang="zh-CN" altLang="en-US"/>
        </a:p>
      </dgm:t>
    </dgm:pt>
    <dgm:pt modelId="{8B53DFCE-FAE6-4FEB-9CD1-98667C6CBBF4}" type="pres">
      <dgm:prSet presAssocID="{DE9C26BA-C94F-44B6-8D0D-295AF409BAF6}" presName="tx2" presStyleLbl="revTx" presStyleIdx="2" presStyleCnt="13"/>
      <dgm:spPr/>
      <dgm:t>
        <a:bodyPr/>
        <a:lstStyle/>
        <a:p>
          <a:endParaRPr lang="zh-CN" altLang="en-US"/>
        </a:p>
      </dgm:t>
    </dgm:pt>
    <dgm:pt modelId="{40A0BF6A-4988-47F3-A753-AA809B83D77F}" type="pres">
      <dgm:prSet presAssocID="{DE9C26BA-C94F-44B6-8D0D-295AF409BAF6}" presName="vert2" presStyleCnt="0"/>
      <dgm:spPr/>
      <dgm:t>
        <a:bodyPr/>
        <a:lstStyle/>
        <a:p>
          <a:endParaRPr lang="zh-CN" altLang="en-US"/>
        </a:p>
      </dgm:t>
    </dgm:pt>
    <dgm:pt modelId="{22B86E44-E513-4FF6-9CB8-BDD08157BE66}" type="pres">
      <dgm:prSet presAssocID="{DE9C26BA-C94F-44B6-8D0D-295AF409BAF6}" presName="thinLine2b" presStyleLbl="callout" presStyleIdx="1" presStyleCnt="12"/>
      <dgm:spPr/>
      <dgm:t>
        <a:bodyPr/>
        <a:lstStyle/>
        <a:p>
          <a:endParaRPr lang="zh-CN" altLang="en-US"/>
        </a:p>
      </dgm:t>
    </dgm:pt>
    <dgm:pt modelId="{4BBFD6E2-0FF7-422E-BA7F-F095A4239781}" type="pres">
      <dgm:prSet presAssocID="{DE9C26BA-C94F-44B6-8D0D-295AF409BAF6}" presName="vertSpace2b" presStyleCnt="0"/>
      <dgm:spPr/>
      <dgm:t>
        <a:bodyPr/>
        <a:lstStyle/>
        <a:p>
          <a:endParaRPr lang="zh-CN" altLang="en-US"/>
        </a:p>
      </dgm:t>
    </dgm:pt>
    <dgm:pt modelId="{9299C4BE-BA41-42CF-9633-DD30848A8B40}" type="pres">
      <dgm:prSet presAssocID="{7BC32AE8-9DD0-4BD7-A409-EBA290C57E0C}" presName="horz2" presStyleCnt="0"/>
      <dgm:spPr/>
      <dgm:t>
        <a:bodyPr/>
        <a:lstStyle/>
        <a:p>
          <a:endParaRPr lang="zh-CN" altLang="en-US"/>
        </a:p>
      </dgm:t>
    </dgm:pt>
    <dgm:pt modelId="{3BA49EAC-5029-4298-AD1F-C660998C1D95}" type="pres">
      <dgm:prSet presAssocID="{7BC32AE8-9DD0-4BD7-A409-EBA290C57E0C}" presName="horzSpace2" presStyleCnt="0"/>
      <dgm:spPr/>
      <dgm:t>
        <a:bodyPr/>
        <a:lstStyle/>
        <a:p>
          <a:endParaRPr lang="zh-CN" altLang="en-US"/>
        </a:p>
      </dgm:t>
    </dgm:pt>
    <dgm:pt modelId="{17DADC83-2434-47A6-8F0D-80870D73D9B9}" type="pres">
      <dgm:prSet presAssocID="{7BC32AE8-9DD0-4BD7-A409-EBA290C57E0C}" presName="tx2" presStyleLbl="revTx" presStyleIdx="3" presStyleCnt="13"/>
      <dgm:spPr/>
      <dgm:t>
        <a:bodyPr/>
        <a:lstStyle/>
        <a:p>
          <a:endParaRPr lang="zh-CN" altLang="en-US"/>
        </a:p>
      </dgm:t>
    </dgm:pt>
    <dgm:pt modelId="{13A9E1AF-3FD1-4D23-A46D-1472CA7286E8}" type="pres">
      <dgm:prSet presAssocID="{7BC32AE8-9DD0-4BD7-A409-EBA290C57E0C}" presName="vert2" presStyleCnt="0"/>
      <dgm:spPr/>
      <dgm:t>
        <a:bodyPr/>
        <a:lstStyle/>
        <a:p>
          <a:endParaRPr lang="zh-CN" altLang="en-US"/>
        </a:p>
      </dgm:t>
    </dgm:pt>
    <dgm:pt modelId="{3C4FE030-75FD-4C46-B8B8-AC19C3343545}" type="pres">
      <dgm:prSet presAssocID="{7BC32AE8-9DD0-4BD7-A409-EBA290C57E0C}" presName="thinLine2b" presStyleLbl="callout" presStyleIdx="2" presStyleCnt="12"/>
      <dgm:spPr/>
      <dgm:t>
        <a:bodyPr/>
        <a:lstStyle/>
        <a:p>
          <a:endParaRPr lang="zh-CN" altLang="en-US"/>
        </a:p>
      </dgm:t>
    </dgm:pt>
    <dgm:pt modelId="{63BBD3EF-C49B-426F-B60A-9C76104AA88A}" type="pres">
      <dgm:prSet presAssocID="{7BC32AE8-9DD0-4BD7-A409-EBA290C57E0C}" presName="vertSpace2b" presStyleCnt="0"/>
      <dgm:spPr/>
      <dgm:t>
        <a:bodyPr/>
        <a:lstStyle/>
        <a:p>
          <a:endParaRPr lang="zh-CN" altLang="en-US"/>
        </a:p>
      </dgm:t>
    </dgm:pt>
    <dgm:pt modelId="{86BC11CD-D318-4070-8AFC-484829488AA0}" type="pres">
      <dgm:prSet presAssocID="{39A2F4F8-BBD1-4F51-943A-5F6A290C8339}" presName="horz2" presStyleCnt="0"/>
      <dgm:spPr/>
      <dgm:t>
        <a:bodyPr/>
        <a:lstStyle/>
        <a:p>
          <a:endParaRPr lang="zh-CN" altLang="en-US"/>
        </a:p>
      </dgm:t>
    </dgm:pt>
    <dgm:pt modelId="{A7AE289A-104A-4023-8585-645D960B43BF}" type="pres">
      <dgm:prSet presAssocID="{39A2F4F8-BBD1-4F51-943A-5F6A290C8339}" presName="horzSpace2" presStyleCnt="0"/>
      <dgm:spPr/>
      <dgm:t>
        <a:bodyPr/>
        <a:lstStyle/>
        <a:p>
          <a:endParaRPr lang="zh-CN" altLang="en-US"/>
        </a:p>
      </dgm:t>
    </dgm:pt>
    <dgm:pt modelId="{9DED5430-89DD-4C07-92A5-478CD8E42E2A}" type="pres">
      <dgm:prSet presAssocID="{39A2F4F8-BBD1-4F51-943A-5F6A290C8339}" presName="tx2" presStyleLbl="revTx" presStyleIdx="4" presStyleCnt="13"/>
      <dgm:spPr/>
      <dgm:t>
        <a:bodyPr/>
        <a:lstStyle/>
        <a:p>
          <a:endParaRPr lang="zh-CN" altLang="en-US"/>
        </a:p>
      </dgm:t>
    </dgm:pt>
    <dgm:pt modelId="{0AD2DAA3-6A72-4012-B3F1-A4468F4B813D}" type="pres">
      <dgm:prSet presAssocID="{39A2F4F8-BBD1-4F51-943A-5F6A290C8339}" presName="vert2" presStyleCnt="0"/>
      <dgm:spPr/>
      <dgm:t>
        <a:bodyPr/>
        <a:lstStyle/>
        <a:p>
          <a:endParaRPr lang="zh-CN" altLang="en-US"/>
        </a:p>
      </dgm:t>
    </dgm:pt>
    <dgm:pt modelId="{6AD45925-9CB5-4F10-8977-C315798C86AF}" type="pres">
      <dgm:prSet presAssocID="{39A2F4F8-BBD1-4F51-943A-5F6A290C8339}" presName="thinLine2b" presStyleLbl="callout" presStyleIdx="3" presStyleCnt="12"/>
      <dgm:spPr/>
      <dgm:t>
        <a:bodyPr/>
        <a:lstStyle/>
        <a:p>
          <a:endParaRPr lang="zh-CN" altLang="en-US"/>
        </a:p>
      </dgm:t>
    </dgm:pt>
    <dgm:pt modelId="{641B83AA-DB6A-4808-BE9B-90D15362E406}" type="pres">
      <dgm:prSet presAssocID="{39A2F4F8-BBD1-4F51-943A-5F6A290C8339}" presName="vertSpace2b" presStyleCnt="0"/>
      <dgm:spPr/>
      <dgm:t>
        <a:bodyPr/>
        <a:lstStyle/>
        <a:p>
          <a:endParaRPr lang="zh-CN" altLang="en-US"/>
        </a:p>
      </dgm:t>
    </dgm:pt>
    <dgm:pt modelId="{A73B7B97-CEB6-4A32-9F0A-194F27CD042D}" type="pres">
      <dgm:prSet presAssocID="{B939E521-E2F5-4965-8FCB-A5B3F115F13D}" presName="horz2" presStyleCnt="0"/>
      <dgm:spPr/>
      <dgm:t>
        <a:bodyPr/>
        <a:lstStyle/>
        <a:p>
          <a:endParaRPr lang="zh-CN" altLang="en-US"/>
        </a:p>
      </dgm:t>
    </dgm:pt>
    <dgm:pt modelId="{D1D5700F-6228-43C2-9044-12F72E6DCA5B}" type="pres">
      <dgm:prSet presAssocID="{B939E521-E2F5-4965-8FCB-A5B3F115F13D}" presName="horzSpace2" presStyleCnt="0"/>
      <dgm:spPr/>
      <dgm:t>
        <a:bodyPr/>
        <a:lstStyle/>
        <a:p>
          <a:endParaRPr lang="zh-CN" altLang="en-US"/>
        </a:p>
      </dgm:t>
    </dgm:pt>
    <dgm:pt modelId="{E95763A4-AB23-4B12-85E4-92ABDA035366}" type="pres">
      <dgm:prSet presAssocID="{B939E521-E2F5-4965-8FCB-A5B3F115F13D}" presName="tx2" presStyleLbl="revTx" presStyleIdx="5" presStyleCnt="13" custScaleX="109883"/>
      <dgm:spPr/>
      <dgm:t>
        <a:bodyPr/>
        <a:lstStyle/>
        <a:p>
          <a:endParaRPr lang="zh-CN" altLang="en-US"/>
        </a:p>
      </dgm:t>
    </dgm:pt>
    <dgm:pt modelId="{FFBCBD2C-5426-4C9F-ADEF-0AEDBA8D7275}" type="pres">
      <dgm:prSet presAssocID="{B939E521-E2F5-4965-8FCB-A5B3F115F13D}" presName="vert2" presStyleCnt="0"/>
      <dgm:spPr/>
      <dgm:t>
        <a:bodyPr/>
        <a:lstStyle/>
        <a:p>
          <a:endParaRPr lang="zh-CN" altLang="en-US"/>
        </a:p>
      </dgm:t>
    </dgm:pt>
    <dgm:pt modelId="{D46A3D99-5356-4DF1-BE7A-BC69E88E7C16}" type="pres">
      <dgm:prSet presAssocID="{B939E521-E2F5-4965-8FCB-A5B3F115F13D}" presName="thinLine2b" presStyleLbl="callout" presStyleIdx="4" presStyleCnt="12"/>
      <dgm:spPr/>
      <dgm:t>
        <a:bodyPr/>
        <a:lstStyle/>
        <a:p>
          <a:endParaRPr lang="zh-CN" altLang="en-US"/>
        </a:p>
      </dgm:t>
    </dgm:pt>
    <dgm:pt modelId="{13E629F1-FC39-49A6-8921-F98E80E99A3C}" type="pres">
      <dgm:prSet presAssocID="{B939E521-E2F5-4965-8FCB-A5B3F115F13D}" presName="vertSpace2b" presStyleCnt="0"/>
      <dgm:spPr/>
      <dgm:t>
        <a:bodyPr/>
        <a:lstStyle/>
        <a:p>
          <a:endParaRPr lang="zh-CN" altLang="en-US"/>
        </a:p>
      </dgm:t>
    </dgm:pt>
    <dgm:pt modelId="{CEF629F2-5711-4E8C-9C41-50F36CB1B213}" type="pres">
      <dgm:prSet presAssocID="{FD3BDF33-F27C-4DF8-B53D-AE4DAA79F797}" presName="horz2" presStyleCnt="0"/>
      <dgm:spPr/>
      <dgm:t>
        <a:bodyPr/>
        <a:lstStyle/>
        <a:p>
          <a:endParaRPr lang="zh-CN" altLang="en-US"/>
        </a:p>
      </dgm:t>
    </dgm:pt>
    <dgm:pt modelId="{F734EDD6-673A-4DA8-8CED-C18614372C7C}" type="pres">
      <dgm:prSet presAssocID="{FD3BDF33-F27C-4DF8-B53D-AE4DAA79F797}" presName="horzSpace2" presStyleCnt="0"/>
      <dgm:spPr/>
      <dgm:t>
        <a:bodyPr/>
        <a:lstStyle/>
        <a:p>
          <a:endParaRPr lang="zh-CN" altLang="en-US"/>
        </a:p>
      </dgm:t>
    </dgm:pt>
    <dgm:pt modelId="{9AC869BD-62FB-4DAC-91CA-4DE31B0D5DFC}" type="pres">
      <dgm:prSet presAssocID="{FD3BDF33-F27C-4DF8-B53D-AE4DAA79F797}" presName="tx2" presStyleLbl="revTx" presStyleIdx="6" presStyleCnt="13"/>
      <dgm:spPr/>
      <dgm:t>
        <a:bodyPr/>
        <a:lstStyle/>
        <a:p>
          <a:endParaRPr lang="zh-CN" altLang="en-US"/>
        </a:p>
      </dgm:t>
    </dgm:pt>
    <dgm:pt modelId="{FD48BABE-4E4C-4C57-A78A-6136CB91A02C}" type="pres">
      <dgm:prSet presAssocID="{FD3BDF33-F27C-4DF8-B53D-AE4DAA79F797}" presName="vert2" presStyleCnt="0"/>
      <dgm:spPr/>
      <dgm:t>
        <a:bodyPr/>
        <a:lstStyle/>
        <a:p>
          <a:endParaRPr lang="zh-CN" altLang="en-US"/>
        </a:p>
      </dgm:t>
    </dgm:pt>
    <dgm:pt modelId="{FE33329B-B277-4879-B692-6BC3ACA74E5D}" type="pres">
      <dgm:prSet presAssocID="{FD3BDF33-F27C-4DF8-B53D-AE4DAA79F797}" presName="thinLine2b" presStyleLbl="callout" presStyleIdx="5" presStyleCnt="12"/>
      <dgm:spPr/>
      <dgm:t>
        <a:bodyPr/>
        <a:lstStyle/>
        <a:p>
          <a:endParaRPr lang="zh-CN" altLang="en-US"/>
        </a:p>
      </dgm:t>
    </dgm:pt>
    <dgm:pt modelId="{EC4EE10F-B155-43DB-8918-1A1A93BC56F6}" type="pres">
      <dgm:prSet presAssocID="{FD3BDF33-F27C-4DF8-B53D-AE4DAA79F797}" presName="vertSpace2b" presStyleCnt="0"/>
      <dgm:spPr/>
      <dgm:t>
        <a:bodyPr/>
        <a:lstStyle/>
        <a:p>
          <a:endParaRPr lang="zh-CN" altLang="en-US"/>
        </a:p>
      </dgm:t>
    </dgm:pt>
    <dgm:pt modelId="{CFC661BE-25DD-4A59-A9E3-FCDC0DF31E99}" type="pres">
      <dgm:prSet presAssocID="{ADCD55BC-7CD9-4CDC-A7A4-008CA484B7CB}" presName="horz2" presStyleCnt="0"/>
      <dgm:spPr/>
      <dgm:t>
        <a:bodyPr/>
        <a:lstStyle/>
        <a:p>
          <a:endParaRPr lang="zh-CN" altLang="en-US"/>
        </a:p>
      </dgm:t>
    </dgm:pt>
    <dgm:pt modelId="{9E8DF132-B004-46C8-8211-699291559117}" type="pres">
      <dgm:prSet presAssocID="{ADCD55BC-7CD9-4CDC-A7A4-008CA484B7CB}" presName="horzSpace2" presStyleCnt="0"/>
      <dgm:spPr/>
      <dgm:t>
        <a:bodyPr/>
        <a:lstStyle/>
        <a:p>
          <a:endParaRPr lang="zh-CN" altLang="en-US"/>
        </a:p>
      </dgm:t>
    </dgm:pt>
    <dgm:pt modelId="{5EFD2F10-A839-4F62-BDE2-290867373B99}" type="pres">
      <dgm:prSet presAssocID="{ADCD55BC-7CD9-4CDC-A7A4-008CA484B7CB}" presName="tx2" presStyleLbl="revTx" presStyleIdx="7" presStyleCnt="13"/>
      <dgm:spPr/>
      <dgm:t>
        <a:bodyPr/>
        <a:lstStyle/>
        <a:p>
          <a:endParaRPr lang="zh-CN" altLang="en-US"/>
        </a:p>
      </dgm:t>
    </dgm:pt>
    <dgm:pt modelId="{8725452C-3DC7-48CC-8827-E554DF9E0BD1}" type="pres">
      <dgm:prSet presAssocID="{ADCD55BC-7CD9-4CDC-A7A4-008CA484B7CB}" presName="vert2" presStyleCnt="0"/>
      <dgm:spPr/>
      <dgm:t>
        <a:bodyPr/>
        <a:lstStyle/>
        <a:p>
          <a:endParaRPr lang="zh-CN" altLang="en-US"/>
        </a:p>
      </dgm:t>
    </dgm:pt>
    <dgm:pt modelId="{D647A18A-BE8D-4934-AC86-1F4B36A625ED}" type="pres">
      <dgm:prSet presAssocID="{ADCD55BC-7CD9-4CDC-A7A4-008CA484B7CB}" presName="thinLine2b" presStyleLbl="callout" presStyleIdx="6" presStyleCnt="12"/>
      <dgm:spPr/>
      <dgm:t>
        <a:bodyPr/>
        <a:lstStyle/>
        <a:p>
          <a:endParaRPr lang="zh-CN" altLang="en-US"/>
        </a:p>
      </dgm:t>
    </dgm:pt>
    <dgm:pt modelId="{626F67ED-B3EF-4D97-A844-F7098B372981}" type="pres">
      <dgm:prSet presAssocID="{ADCD55BC-7CD9-4CDC-A7A4-008CA484B7CB}" presName="vertSpace2b" presStyleCnt="0"/>
      <dgm:spPr/>
      <dgm:t>
        <a:bodyPr/>
        <a:lstStyle/>
        <a:p>
          <a:endParaRPr lang="zh-CN" altLang="en-US"/>
        </a:p>
      </dgm:t>
    </dgm:pt>
    <dgm:pt modelId="{648B33AA-F16C-413F-A911-AC51EE945A46}" type="pres">
      <dgm:prSet presAssocID="{B0F884D8-552F-439E-9691-548805A15094}" presName="horz2" presStyleCnt="0"/>
      <dgm:spPr/>
      <dgm:t>
        <a:bodyPr/>
        <a:lstStyle/>
        <a:p>
          <a:endParaRPr lang="zh-CN" altLang="en-US"/>
        </a:p>
      </dgm:t>
    </dgm:pt>
    <dgm:pt modelId="{978E7D58-9CF6-4C94-A2EF-A424FF56ED3C}" type="pres">
      <dgm:prSet presAssocID="{B0F884D8-552F-439E-9691-548805A15094}" presName="horzSpace2" presStyleCnt="0"/>
      <dgm:spPr/>
      <dgm:t>
        <a:bodyPr/>
        <a:lstStyle/>
        <a:p>
          <a:endParaRPr lang="zh-CN" altLang="en-US"/>
        </a:p>
      </dgm:t>
    </dgm:pt>
    <dgm:pt modelId="{17DDF6CD-188C-4B40-9D56-AE9802ADADB3}" type="pres">
      <dgm:prSet presAssocID="{B0F884D8-552F-439E-9691-548805A15094}" presName="tx2" presStyleLbl="revTx" presStyleIdx="8" presStyleCnt="13"/>
      <dgm:spPr/>
      <dgm:t>
        <a:bodyPr/>
        <a:lstStyle/>
        <a:p>
          <a:endParaRPr lang="zh-CN" altLang="en-US"/>
        </a:p>
      </dgm:t>
    </dgm:pt>
    <dgm:pt modelId="{FE03DB66-D8B3-43C0-AE22-6F5C5EBA11AB}" type="pres">
      <dgm:prSet presAssocID="{B0F884D8-552F-439E-9691-548805A15094}" presName="vert2" presStyleCnt="0"/>
      <dgm:spPr/>
      <dgm:t>
        <a:bodyPr/>
        <a:lstStyle/>
        <a:p>
          <a:endParaRPr lang="zh-CN" altLang="en-US"/>
        </a:p>
      </dgm:t>
    </dgm:pt>
    <dgm:pt modelId="{873A1BBE-BCFE-43F9-A1AD-7DD56AD1F830}" type="pres">
      <dgm:prSet presAssocID="{B0F884D8-552F-439E-9691-548805A15094}" presName="thinLine2b" presStyleLbl="callout" presStyleIdx="7" presStyleCnt="12"/>
      <dgm:spPr/>
      <dgm:t>
        <a:bodyPr/>
        <a:lstStyle/>
        <a:p>
          <a:endParaRPr lang="zh-CN" altLang="en-US"/>
        </a:p>
      </dgm:t>
    </dgm:pt>
    <dgm:pt modelId="{893637F3-5A43-4115-BCD5-CE5BF4AB5070}" type="pres">
      <dgm:prSet presAssocID="{B0F884D8-552F-439E-9691-548805A15094}" presName="vertSpace2b" presStyleCnt="0"/>
      <dgm:spPr/>
      <dgm:t>
        <a:bodyPr/>
        <a:lstStyle/>
        <a:p>
          <a:endParaRPr lang="zh-CN" altLang="en-US"/>
        </a:p>
      </dgm:t>
    </dgm:pt>
    <dgm:pt modelId="{AA826693-CB72-483D-9D82-5ED8FEC49CDE}" type="pres">
      <dgm:prSet presAssocID="{E45DD320-927F-42C2-919D-D2254190DC4A}" presName="horz2" presStyleCnt="0"/>
      <dgm:spPr/>
      <dgm:t>
        <a:bodyPr/>
        <a:lstStyle/>
        <a:p>
          <a:endParaRPr lang="zh-CN" altLang="en-US"/>
        </a:p>
      </dgm:t>
    </dgm:pt>
    <dgm:pt modelId="{E86109FD-D1EC-4ECB-BF5F-A13625CE4B22}" type="pres">
      <dgm:prSet presAssocID="{E45DD320-927F-42C2-919D-D2254190DC4A}" presName="horzSpace2" presStyleCnt="0"/>
      <dgm:spPr/>
      <dgm:t>
        <a:bodyPr/>
        <a:lstStyle/>
        <a:p>
          <a:endParaRPr lang="zh-CN" altLang="en-US"/>
        </a:p>
      </dgm:t>
    </dgm:pt>
    <dgm:pt modelId="{A52B1DC6-3C05-4C0D-93DE-64937404B32E}" type="pres">
      <dgm:prSet presAssocID="{E45DD320-927F-42C2-919D-D2254190DC4A}" presName="tx2" presStyleLbl="revTx" presStyleIdx="9" presStyleCnt="13"/>
      <dgm:spPr/>
      <dgm:t>
        <a:bodyPr/>
        <a:lstStyle/>
        <a:p>
          <a:endParaRPr lang="zh-CN" altLang="en-US"/>
        </a:p>
      </dgm:t>
    </dgm:pt>
    <dgm:pt modelId="{811C5C37-24B4-4C27-A11B-F239ED8B9E2B}" type="pres">
      <dgm:prSet presAssocID="{E45DD320-927F-42C2-919D-D2254190DC4A}" presName="vert2" presStyleCnt="0"/>
      <dgm:spPr/>
      <dgm:t>
        <a:bodyPr/>
        <a:lstStyle/>
        <a:p>
          <a:endParaRPr lang="zh-CN" altLang="en-US"/>
        </a:p>
      </dgm:t>
    </dgm:pt>
    <dgm:pt modelId="{AF6CBDC4-CF6F-4577-B459-55074309F5E1}" type="pres">
      <dgm:prSet presAssocID="{E45DD320-927F-42C2-919D-D2254190DC4A}" presName="thinLine2b" presStyleLbl="callout" presStyleIdx="8" presStyleCnt="12"/>
      <dgm:spPr/>
      <dgm:t>
        <a:bodyPr/>
        <a:lstStyle/>
        <a:p>
          <a:endParaRPr lang="zh-CN" altLang="en-US"/>
        </a:p>
      </dgm:t>
    </dgm:pt>
    <dgm:pt modelId="{1B64D35B-B751-4C97-B8E5-AE3D6969F169}" type="pres">
      <dgm:prSet presAssocID="{E45DD320-927F-42C2-919D-D2254190DC4A}" presName="vertSpace2b" presStyleCnt="0"/>
      <dgm:spPr/>
      <dgm:t>
        <a:bodyPr/>
        <a:lstStyle/>
        <a:p>
          <a:endParaRPr lang="zh-CN" altLang="en-US"/>
        </a:p>
      </dgm:t>
    </dgm:pt>
    <dgm:pt modelId="{E62A2C08-F819-4F3C-98E9-7275483EE96D}" type="pres">
      <dgm:prSet presAssocID="{8A5BE4C4-C762-4EEC-8DAF-A13D6F35F001}" presName="horz2" presStyleCnt="0"/>
      <dgm:spPr/>
      <dgm:t>
        <a:bodyPr/>
        <a:lstStyle/>
        <a:p>
          <a:endParaRPr lang="zh-CN" altLang="en-US"/>
        </a:p>
      </dgm:t>
    </dgm:pt>
    <dgm:pt modelId="{5BA71081-79ED-47D2-BAD1-0222B68BDBB7}" type="pres">
      <dgm:prSet presAssocID="{8A5BE4C4-C762-4EEC-8DAF-A13D6F35F001}" presName="horzSpace2" presStyleCnt="0"/>
      <dgm:spPr/>
      <dgm:t>
        <a:bodyPr/>
        <a:lstStyle/>
        <a:p>
          <a:endParaRPr lang="zh-CN" altLang="en-US"/>
        </a:p>
      </dgm:t>
    </dgm:pt>
    <dgm:pt modelId="{50D66435-1784-45A9-9ABC-DF4685A7658A}" type="pres">
      <dgm:prSet presAssocID="{8A5BE4C4-C762-4EEC-8DAF-A13D6F35F001}" presName="tx2" presStyleLbl="revTx" presStyleIdx="10" presStyleCnt="13"/>
      <dgm:spPr/>
      <dgm:t>
        <a:bodyPr/>
        <a:lstStyle/>
        <a:p>
          <a:endParaRPr lang="zh-CN" altLang="en-US"/>
        </a:p>
      </dgm:t>
    </dgm:pt>
    <dgm:pt modelId="{A938B650-2F7B-48D1-9CE3-280BCD3E0756}" type="pres">
      <dgm:prSet presAssocID="{8A5BE4C4-C762-4EEC-8DAF-A13D6F35F001}" presName="vert2" presStyleCnt="0"/>
      <dgm:spPr/>
      <dgm:t>
        <a:bodyPr/>
        <a:lstStyle/>
        <a:p>
          <a:endParaRPr lang="zh-CN" altLang="en-US"/>
        </a:p>
      </dgm:t>
    </dgm:pt>
    <dgm:pt modelId="{F74D70D3-9034-4939-BA14-0E134958820F}" type="pres">
      <dgm:prSet presAssocID="{8A5BE4C4-C762-4EEC-8DAF-A13D6F35F001}" presName="thinLine2b" presStyleLbl="callout" presStyleIdx="9" presStyleCnt="12"/>
      <dgm:spPr/>
      <dgm:t>
        <a:bodyPr/>
        <a:lstStyle/>
        <a:p>
          <a:endParaRPr lang="zh-CN" altLang="en-US"/>
        </a:p>
      </dgm:t>
    </dgm:pt>
    <dgm:pt modelId="{0EBA561A-ACC3-482C-825E-6BE32A91CE88}" type="pres">
      <dgm:prSet presAssocID="{8A5BE4C4-C762-4EEC-8DAF-A13D6F35F001}" presName="vertSpace2b" presStyleCnt="0"/>
      <dgm:spPr/>
      <dgm:t>
        <a:bodyPr/>
        <a:lstStyle/>
        <a:p>
          <a:endParaRPr lang="zh-CN" altLang="en-US"/>
        </a:p>
      </dgm:t>
    </dgm:pt>
    <dgm:pt modelId="{352F51CF-45F3-4110-8807-4D2634AA674A}" type="pres">
      <dgm:prSet presAssocID="{7E610581-85AA-422B-9A8F-1A970784F92A}" presName="horz2" presStyleCnt="0"/>
      <dgm:spPr/>
      <dgm:t>
        <a:bodyPr/>
        <a:lstStyle/>
        <a:p>
          <a:endParaRPr lang="zh-CN" altLang="en-US"/>
        </a:p>
      </dgm:t>
    </dgm:pt>
    <dgm:pt modelId="{37B960AB-9966-4051-87F3-21C9C223D323}" type="pres">
      <dgm:prSet presAssocID="{7E610581-85AA-422B-9A8F-1A970784F92A}" presName="horzSpace2" presStyleCnt="0"/>
      <dgm:spPr/>
      <dgm:t>
        <a:bodyPr/>
        <a:lstStyle/>
        <a:p>
          <a:endParaRPr lang="zh-CN" altLang="en-US"/>
        </a:p>
      </dgm:t>
    </dgm:pt>
    <dgm:pt modelId="{8800F3D7-D7EF-4F60-8E6B-A43FD0AD7FD1}" type="pres">
      <dgm:prSet presAssocID="{7E610581-85AA-422B-9A8F-1A970784F92A}" presName="tx2" presStyleLbl="revTx" presStyleIdx="11" presStyleCnt="13"/>
      <dgm:spPr/>
      <dgm:t>
        <a:bodyPr/>
        <a:lstStyle/>
        <a:p>
          <a:endParaRPr lang="zh-CN" altLang="en-US"/>
        </a:p>
      </dgm:t>
    </dgm:pt>
    <dgm:pt modelId="{AF69D861-48D5-408D-B41A-60C9AECD9C23}" type="pres">
      <dgm:prSet presAssocID="{7E610581-85AA-422B-9A8F-1A970784F92A}" presName="vert2" presStyleCnt="0"/>
      <dgm:spPr/>
      <dgm:t>
        <a:bodyPr/>
        <a:lstStyle/>
        <a:p>
          <a:endParaRPr lang="zh-CN" altLang="en-US"/>
        </a:p>
      </dgm:t>
    </dgm:pt>
    <dgm:pt modelId="{4E3DF6F3-6E03-4A1F-A10D-E0BF081E82B4}" type="pres">
      <dgm:prSet presAssocID="{7E610581-85AA-422B-9A8F-1A970784F92A}" presName="thinLine2b" presStyleLbl="callout" presStyleIdx="10" presStyleCnt="12"/>
      <dgm:spPr/>
      <dgm:t>
        <a:bodyPr/>
        <a:lstStyle/>
        <a:p>
          <a:endParaRPr lang="zh-CN" altLang="en-US"/>
        </a:p>
      </dgm:t>
    </dgm:pt>
    <dgm:pt modelId="{B18F6636-969D-4067-9F61-FEFC7D97C324}" type="pres">
      <dgm:prSet presAssocID="{7E610581-85AA-422B-9A8F-1A970784F92A}" presName="vertSpace2b" presStyleCnt="0"/>
      <dgm:spPr/>
      <dgm:t>
        <a:bodyPr/>
        <a:lstStyle/>
        <a:p>
          <a:endParaRPr lang="zh-CN" altLang="en-US"/>
        </a:p>
      </dgm:t>
    </dgm:pt>
    <dgm:pt modelId="{2908AECA-E42B-4B2B-8C96-A9168B722B65}" type="pres">
      <dgm:prSet presAssocID="{B75FADDF-2F08-48A2-96C9-08E91018F64B}" presName="horz2" presStyleCnt="0"/>
      <dgm:spPr/>
      <dgm:t>
        <a:bodyPr/>
        <a:lstStyle/>
        <a:p>
          <a:endParaRPr lang="zh-CN" altLang="en-US"/>
        </a:p>
      </dgm:t>
    </dgm:pt>
    <dgm:pt modelId="{14B1EAB2-E1B5-4414-A3C1-7B4C7FD4D64C}" type="pres">
      <dgm:prSet presAssocID="{B75FADDF-2F08-48A2-96C9-08E91018F64B}" presName="horzSpace2" presStyleCnt="0"/>
      <dgm:spPr/>
      <dgm:t>
        <a:bodyPr/>
        <a:lstStyle/>
        <a:p>
          <a:endParaRPr lang="zh-CN" altLang="en-US"/>
        </a:p>
      </dgm:t>
    </dgm:pt>
    <dgm:pt modelId="{5059392C-314E-4C1F-90D2-C63F6A249BC2}" type="pres">
      <dgm:prSet presAssocID="{B75FADDF-2F08-48A2-96C9-08E91018F64B}" presName="tx2" presStyleLbl="revTx" presStyleIdx="12" presStyleCnt="13"/>
      <dgm:spPr/>
      <dgm:t>
        <a:bodyPr/>
        <a:lstStyle/>
        <a:p>
          <a:endParaRPr lang="zh-CN" altLang="en-US"/>
        </a:p>
      </dgm:t>
    </dgm:pt>
    <dgm:pt modelId="{EACC2F65-77A7-459A-9FC2-8A006E1AE744}" type="pres">
      <dgm:prSet presAssocID="{B75FADDF-2F08-48A2-96C9-08E91018F64B}" presName="vert2" presStyleCnt="0"/>
      <dgm:spPr/>
      <dgm:t>
        <a:bodyPr/>
        <a:lstStyle/>
        <a:p>
          <a:endParaRPr lang="zh-CN" altLang="en-US"/>
        </a:p>
      </dgm:t>
    </dgm:pt>
    <dgm:pt modelId="{9FF3146D-D9F9-4B65-A82D-DF338A94F273}" type="pres">
      <dgm:prSet presAssocID="{B75FADDF-2F08-48A2-96C9-08E91018F64B}" presName="thinLine2b" presStyleLbl="callout" presStyleIdx="11" presStyleCnt="12"/>
      <dgm:spPr/>
      <dgm:t>
        <a:bodyPr/>
        <a:lstStyle/>
        <a:p>
          <a:endParaRPr lang="zh-CN" altLang="en-US"/>
        </a:p>
      </dgm:t>
    </dgm:pt>
    <dgm:pt modelId="{08C8F033-A98F-46B3-829D-94ED1B2E7184}" type="pres">
      <dgm:prSet presAssocID="{B75FADDF-2F08-48A2-96C9-08E91018F64B}" presName="vertSpace2b" presStyleCnt="0"/>
      <dgm:spPr/>
      <dgm:t>
        <a:bodyPr/>
        <a:lstStyle/>
        <a:p>
          <a:endParaRPr lang="zh-CN" altLang="en-US"/>
        </a:p>
      </dgm:t>
    </dgm:pt>
  </dgm:ptLst>
  <dgm:cxnLst>
    <dgm:cxn modelId="{828E7400-EEB0-407A-B886-718BB70A8806}" srcId="{01E1E70F-AC24-47FA-84D6-69E64E2A89CC}" destId="{FD3BDF33-F27C-4DF8-B53D-AE4DAA79F797}" srcOrd="5" destOrd="0" parTransId="{5A45AB49-744F-4F66-8D49-EBC2C2FF73A9}" sibTransId="{FB60D5FC-3BE5-4392-BF83-D888D0EE26E5}"/>
    <dgm:cxn modelId="{2B8CA753-C3E3-4DDD-91FB-EDD5B3D804AE}" type="presOf" srcId="{B0F884D8-552F-439E-9691-548805A15094}" destId="{17DDF6CD-188C-4B40-9D56-AE9802ADADB3}" srcOrd="0" destOrd="0" presId="urn:microsoft.com/office/officeart/2008/layout/LinedList"/>
    <dgm:cxn modelId="{FB0EE652-EA22-412D-8A48-C181848A69B7}" type="presOf" srcId="{7E610581-85AA-422B-9A8F-1A970784F92A}" destId="{8800F3D7-D7EF-4F60-8E6B-A43FD0AD7FD1}" srcOrd="0" destOrd="0" presId="urn:microsoft.com/office/officeart/2008/layout/LinedList"/>
    <dgm:cxn modelId="{B9C84CD3-399B-4661-B45C-7EDCE2AC4C1E}" type="presOf" srcId="{DE9C26BA-C94F-44B6-8D0D-295AF409BAF6}" destId="{8B53DFCE-FAE6-4FEB-9CD1-98667C6CBBF4}" srcOrd="0" destOrd="0" presId="urn:microsoft.com/office/officeart/2008/layout/LinedList"/>
    <dgm:cxn modelId="{44170069-CA14-42B8-8EE7-36F974870644}" type="presOf" srcId="{7BC32AE8-9DD0-4BD7-A409-EBA290C57E0C}" destId="{17DADC83-2434-47A6-8F0D-80870D73D9B9}" srcOrd="0" destOrd="0" presId="urn:microsoft.com/office/officeart/2008/layout/LinedList"/>
    <dgm:cxn modelId="{D157C970-B16C-4D63-BC50-7CCF4838C136}" srcId="{01E1E70F-AC24-47FA-84D6-69E64E2A89CC}" destId="{7E610581-85AA-422B-9A8F-1A970784F92A}" srcOrd="10" destOrd="0" parTransId="{24BAD35A-4A30-4AB4-B778-AE4D70B62964}" sibTransId="{D323D798-5E38-41E5-B1D7-0C52AAE0196C}"/>
    <dgm:cxn modelId="{8ACEDA5F-5647-44B6-982A-D97A2A74C567}" type="presOf" srcId="{8A5BE4C4-C762-4EEC-8DAF-A13D6F35F001}" destId="{50D66435-1784-45A9-9ABC-DF4685A7658A}" srcOrd="0" destOrd="0" presId="urn:microsoft.com/office/officeart/2008/layout/LinedList"/>
    <dgm:cxn modelId="{C6F74697-39B8-4C22-8F71-1127C5EBAF95}" srcId="{01E1E70F-AC24-47FA-84D6-69E64E2A89CC}" destId="{B939E521-E2F5-4965-8FCB-A5B3F115F13D}" srcOrd="4" destOrd="0" parTransId="{B9137982-90D7-4DA9-8FEB-3B0C69D0CB13}" sibTransId="{C7015A1B-EA29-4FCF-A18B-13E070E0FEC8}"/>
    <dgm:cxn modelId="{A596CDE6-976B-4655-ADDC-D51FED9FCAD1}" srcId="{01E1E70F-AC24-47FA-84D6-69E64E2A89CC}" destId="{E45DD320-927F-42C2-919D-D2254190DC4A}" srcOrd="8" destOrd="0" parTransId="{5D3F150A-9E2D-4DAC-A606-B8A3D4EB151A}" sibTransId="{5146268E-B519-4C11-9DCC-8DAFDB02DB53}"/>
    <dgm:cxn modelId="{A558CDFB-9DFD-48A2-A59F-328A7A4D5F7F}" srcId="{01E1E70F-AC24-47FA-84D6-69E64E2A89CC}" destId="{DE9C26BA-C94F-44B6-8D0D-295AF409BAF6}" srcOrd="1" destOrd="0" parTransId="{EB5A87F5-CE7E-45C8-8D7F-794346FBB7CC}" sibTransId="{0C394910-94E1-44C8-A612-B8EF5CA050C6}"/>
    <dgm:cxn modelId="{302E1D67-30C7-4833-A200-E1988577EA35}" type="presOf" srcId="{01E1E70F-AC24-47FA-84D6-69E64E2A89CC}" destId="{1602776C-7F8B-4A67-8A19-1409C66D1AEC}" srcOrd="0" destOrd="0" presId="urn:microsoft.com/office/officeart/2008/layout/LinedList"/>
    <dgm:cxn modelId="{3EC0928E-03AD-4CB3-AA5E-AB84C37A66E7}" type="presOf" srcId="{ADCD55BC-7CD9-4CDC-A7A4-008CA484B7CB}" destId="{5EFD2F10-A839-4F62-BDE2-290867373B99}" srcOrd="0" destOrd="0" presId="urn:microsoft.com/office/officeart/2008/layout/LinedList"/>
    <dgm:cxn modelId="{7FF232E2-D915-4089-B2D3-57E23FC3F8C3}" srcId="{01E1E70F-AC24-47FA-84D6-69E64E2A89CC}" destId="{8A5BE4C4-C762-4EEC-8DAF-A13D6F35F001}" srcOrd="9" destOrd="0" parTransId="{2C599F79-357F-4FCB-B461-30238B28E8AD}" sibTransId="{A0B06726-B003-4CFB-8F11-55B516AD9286}"/>
    <dgm:cxn modelId="{0190CE90-4B74-41F1-B224-BAB7FFFD3921}" type="presOf" srcId="{B75FADDF-2F08-48A2-96C9-08E91018F64B}" destId="{5059392C-314E-4C1F-90D2-C63F6A249BC2}" srcOrd="0" destOrd="0" presId="urn:microsoft.com/office/officeart/2008/layout/LinedList"/>
    <dgm:cxn modelId="{D3CFF287-597E-42D3-B15A-36477EF21C42}" srcId="{01E1E70F-AC24-47FA-84D6-69E64E2A89CC}" destId="{7D89CD0B-BADE-445A-96AA-7E9ED8C05B54}" srcOrd="0" destOrd="0" parTransId="{D1C544D7-6209-425E-BD70-3430B4D6C5D1}" sibTransId="{CA7344B4-7D52-407A-9A15-5A2A3585BADC}"/>
    <dgm:cxn modelId="{1DD2642A-EC03-4FFC-B86F-94754BC8D640}" srcId="{01E1E70F-AC24-47FA-84D6-69E64E2A89CC}" destId="{ADCD55BC-7CD9-4CDC-A7A4-008CA484B7CB}" srcOrd="6" destOrd="0" parTransId="{4ADA9E07-9CA0-4D2D-AB2C-CADA82C1A73F}" sibTransId="{C9D1E2BC-A646-4B9C-A575-DAD41A271AD0}"/>
    <dgm:cxn modelId="{78492FFD-420A-4F3F-83BB-0FEB13780A49}" type="presOf" srcId="{FD3BDF33-F27C-4DF8-B53D-AE4DAA79F797}" destId="{9AC869BD-62FB-4DAC-91CA-4DE31B0D5DFC}" srcOrd="0" destOrd="0" presId="urn:microsoft.com/office/officeart/2008/layout/LinedList"/>
    <dgm:cxn modelId="{4C492F9D-F470-4F1B-A7D8-923016795449}" type="presOf" srcId="{E45DD320-927F-42C2-919D-D2254190DC4A}" destId="{A52B1DC6-3C05-4C0D-93DE-64937404B32E}" srcOrd="0" destOrd="0" presId="urn:microsoft.com/office/officeart/2008/layout/LinedList"/>
    <dgm:cxn modelId="{AB762F3E-0C5D-4669-8957-8D408866218B}" srcId="{01E1E70F-AC24-47FA-84D6-69E64E2A89CC}" destId="{B75FADDF-2F08-48A2-96C9-08E91018F64B}" srcOrd="11" destOrd="0" parTransId="{2CFCD966-0D44-4A26-B428-8B1AA52F1123}" sibTransId="{66BE2A80-DF97-466E-8699-65B6795CD9B0}"/>
    <dgm:cxn modelId="{016434F8-6CEF-4CD0-AABA-E665D6726FD9}" srcId="{B5CA3A07-FA99-493F-9E1D-0420F59DA448}" destId="{01E1E70F-AC24-47FA-84D6-69E64E2A89CC}" srcOrd="0" destOrd="0" parTransId="{16212287-98F2-4C66-A5D1-93008E60B5C0}" sibTransId="{0BD348F0-FFBD-4F09-81FD-254C321C8069}"/>
    <dgm:cxn modelId="{A93D27F6-EA92-441D-93EA-49533D70C1DC}" type="presOf" srcId="{7D89CD0B-BADE-445A-96AA-7E9ED8C05B54}" destId="{59FC5839-162E-4926-8BF5-8F6022893993}" srcOrd="0" destOrd="0" presId="urn:microsoft.com/office/officeart/2008/layout/LinedList"/>
    <dgm:cxn modelId="{4A05680C-5FDA-405A-B3B7-E1AEA84984C3}" srcId="{01E1E70F-AC24-47FA-84D6-69E64E2A89CC}" destId="{7BC32AE8-9DD0-4BD7-A409-EBA290C57E0C}" srcOrd="2" destOrd="0" parTransId="{446C14A2-ED59-44C4-8516-2237EF87AE0C}" sibTransId="{70076BE3-5CA0-4A0F-91F3-DCC07600A058}"/>
    <dgm:cxn modelId="{D12710AF-2678-460B-825B-EAD3E795CCAD}" type="presOf" srcId="{B939E521-E2F5-4965-8FCB-A5B3F115F13D}" destId="{E95763A4-AB23-4B12-85E4-92ABDA035366}" srcOrd="0" destOrd="0" presId="urn:microsoft.com/office/officeart/2008/layout/LinedList"/>
    <dgm:cxn modelId="{D8FF9688-2BBD-462B-A28B-8E14D4DA4EA1}" srcId="{01E1E70F-AC24-47FA-84D6-69E64E2A89CC}" destId="{39A2F4F8-BBD1-4F51-943A-5F6A290C8339}" srcOrd="3" destOrd="0" parTransId="{B1BC2A58-EE98-47D1-90AA-EFC8A754580C}" sibTransId="{6D91246B-87D4-4833-8C5F-93ACF69251F5}"/>
    <dgm:cxn modelId="{45BB1BE2-70A9-451D-96ED-8605BCF4745A}" type="presOf" srcId="{B5CA3A07-FA99-493F-9E1D-0420F59DA448}" destId="{97D1A413-C027-42F2-AD23-074BD6EB242B}" srcOrd="0" destOrd="0" presId="urn:microsoft.com/office/officeart/2008/layout/LinedList"/>
    <dgm:cxn modelId="{E5F4DC5D-F47D-4F05-B605-F097856A9F91}" srcId="{01E1E70F-AC24-47FA-84D6-69E64E2A89CC}" destId="{B0F884D8-552F-439E-9691-548805A15094}" srcOrd="7" destOrd="0" parTransId="{2E0F738F-1F29-4110-BCB1-657A93235858}" sibTransId="{DC4F7620-1F27-4A2C-926C-B4A029AA076A}"/>
    <dgm:cxn modelId="{0274E7E1-03A1-4131-AB91-878D64D7BECE}" type="presOf" srcId="{39A2F4F8-BBD1-4F51-943A-5F6A290C8339}" destId="{9DED5430-89DD-4C07-92A5-478CD8E42E2A}" srcOrd="0" destOrd="0" presId="urn:microsoft.com/office/officeart/2008/layout/LinedList"/>
    <dgm:cxn modelId="{90B23463-53D0-4CBB-8DE3-AFDF34F2D60B}" type="presParOf" srcId="{97D1A413-C027-42F2-AD23-074BD6EB242B}" destId="{8035437A-F09B-4A69-AB5B-AC620A4D9500}" srcOrd="0" destOrd="0" presId="urn:microsoft.com/office/officeart/2008/layout/LinedList"/>
    <dgm:cxn modelId="{0BCFA912-5639-4EA0-8E64-15314D9C185D}" type="presParOf" srcId="{97D1A413-C027-42F2-AD23-074BD6EB242B}" destId="{C4065D39-BD04-480E-BDCF-9508BA65D710}" srcOrd="1" destOrd="0" presId="urn:microsoft.com/office/officeart/2008/layout/LinedList"/>
    <dgm:cxn modelId="{1BF03B1A-6743-4B8E-878A-DFDE48602DD1}" type="presParOf" srcId="{C4065D39-BD04-480E-BDCF-9508BA65D710}" destId="{1602776C-7F8B-4A67-8A19-1409C66D1AEC}" srcOrd="0" destOrd="0" presId="urn:microsoft.com/office/officeart/2008/layout/LinedList"/>
    <dgm:cxn modelId="{965924F1-5213-4239-97C0-6A48F8026EB3}" type="presParOf" srcId="{C4065D39-BD04-480E-BDCF-9508BA65D710}" destId="{D660748D-5212-4D82-9D36-088023EFDCFE}" srcOrd="1" destOrd="0" presId="urn:microsoft.com/office/officeart/2008/layout/LinedList"/>
    <dgm:cxn modelId="{D6359F16-EF49-4B04-B6A0-78CCE7D93042}" type="presParOf" srcId="{D660748D-5212-4D82-9D36-088023EFDCFE}" destId="{55A64852-844C-4304-89CC-B2AED3795A18}" srcOrd="0" destOrd="0" presId="urn:microsoft.com/office/officeart/2008/layout/LinedList"/>
    <dgm:cxn modelId="{6B823620-5716-425B-A701-57A3060A2884}" type="presParOf" srcId="{D660748D-5212-4D82-9D36-088023EFDCFE}" destId="{2368F55B-243B-4B26-B74D-5D54815BDB15}" srcOrd="1" destOrd="0" presId="urn:microsoft.com/office/officeart/2008/layout/LinedList"/>
    <dgm:cxn modelId="{38655082-DA4F-41AA-8EB3-E07D4CD60A65}" type="presParOf" srcId="{2368F55B-243B-4B26-B74D-5D54815BDB15}" destId="{E22E772D-FD26-413D-9897-5347DC0C992B}" srcOrd="0" destOrd="0" presId="urn:microsoft.com/office/officeart/2008/layout/LinedList"/>
    <dgm:cxn modelId="{1509F457-A4C4-4364-BA01-F9B0B1993886}" type="presParOf" srcId="{2368F55B-243B-4B26-B74D-5D54815BDB15}" destId="{59FC5839-162E-4926-8BF5-8F6022893993}" srcOrd="1" destOrd="0" presId="urn:microsoft.com/office/officeart/2008/layout/LinedList"/>
    <dgm:cxn modelId="{A7421505-3D4D-4562-ABEF-BC1BD80A5ACA}" type="presParOf" srcId="{2368F55B-243B-4B26-B74D-5D54815BDB15}" destId="{0699B40B-E079-44C4-B80B-3365602250F3}" srcOrd="2" destOrd="0" presId="urn:microsoft.com/office/officeart/2008/layout/LinedList"/>
    <dgm:cxn modelId="{1BBF9ED2-5140-4997-BC06-8218F8BC3959}" type="presParOf" srcId="{D660748D-5212-4D82-9D36-088023EFDCFE}" destId="{AED4369A-DA70-4DE6-8D65-AC4B12EC762F}" srcOrd="2" destOrd="0" presId="urn:microsoft.com/office/officeart/2008/layout/LinedList"/>
    <dgm:cxn modelId="{208B50E4-159F-470B-90F9-5C0C626C8F88}" type="presParOf" srcId="{D660748D-5212-4D82-9D36-088023EFDCFE}" destId="{CCD26751-135B-478F-91B0-6A05719509DD}" srcOrd="3" destOrd="0" presId="urn:microsoft.com/office/officeart/2008/layout/LinedList"/>
    <dgm:cxn modelId="{55D91F09-99E4-4A1F-AF05-4B05FD578771}" type="presParOf" srcId="{D660748D-5212-4D82-9D36-088023EFDCFE}" destId="{783E9D38-E2E7-4732-9179-511B68CC7755}" srcOrd="4" destOrd="0" presId="urn:microsoft.com/office/officeart/2008/layout/LinedList"/>
    <dgm:cxn modelId="{40CBC6E4-26E7-4CC5-88FD-3309136C8B21}" type="presParOf" srcId="{783E9D38-E2E7-4732-9179-511B68CC7755}" destId="{0C2786D5-BAF4-4BEC-9125-E9748BB4A3E6}" srcOrd="0" destOrd="0" presId="urn:microsoft.com/office/officeart/2008/layout/LinedList"/>
    <dgm:cxn modelId="{BE3DADBB-50A2-43A9-B9A8-3FCB7563A78B}" type="presParOf" srcId="{783E9D38-E2E7-4732-9179-511B68CC7755}" destId="{8B53DFCE-FAE6-4FEB-9CD1-98667C6CBBF4}" srcOrd="1" destOrd="0" presId="urn:microsoft.com/office/officeart/2008/layout/LinedList"/>
    <dgm:cxn modelId="{86D33C9D-734C-4361-B4D0-878D2E39B1A7}" type="presParOf" srcId="{783E9D38-E2E7-4732-9179-511B68CC7755}" destId="{40A0BF6A-4988-47F3-A753-AA809B83D77F}" srcOrd="2" destOrd="0" presId="urn:microsoft.com/office/officeart/2008/layout/LinedList"/>
    <dgm:cxn modelId="{F8B6B008-7D64-406A-9451-71BEFC179A0E}" type="presParOf" srcId="{D660748D-5212-4D82-9D36-088023EFDCFE}" destId="{22B86E44-E513-4FF6-9CB8-BDD08157BE66}" srcOrd="5" destOrd="0" presId="urn:microsoft.com/office/officeart/2008/layout/LinedList"/>
    <dgm:cxn modelId="{16D3F557-8FA0-4B12-8BF3-E3106306FE82}" type="presParOf" srcId="{D660748D-5212-4D82-9D36-088023EFDCFE}" destId="{4BBFD6E2-0FF7-422E-BA7F-F095A4239781}" srcOrd="6" destOrd="0" presId="urn:microsoft.com/office/officeart/2008/layout/LinedList"/>
    <dgm:cxn modelId="{3672727C-0863-498C-94FB-B2D48DF816FA}" type="presParOf" srcId="{D660748D-5212-4D82-9D36-088023EFDCFE}" destId="{9299C4BE-BA41-42CF-9633-DD30848A8B40}" srcOrd="7" destOrd="0" presId="urn:microsoft.com/office/officeart/2008/layout/LinedList"/>
    <dgm:cxn modelId="{2EB630B3-B01E-4D4A-8EF1-B26A4B53D229}" type="presParOf" srcId="{9299C4BE-BA41-42CF-9633-DD30848A8B40}" destId="{3BA49EAC-5029-4298-AD1F-C660998C1D95}" srcOrd="0" destOrd="0" presId="urn:microsoft.com/office/officeart/2008/layout/LinedList"/>
    <dgm:cxn modelId="{633BC95D-4F2D-4756-854A-A9E466823650}" type="presParOf" srcId="{9299C4BE-BA41-42CF-9633-DD30848A8B40}" destId="{17DADC83-2434-47A6-8F0D-80870D73D9B9}" srcOrd="1" destOrd="0" presId="urn:microsoft.com/office/officeart/2008/layout/LinedList"/>
    <dgm:cxn modelId="{6E047AE0-40E7-443F-AF79-89581E986E84}" type="presParOf" srcId="{9299C4BE-BA41-42CF-9633-DD30848A8B40}" destId="{13A9E1AF-3FD1-4D23-A46D-1472CA7286E8}" srcOrd="2" destOrd="0" presId="urn:microsoft.com/office/officeart/2008/layout/LinedList"/>
    <dgm:cxn modelId="{1DC478FE-8F42-4991-98C1-91916B5E4CF2}" type="presParOf" srcId="{D660748D-5212-4D82-9D36-088023EFDCFE}" destId="{3C4FE030-75FD-4C46-B8B8-AC19C3343545}" srcOrd="8" destOrd="0" presId="urn:microsoft.com/office/officeart/2008/layout/LinedList"/>
    <dgm:cxn modelId="{3206D86A-A470-4223-8F57-F59E1B275FCD}" type="presParOf" srcId="{D660748D-5212-4D82-9D36-088023EFDCFE}" destId="{63BBD3EF-C49B-426F-B60A-9C76104AA88A}" srcOrd="9" destOrd="0" presId="urn:microsoft.com/office/officeart/2008/layout/LinedList"/>
    <dgm:cxn modelId="{DB6085A2-1343-46F6-8098-F7DB5B891919}" type="presParOf" srcId="{D660748D-5212-4D82-9D36-088023EFDCFE}" destId="{86BC11CD-D318-4070-8AFC-484829488AA0}" srcOrd="10" destOrd="0" presId="urn:microsoft.com/office/officeart/2008/layout/LinedList"/>
    <dgm:cxn modelId="{4CF0B749-077E-41B1-B85D-52BDEEEE177F}" type="presParOf" srcId="{86BC11CD-D318-4070-8AFC-484829488AA0}" destId="{A7AE289A-104A-4023-8585-645D960B43BF}" srcOrd="0" destOrd="0" presId="urn:microsoft.com/office/officeart/2008/layout/LinedList"/>
    <dgm:cxn modelId="{EF723831-5A19-49B7-9A45-636EDB1DE815}" type="presParOf" srcId="{86BC11CD-D318-4070-8AFC-484829488AA0}" destId="{9DED5430-89DD-4C07-92A5-478CD8E42E2A}" srcOrd="1" destOrd="0" presId="urn:microsoft.com/office/officeart/2008/layout/LinedList"/>
    <dgm:cxn modelId="{71EDEF9E-BD54-40E4-8526-2F10E3E9BD22}" type="presParOf" srcId="{86BC11CD-D318-4070-8AFC-484829488AA0}" destId="{0AD2DAA3-6A72-4012-B3F1-A4468F4B813D}" srcOrd="2" destOrd="0" presId="urn:microsoft.com/office/officeart/2008/layout/LinedList"/>
    <dgm:cxn modelId="{C795C2C4-CB5F-4767-9190-7E5F2F64CFC7}" type="presParOf" srcId="{D660748D-5212-4D82-9D36-088023EFDCFE}" destId="{6AD45925-9CB5-4F10-8977-C315798C86AF}" srcOrd="11" destOrd="0" presId="urn:microsoft.com/office/officeart/2008/layout/LinedList"/>
    <dgm:cxn modelId="{AA3AF496-E7E0-4F2E-85AE-6F1EC54C6528}" type="presParOf" srcId="{D660748D-5212-4D82-9D36-088023EFDCFE}" destId="{641B83AA-DB6A-4808-BE9B-90D15362E406}" srcOrd="12" destOrd="0" presId="urn:microsoft.com/office/officeart/2008/layout/LinedList"/>
    <dgm:cxn modelId="{AAB6C616-B1B2-4288-B9FF-DDCEBEE0FE3E}" type="presParOf" srcId="{D660748D-5212-4D82-9D36-088023EFDCFE}" destId="{A73B7B97-CEB6-4A32-9F0A-194F27CD042D}" srcOrd="13" destOrd="0" presId="urn:microsoft.com/office/officeart/2008/layout/LinedList"/>
    <dgm:cxn modelId="{F7BF5570-2032-4FFF-9799-0A2BE6AAD4C7}" type="presParOf" srcId="{A73B7B97-CEB6-4A32-9F0A-194F27CD042D}" destId="{D1D5700F-6228-43C2-9044-12F72E6DCA5B}" srcOrd="0" destOrd="0" presId="urn:microsoft.com/office/officeart/2008/layout/LinedList"/>
    <dgm:cxn modelId="{F0DC13A9-0B1B-43E9-9CDF-3CDAF926D4E3}" type="presParOf" srcId="{A73B7B97-CEB6-4A32-9F0A-194F27CD042D}" destId="{E95763A4-AB23-4B12-85E4-92ABDA035366}" srcOrd="1" destOrd="0" presId="urn:microsoft.com/office/officeart/2008/layout/LinedList"/>
    <dgm:cxn modelId="{94CB6844-7E2E-4124-9A7C-CAB47F749C82}" type="presParOf" srcId="{A73B7B97-CEB6-4A32-9F0A-194F27CD042D}" destId="{FFBCBD2C-5426-4C9F-ADEF-0AEDBA8D7275}" srcOrd="2" destOrd="0" presId="urn:microsoft.com/office/officeart/2008/layout/LinedList"/>
    <dgm:cxn modelId="{E0315DE1-99E8-4531-8BA2-2C30D20A40CD}" type="presParOf" srcId="{D660748D-5212-4D82-9D36-088023EFDCFE}" destId="{D46A3D99-5356-4DF1-BE7A-BC69E88E7C16}" srcOrd="14" destOrd="0" presId="urn:microsoft.com/office/officeart/2008/layout/LinedList"/>
    <dgm:cxn modelId="{5BE3303A-AED8-4C8D-98CB-673842C3594B}" type="presParOf" srcId="{D660748D-5212-4D82-9D36-088023EFDCFE}" destId="{13E629F1-FC39-49A6-8921-F98E80E99A3C}" srcOrd="15" destOrd="0" presId="urn:microsoft.com/office/officeart/2008/layout/LinedList"/>
    <dgm:cxn modelId="{05114F09-CDAA-44F6-BE28-6D8005F63DF4}" type="presParOf" srcId="{D660748D-5212-4D82-9D36-088023EFDCFE}" destId="{CEF629F2-5711-4E8C-9C41-50F36CB1B213}" srcOrd="16" destOrd="0" presId="urn:microsoft.com/office/officeart/2008/layout/LinedList"/>
    <dgm:cxn modelId="{CF8EF3F6-45DB-451E-8EC7-C154DA0F884D}" type="presParOf" srcId="{CEF629F2-5711-4E8C-9C41-50F36CB1B213}" destId="{F734EDD6-673A-4DA8-8CED-C18614372C7C}" srcOrd="0" destOrd="0" presId="urn:microsoft.com/office/officeart/2008/layout/LinedList"/>
    <dgm:cxn modelId="{DE86DD1D-0609-4CE5-AF56-6340CFF435D2}" type="presParOf" srcId="{CEF629F2-5711-4E8C-9C41-50F36CB1B213}" destId="{9AC869BD-62FB-4DAC-91CA-4DE31B0D5DFC}" srcOrd="1" destOrd="0" presId="urn:microsoft.com/office/officeart/2008/layout/LinedList"/>
    <dgm:cxn modelId="{DC2BD7E7-34BF-4FD8-836B-72DDD93855BF}" type="presParOf" srcId="{CEF629F2-5711-4E8C-9C41-50F36CB1B213}" destId="{FD48BABE-4E4C-4C57-A78A-6136CB91A02C}" srcOrd="2" destOrd="0" presId="urn:microsoft.com/office/officeart/2008/layout/LinedList"/>
    <dgm:cxn modelId="{EAB4C60B-D33F-4567-BB68-E3123A02D27D}" type="presParOf" srcId="{D660748D-5212-4D82-9D36-088023EFDCFE}" destId="{FE33329B-B277-4879-B692-6BC3ACA74E5D}" srcOrd="17" destOrd="0" presId="urn:microsoft.com/office/officeart/2008/layout/LinedList"/>
    <dgm:cxn modelId="{C8BDBA3C-2542-4499-BD21-8FA2D084EAAA}" type="presParOf" srcId="{D660748D-5212-4D82-9D36-088023EFDCFE}" destId="{EC4EE10F-B155-43DB-8918-1A1A93BC56F6}" srcOrd="18" destOrd="0" presId="urn:microsoft.com/office/officeart/2008/layout/LinedList"/>
    <dgm:cxn modelId="{3675A22F-099F-48DA-B0F4-BC91BFB2675E}" type="presParOf" srcId="{D660748D-5212-4D82-9D36-088023EFDCFE}" destId="{CFC661BE-25DD-4A59-A9E3-FCDC0DF31E99}" srcOrd="19" destOrd="0" presId="urn:microsoft.com/office/officeart/2008/layout/LinedList"/>
    <dgm:cxn modelId="{8E927ED2-4E4A-4575-97E2-7301333584FD}" type="presParOf" srcId="{CFC661BE-25DD-4A59-A9E3-FCDC0DF31E99}" destId="{9E8DF132-B004-46C8-8211-699291559117}" srcOrd="0" destOrd="0" presId="urn:microsoft.com/office/officeart/2008/layout/LinedList"/>
    <dgm:cxn modelId="{6EA9907C-81DF-405E-B9A1-B37E3C593E2A}" type="presParOf" srcId="{CFC661BE-25DD-4A59-A9E3-FCDC0DF31E99}" destId="{5EFD2F10-A839-4F62-BDE2-290867373B99}" srcOrd="1" destOrd="0" presId="urn:microsoft.com/office/officeart/2008/layout/LinedList"/>
    <dgm:cxn modelId="{69EDCD6C-BCF5-409E-BCD3-42370EFCA761}" type="presParOf" srcId="{CFC661BE-25DD-4A59-A9E3-FCDC0DF31E99}" destId="{8725452C-3DC7-48CC-8827-E554DF9E0BD1}" srcOrd="2" destOrd="0" presId="urn:microsoft.com/office/officeart/2008/layout/LinedList"/>
    <dgm:cxn modelId="{5B0E2E5D-E9B6-4A06-AF7F-FC2EED420406}" type="presParOf" srcId="{D660748D-5212-4D82-9D36-088023EFDCFE}" destId="{D647A18A-BE8D-4934-AC86-1F4B36A625ED}" srcOrd="20" destOrd="0" presId="urn:microsoft.com/office/officeart/2008/layout/LinedList"/>
    <dgm:cxn modelId="{DFBC9A3F-879B-4316-A5DF-F5EC85BE00BF}" type="presParOf" srcId="{D660748D-5212-4D82-9D36-088023EFDCFE}" destId="{626F67ED-B3EF-4D97-A844-F7098B372981}" srcOrd="21" destOrd="0" presId="urn:microsoft.com/office/officeart/2008/layout/LinedList"/>
    <dgm:cxn modelId="{5A873DBD-28B6-461E-A505-26C5AD52D560}" type="presParOf" srcId="{D660748D-5212-4D82-9D36-088023EFDCFE}" destId="{648B33AA-F16C-413F-A911-AC51EE945A46}" srcOrd="22" destOrd="0" presId="urn:microsoft.com/office/officeart/2008/layout/LinedList"/>
    <dgm:cxn modelId="{657E0505-BE18-4D61-9EC1-A07BB3A24ADF}" type="presParOf" srcId="{648B33AA-F16C-413F-A911-AC51EE945A46}" destId="{978E7D58-9CF6-4C94-A2EF-A424FF56ED3C}" srcOrd="0" destOrd="0" presId="urn:microsoft.com/office/officeart/2008/layout/LinedList"/>
    <dgm:cxn modelId="{C634BD2B-5954-4DD2-9EFD-998609754409}" type="presParOf" srcId="{648B33AA-F16C-413F-A911-AC51EE945A46}" destId="{17DDF6CD-188C-4B40-9D56-AE9802ADADB3}" srcOrd="1" destOrd="0" presId="urn:microsoft.com/office/officeart/2008/layout/LinedList"/>
    <dgm:cxn modelId="{EBEF15DF-5979-47DE-B018-75CBA54B93E1}" type="presParOf" srcId="{648B33AA-F16C-413F-A911-AC51EE945A46}" destId="{FE03DB66-D8B3-43C0-AE22-6F5C5EBA11AB}" srcOrd="2" destOrd="0" presId="urn:microsoft.com/office/officeart/2008/layout/LinedList"/>
    <dgm:cxn modelId="{D6EC394A-7F8A-4A9B-830B-4FC78B3AD8F7}" type="presParOf" srcId="{D660748D-5212-4D82-9D36-088023EFDCFE}" destId="{873A1BBE-BCFE-43F9-A1AD-7DD56AD1F830}" srcOrd="23" destOrd="0" presId="urn:microsoft.com/office/officeart/2008/layout/LinedList"/>
    <dgm:cxn modelId="{AF71117E-BD4E-44B4-991F-55A92BF78E98}" type="presParOf" srcId="{D660748D-5212-4D82-9D36-088023EFDCFE}" destId="{893637F3-5A43-4115-BCD5-CE5BF4AB5070}" srcOrd="24" destOrd="0" presId="urn:microsoft.com/office/officeart/2008/layout/LinedList"/>
    <dgm:cxn modelId="{4F725925-300F-4E92-85CE-29DCCC83DB4A}" type="presParOf" srcId="{D660748D-5212-4D82-9D36-088023EFDCFE}" destId="{AA826693-CB72-483D-9D82-5ED8FEC49CDE}" srcOrd="25" destOrd="0" presId="urn:microsoft.com/office/officeart/2008/layout/LinedList"/>
    <dgm:cxn modelId="{0BD5CFD2-5A92-47F3-B2CF-8F32C2F8F1B4}" type="presParOf" srcId="{AA826693-CB72-483D-9D82-5ED8FEC49CDE}" destId="{E86109FD-D1EC-4ECB-BF5F-A13625CE4B22}" srcOrd="0" destOrd="0" presId="urn:microsoft.com/office/officeart/2008/layout/LinedList"/>
    <dgm:cxn modelId="{A3D522F4-744C-4EAD-AA74-8304DD006BD1}" type="presParOf" srcId="{AA826693-CB72-483D-9D82-5ED8FEC49CDE}" destId="{A52B1DC6-3C05-4C0D-93DE-64937404B32E}" srcOrd="1" destOrd="0" presId="urn:microsoft.com/office/officeart/2008/layout/LinedList"/>
    <dgm:cxn modelId="{9613829B-D643-4996-A70A-DD70FB28804E}" type="presParOf" srcId="{AA826693-CB72-483D-9D82-5ED8FEC49CDE}" destId="{811C5C37-24B4-4C27-A11B-F239ED8B9E2B}" srcOrd="2" destOrd="0" presId="urn:microsoft.com/office/officeart/2008/layout/LinedList"/>
    <dgm:cxn modelId="{CC6D71B5-6040-417A-A74A-D5C99127CD13}" type="presParOf" srcId="{D660748D-5212-4D82-9D36-088023EFDCFE}" destId="{AF6CBDC4-CF6F-4577-B459-55074309F5E1}" srcOrd="26" destOrd="0" presId="urn:microsoft.com/office/officeart/2008/layout/LinedList"/>
    <dgm:cxn modelId="{1DA7A845-056C-42F2-B2CB-0580D38EAD16}" type="presParOf" srcId="{D660748D-5212-4D82-9D36-088023EFDCFE}" destId="{1B64D35B-B751-4C97-B8E5-AE3D6969F169}" srcOrd="27" destOrd="0" presId="urn:microsoft.com/office/officeart/2008/layout/LinedList"/>
    <dgm:cxn modelId="{D0D86B71-DFDC-4859-95E8-884A99587F89}" type="presParOf" srcId="{D660748D-5212-4D82-9D36-088023EFDCFE}" destId="{E62A2C08-F819-4F3C-98E9-7275483EE96D}" srcOrd="28" destOrd="0" presId="urn:microsoft.com/office/officeart/2008/layout/LinedList"/>
    <dgm:cxn modelId="{1AC9C129-BAD5-4E75-AFDB-9872E62F7E83}" type="presParOf" srcId="{E62A2C08-F819-4F3C-98E9-7275483EE96D}" destId="{5BA71081-79ED-47D2-BAD1-0222B68BDBB7}" srcOrd="0" destOrd="0" presId="urn:microsoft.com/office/officeart/2008/layout/LinedList"/>
    <dgm:cxn modelId="{CEC0777D-66B5-418F-95A5-77E881EFE624}" type="presParOf" srcId="{E62A2C08-F819-4F3C-98E9-7275483EE96D}" destId="{50D66435-1784-45A9-9ABC-DF4685A7658A}" srcOrd="1" destOrd="0" presId="urn:microsoft.com/office/officeart/2008/layout/LinedList"/>
    <dgm:cxn modelId="{F8E17099-5CE2-4AAE-A069-34231BE09330}" type="presParOf" srcId="{E62A2C08-F819-4F3C-98E9-7275483EE96D}" destId="{A938B650-2F7B-48D1-9CE3-280BCD3E0756}" srcOrd="2" destOrd="0" presId="urn:microsoft.com/office/officeart/2008/layout/LinedList"/>
    <dgm:cxn modelId="{0CB000DF-5448-4E36-BDF3-77C3C4E0BC88}" type="presParOf" srcId="{D660748D-5212-4D82-9D36-088023EFDCFE}" destId="{F74D70D3-9034-4939-BA14-0E134958820F}" srcOrd="29" destOrd="0" presId="urn:microsoft.com/office/officeart/2008/layout/LinedList"/>
    <dgm:cxn modelId="{194468A8-3A0D-49B5-9361-7505DE581E3F}" type="presParOf" srcId="{D660748D-5212-4D82-9D36-088023EFDCFE}" destId="{0EBA561A-ACC3-482C-825E-6BE32A91CE88}" srcOrd="30" destOrd="0" presId="urn:microsoft.com/office/officeart/2008/layout/LinedList"/>
    <dgm:cxn modelId="{B93F868C-5C68-418C-9DF7-4C80AAB31403}" type="presParOf" srcId="{D660748D-5212-4D82-9D36-088023EFDCFE}" destId="{352F51CF-45F3-4110-8807-4D2634AA674A}" srcOrd="31" destOrd="0" presId="urn:microsoft.com/office/officeart/2008/layout/LinedList"/>
    <dgm:cxn modelId="{4D200BF2-8DA9-44C6-AFA7-AF2E71E87D20}" type="presParOf" srcId="{352F51CF-45F3-4110-8807-4D2634AA674A}" destId="{37B960AB-9966-4051-87F3-21C9C223D323}" srcOrd="0" destOrd="0" presId="urn:microsoft.com/office/officeart/2008/layout/LinedList"/>
    <dgm:cxn modelId="{6DCF2605-BCAE-4144-808E-65EAFFB81AC1}" type="presParOf" srcId="{352F51CF-45F3-4110-8807-4D2634AA674A}" destId="{8800F3D7-D7EF-4F60-8E6B-A43FD0AD7FD1}" srcOrd="1" destOrd="0" presId="urn:microsoft.com/office/officeart/2008/layout/LinedList"/>
    <dgm:cxn modelId="{AAD25378-7A9A-4177-B87F-5C77DECEB5F0}" type="presParOf" srcId="{352F51CF-45F3-4110-8807-4D2634AA674A}" destId="{AF69D861-48D5-408D-B41A-60C9AECD9C23}" srcOrd="2" destOrd="0" presId="urn:microsoft.com/office/officeart/2008/layout/LinedList"/>
    <dgm:cxn modelId="{10838FEC-AA56-47EE-A027-50F0F6E15B2A}" type="presParOf" srcId="{D660748D-5212-4D82-9D36-088023EFDCFE}" destId="{4E3DF6F3-6E03-4A1F-A10D-E0BF081E82B4}" srcOrd="32" destOrd="0" presId="urn:microsoft.com/office/officeart/2008/layout/LinedList"/>
    <dgm:cxn modelId="{25A7E6CF-4C67-4D70-AD61-892247E861F5}" type="presParOf" srcId="{D660748D-5212-4D82-9D36-088023EFDCFE}" destId="{B18F6636-969D-4067-9F61-FEFC7D97C324}" srcOrd="33" destOrd="0" presId="urn:microsoft.com/office/officeart/2008/layout/LinedList"/>
    <dgm:cxn modelId="{0BF813B9-FE9F-4ED9-8C3E-421F54609FF0}" type="presParOf" srcId="{D660748D-5212-4D82-9D36-088023EFDCFE}" destId="{2908AECA-E42B-4B2B-8C96-A9168B722B65}" srcOrd="34" destOrd="0" presId="urn:microsoft.com/office/officeart/2008/layout/LinedList"/>
    <dgm:cxn modelId="{673B09BE-CE01-4126-8CE8-13B291DAE571}" type="presParOf" srcId="{2908AECA-E42B-4B2B-8C96-A9168B722B65}" destId="{14B1EAB2-E1B5-4414-A3C1-7B4C7FD4D64C}" srcOrd="0" destOrd="0" presId="urn:microsoft.com/office/officeart/2008/layout/LinedList"/>
    <dgm:cxn modelId="{7A71B9AA-3E5E-4797-A1FD-B5BDC34CF980}" type="presParOf" srcId="{2908AECA-E42B-4B2B-8C96-A9168B722B65}" destId="{5059392C-314E-4C1F-90D2-C63F6A249BC2}" srcOrd="1" destOrd="0" presId="urn:microsoft.com/office/officeart/2008/layout/LinedList"/>
    <dgm:cxn modelId="{8043580B-73BC-40C3-B33B-306A6678AB23}" type="presParOf" srcId="{2908AECA-E42B-4B2B-8C96-A9168B722B65}" destId="{EACC2F65-77A7-459A-9FC2-8A006E1AE744}" srcOrd="2" destOrd="0" presId="urn:microsoft.com/office/officeart/2008/layout/LinedList"/>
    <dgm:cxn modelId="{71C3CB23-8524-4F66-8238-8C2DB8A328ED}" type="presParOf" srcId="{D660748D-5212-4D82-9D36-088023EFDCFE}" destId="{9FF3146D-D9F9-4B65-A82D-DF338A94F273}" srcOrd="35" destOrd="0" presId="urn:microsoft.com/office/officeart/2008/layout/LinedList"/>
    <dgm:cxn modelId="{1F650D73-03B3-4CD4-8A21-D12FE0467546}" type="presParOf" srcId="{D660748D-5212-4D82-9D36-088023EFDCFE}" destId="{08C8F033-A98F-46B3-829D-94ED1B2E7184}" srcOrd="3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4F6F4-7532-4EBE-8835-6BEE09EFE1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7805E977-ED09-44BF-AF67-AFC0644285FC}">
      <dgm:prSet custT="1"/>
      <dgm:spPr/>
      <dgm:t>
        <a:bodyPr/>
        <a:lstStyle/>
        <a:p>
          <a:pPr rtl="0"/>
          <a:r>
            <a:rPr lang="en-US" sz="1200" baseline="0" dirty="0" smtClean="0">
              <a:latin typeface="+mn-lt"/>
              <a:ea typeface="+mn-ea"/>
              <a:cs typeface="+mn-ea"/>
              <a:sym typeface="+mn-lt"/>
            </a:rPr>
            <a:t>1986</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竹内弘高、野中郁次郎，</a:t>
          </a:r>
          <a:r>
            <a:rPr lang="en-US" sz="1200" baseline="0" dirty="0" smtClean="0">
              <a:latin typeface="+mn-lt"/>
              <a:ea typeface="+mn-ea"/>
              <a:cs typeface="+mn-ea"/>
              <a:sym typeface="+mn-lt"/>
            </a:rPr>
            <a:t>《The New </a:t>
          </a:r>
          <a:r>
            <a:rPr lang="en-US" sz="1200" baseline="0" dirty="0" err="1" smtClean="0">
              <a:latin typeface="+mn-lt"/>
              <a:ea typeface="+mn-ea"/>
              <a:cs typeface="+mn-ea"/>
              <a:sym typeface="+mn-lt"/>
            </a:rPr>
            <a:t>New</a:t>
          </a:r>
          <a:r>
            <a:rPr lang="en-US" sz="1200" baseline="0" dirty="0" smtClean="0">
              <a:latin typeface="+mn-lt"/>
              <a:ea typeface="+mn-ea"/>
              <a:cs typeface="+mn-ea"/>
              <a:sym typeface="+mn-lt"/>
            </a:rPr>
            <a:t> Product Development Game》</a:t>
          </a:r>
          <a:endParaRPr lang="zh-CN" sz="1200" baseline="0" dirty="0">
            <a:latin typeface="+mn-lt"/>
            <a:ea typeface="+mn-ea"/>
            <a:cs typeface="+mn-ea"/>
            <a:sym typeface="+mn-lt"/>
          </a:endParaRPr>
        </a:p>
      </dgm:t>
    </dgm:pt>
    <dgm:pt modelId="{E7697F8D-4A31-4861-A53D-C6F9B21C420C}" type="par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B40CCD5-0C4E-4DB4-818C-E4F412A0158A}" type="sib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E1BDF03-E478-4C25-AC64-0BD85083B1E7}">
      <dgm:prSet custT="1"/>
      <dgm:spPr/>
      <dgm:t>
        <a:bodyPr/>
        <a:lstStyle/>
        <a:p>
          <a:pPr rtl="0"/>
          <a:r>
            <a:rPr lang="en-US" sz="1200" baseline="0" dirty="0" smtClean="0">
              <a:latin typeface="+mn-lt"/>
              <a:ea typeface="+mn-ea"/>
              <a:cs typeface="+mn-ea"/>
              <a:sym typeface="+mn-lt"/>
            </a:rPr>
            <a:t>1993</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首次在</a:t>
          </a:r>
          <a:r>
            <a:rPr lang="en-US" sz="1200" baseline="0" dirty="0" smtClean="0">
              <a:latin typeface="+mn-lt"/>
              <a:ea typeface="+mn-ea"/>
              <a:cs typeface="+mn-ea"/>
              <a:sym typeface="+mn-lt"/>
            </a:rPr>
            <a:t>Easel</a:t>
          </a:r>
          <a:r>
            <a:rPr lang="zh-CN" sz="1200" baseline="0" dirty="0" smtClean="0">
              <a:latin typeface="+mn-lt"/>
              <a:ea typeface="+mn-ea"/>
              <a:cs typeface="+mn-ea"/>
              <a:sym typeface="+mn-lt"/>
            </a:rPr>
            <a:t>公司定义了用于了软件开发行业的</a:t>
          </a:r>
          <a:r>
            <a:rPr lang="en-US" sz="1200" baseline="0" dirty="0" smtClean="0">
              <a:latin typeface="+mn-lt"/>
              <a:ea typeface="+mn-ea"/>
              <a:cs typeface="+mn-ea"/>
              <a:sym typeface="+mn-lt"/>
            </a:rPr>
            <a:t>Scrum</a:t>
          </a:r>
          <a:r>
            <a:rPr lang="zh-CN" sz="1200" baseline="0" dirty="0" smtClean="0">
              <a:latin typeface="+mn-lt"/>
              <a:ea typeface="+mn-ea"/>
              <a:cs typeface="+mn-ea"/>
              <a:sym typeface="+mn-lt"/>
            </a:rPr>
            <a:t>流程</a:t>
          </a:r>
          <a:endParaRPr lang="zh-CN" sz="1200" baseline="0" dirty="0">
            <a:latin typeface="+mn-lt"/>
            <a:ea typeface="+mn-ea"/>
            <a:cs typeface="+mn-ea"/>
            <a:sym typeface="+mn-lt"/>
          </a:endParaRPr>
        </a:p>
      </dgm:t>
    </dgm:pt>
    <dgm:pt modelId="{595663AA-8EC8-4A44-965B-471EDA8A8680}" type="par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523B4375-30AC-403A-9CA6-E6C9D644AB0C}" type="sib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D5AF6B1D-AEF5-48E5-900F-89A55BBCE7EC}">
      <dgm:prSet custT="1"/>
      <dgm:spPr/>
      <dgm:t>
        <a:bodyPr/>
        <a:lstStyle/>
        <a:p>
          <a:pPr rtl="0"/>
          <a:r>
            <a:rPr lang="en-US" sz="1200" baseline="0" dirty="0" smtClean="0">
              <a:latin typeface="+mn-lt"/>
              <a:ea typeface="+mn-ea"/>
              <a:cs typeface="+mn-ea"/>
              <a:sym typeface="+mn-lt"/>
            </a:rPr>
            <a:t>1995</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和</a:t>
          </a:r>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，规范化了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框架，并在</a:t>
          </a:r>
          <a:r>
            <a:rPr lang="en-US" sz="1200" baseline="0" dirty="0" smtClean="0">
              <a:latin typeface="+mn-lt"/>
              <a:ea typeface="+mn-ea"/>
              <a:cs typeface="+mn-ea"/>
              <a:sym typeface="+mn-lt"/>
            </a:rPr>
            <a:t>OOPSLA 95</a:t>
          </a:r>
          <a:r>
            <a:rPr lang="zh-CN" sz="1200" baseline="0" dirty="0" smtClean="0">
              <a:latin typeface="+mn-lt"/>
              <a:ea typeface="+mn-ea"/>
              <a:cs typeface="+mn-ea"/>
              <a:sym typeface="+mn-lt"/>
            </a:rPr>
            <a:t>上公开发布</a:t>
          </a:r>
          <a:endParaRPr lang="zh-CN" sz="1200" baseline="0" dirty="0">
            <a:latin typeface="+mn-lt"/>
            <a:ea typeface="+mn-ea"/>
            <a:cs typeface="+mn-ea"/>
            <a:sym typeface="+mn-lt"/>
          </a:endParaRPr>
        </a:p>
      </dgm:t>
    </dgm:pt>
    <dgm:pt modelId="{ACBA6CE0-262E-4134-86C5-A4EEB8633D42}" type="par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4C0EB4A-9C86-421E-8E16-798460CD5E55}" type="sib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AE38B31-2862-4555-85E4-9CC05D44A9E6}">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敏捷宣言及原则发布、敏捷联盟成立，</a:t>
          </a:r>
          <a:r>
            <a:rPr lang="en-US" sz="1200" baseline="0" dirty="0" smtClean="0">
              <a:latin typeface="+mn-lt"/>
              <a:ea typeface="+mn-ea"/>
              <a:cs typeface="+mn-ea"/>
              <a:sym typeface="+mn-lt"/>
            </a:rPr>
            <a:t>Scrum</a:t>
          </a:r>
          <a:r>
            <a:rPr lang="zh-CN" sz="1200" baseline="0" dirty="0" smtClean="0">
              <a:latin typeface="+mn-lt"/>
              <a:ea typeface="+mn-ea"/>
              <a:cs typeface="+mn-ea"/>
              <a:sym typeface="+mn-lt"/>
            </a:rPr>
            <a:t>是其中一种敏捷方法</a:t>
          </a:r>
          <a:endParaRPr lang="zh-CN" sz="1200" baseline="0" dirty="0">
            <a:latin typeface="+mn-lt"/>
            <a:ea typeface="+mn-ea"/>
            <a:cs typeface="+mn-ea"/>
            <a:sym typeface="+mn-lt"/>
          </a:endParaRPr>
        </a:p>
      </dgm:t>
    </dgm:pt>
    <dgm:pt modelId="{69369DDF-31FA-4781-84FE-0E44DD82AE34}" type="par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0F5569E8-33CF-41CC-B3C5-D88D8655C5A3}" type="sib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0A19791-0D9A-400F-A31F-CF8DC861C0D9}">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a:t>
          </a:r>
          <a:r>
            <a:rPr lang="en-US" sz="1200" baseline="0" dirty="0" err="1" smtClean="0">
              <a:latin typeface="+mn-lt"/>
              <a:ea typeface="+mn-ea"/>
              <a:cs typeface="+mn-ea"/>
              <a:sym typeface="+mn-lt"/>
            </a:rPr>
            <a:t>Beedle</a:t>
          </a:r>
          <a:r>
            <a:rPr lang="zh-CN" sz="1200" baseline="0" dirty="0" smtClean="0">
              <a:latin typeface="+mn-lt"/>
              <a:ea typeface="+mn-ea"/>
              <a:cs typeface="+mn-ea"/>
              <a:sym typeface="+mn-lt"/>
            </a:rPr>
            <a:t>，第一本</a:t>
          </a:r>
          <a:r>
            <a:rPr lang="en-US" sz="1200" baseline="0" dirty="0" smtClean="0">
              <a:latin typeface="+mn-lt"/>
              <a:ea typeface="+mn-ea"/>
              <a:cs typeface="+mn-ea"/>
              <a:sym typeface="+mn-lt"/>
            </a:rPr>
            <a:t>Scrum</a:t>
          </a:r>
          <a:r>
            <a:rPr lang="zh-CN" sz="1200" baseline="0" dirty="0" smtClean="0">
              <a:latin typeface="+mn-lt"/>
              <a:ea typeface="+mn-ea"/>
              <a:cs typeface="+mn-ea"/>
              <a:sym typeface="+mn-lt"/>
            </a:rPr>
            <a:t>书籍</a:t>
          </a:r>
          <a:r>
            <a:rPr lang="en-US" sz="1200" baseline="0" dirty="0" smtClean="0">
              <a:latin typeface="+mn-lt"/>
              <a:ea typeface="+mn-ea"/>
              <a:cs typeface="+mn-ea"/>
              <a:sym typeface="+mn-lt"/>
            </a:rPr>
            <a:t>《Scrum</a:t>
          </a:r>
          <a:r>
            <a:rPr lang="zh-CN" sz="1200" baseline="0" dirty="0" smtClean="0">
              <a:latin typeface="+mn-lt"/>
              <a:ea typeface="+mn-ea"/>
              <a:cs typeface="+mn-ea"/>
              <a:sym typeface="+mn-lt"/>
            </a:rPr>
            <a:t>敏捷软件开发</a:t>
          </a:r>
          <a:r>
            <a:rPr lang="en-US" sz="1200" baseline="0" dirty="0" smtClean="0">
              <a:latin typeface="+mn-lt"/>
              <a:ea typeface="+mn-ea"/>
              <a:cs typeface="+mn-ea"/>
              <a:sym typeface="+mn-lt"/>
            </a:rPr>
            <a:t>》</a:t>
          </a:r>
          <a:endParaRPr lang="zh-CN" sz="1200" baseline="0" dirty="0">
            <a:latin typeface="+mn-lt"/>
            <a:ea typeface="+mn-ea"/>
            <a:cs typeface="+mn-ea"/>
            <a:sym typeface="+mn-lt"/>
          </a:endParaRPr>
        </a:p>
      </dgm:t>
    </dgm:pt>
    <dgm:pt modelId="{D0EE9931-B201-407D-A06E-3642911D0A01}" type="par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F6FF1B3-ECE2-4DF4-B976-A9A4A7B78A63}" type="sib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695227BA-809D-48B2-91A9-6F4F75A2D5A4}">
      <dgm:prSet custT="1"/>
      <dgm:spPr/>
      <dgm:t>
        <a:bodyPr/>
        <a:lstStyle/>
        <a:p>
          <a:pPr rtl="0"/>
          <a:r>
            <a:rPr lang="en-US" sz="1200" baseline="0" dirty="0" smtClean="0">
              <a:latin typeface="+mn-lt"/>
              <a:ea typeface="+mn-ea"/>
              <a:cs typeface="+mn-ea"/>
              <a:sym typeface="+mn-lt"/>
            </a:rPr>
            <a:t>2002</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en-US" sz="1200" baseline="0" dirty="0" smtClean="0">
              <a:latin typeface="+mn-lt"/>
              <a:ea typeface="+mn-ea"/>
              <a:cs typeface="+mn-ea"/>
              <a:sym typeface="+mn-lt"/>
            </a:rPr>
            <a:t> </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Cohn</a:t>
          </a:r>
          <a:r>
            <a:rPr lang="zh-CN" sz="1200" baseline="0" dirty="0" smtClean="0">
              <a:latin typeface="+mn-lt"/>
              <a:ea typeface="+mn-ea"/>
              <a:cs typeface="+mn-ea"/>
              <a:sym typeface="+mn-lt"/>
            </a:rPr>
            <a:t>，共同创办了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联盟</a:t>
          </a:r>
          <a:endParaRPr lang="zh-CN" sz="1200" baseline="0" dirty="0">
            <a:latin typeface="+mn-lt"/>
            <a:ea typeface="+mn-ea"/>
            <a:cs typeface="+mn-ea"/>
            <a:sym typeface="+mn-lt"/>
          </a:endParaRPr>
        </a:p>
      </dgm:t>
    </dgm:pt>
    <dgm:pt modelId="{5994ADD2-FCA7-4851-9838-327EA573072C}" type="par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3E61DF5-CE6F-40B6-A7BA-F75A4950F87B}" type="sib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975B9A8-88E5-4225-90CD-1C96D00018F7}" type="pres">
      <dgm:prSet presAssocID="{2B84F6F4-7532-4EBE-8835-6BEE09EFE176}" presName="rootnode" presStyleCnt="0">
        <dgm:presLayoutVars>
          <dgm:chMax/>
          <dgm:chPref/>
          <dgm:dir/>
          <dgm:animLvl val="lvl"/>
        </dgm:presLayoutVars>
      </dgm:prSet>
      <dgm:spPr/>
      <dgm:t>
        <a:bodyPr/>
        <a:lstStyle/>
        <a:p>
          <a:endParaRPr lang="zh-CN" altLang="en-US"/>
        </a:p>
      </dgm:t>
    </dgm:pt>
    <dgm:pt modelId="{44D1382E-82FE-4E31-8F74-845C4573A95D}" type="pres">
      <dgm:prSet presAssocID="{7805E977-ED09-44BF-AF67-AFC0644285FC}" presName="composite" presStyleCnt="0"/>
      <dgm:spPr/>
    </dgm:pt>
    <dgm:pt modelId="{C48429EC-027B-4C14-A09D-A749DDDE1459}" type="pres">
      <dgm:prSet presAssocID="{7805E977-ED09-44BF-AF67-AFC0644285FC}" presName="LShape" presStyleLbl="alignNode1" presStyleIdx="0" presStyleCnt="11"/>
      <dgm:spPr/>
    </dgm:pt>
    <dgm:pt modelId="{56F0FA5E-6040-45BD-AB03-045B801F78A6}" type="pres">
      <dgm:prSet presAssocID="{7805E977-ED09-44BF-AF67-AFC0644285FC}" presName="ParentText" presStyleLbl="revTx" presStyleIdx="0" presStyleCnt="6">
        <dgm:presLayoutVars>
          <dgm:chMax val="0"/>
          <dgm:chPref val="0"/>
          <dgm:bulletEnabled val="1"/>
        </dgm:presLayoutVars>
      </dgm:prSet>
      <dgm:spPr/>
      <dgm:t>
        <a:bodyPr/>
        <a:lstStyle/>
        <a:p>
          <a:endParaRPr lang="zh-CN" altLang="en-US"/>
        </a:p>
      </dgm:t>
    </dgm:pt>
    <dgm:pt modelId="{0A45B556-6791-4198-9AF2-CF52365B3839}" type="pres">
      <dgm:prSet presAssocID="{7805E977-ED09-44BF-AF67-AFC0644285FC}" presName="Triangle" presStyleLbl="alignNode1" presStyleIdx="1" presStyleCnt="11"/>
      <dgm:spPr/>
    </dgm:pt>
    <dgm:pt modelId="{4A245B12-F954-4BF3-9B50-A728EF1884A8}" type="pres">
      <dgm:prSet presAssocID="{AB40CCD5-0C4E-4DB4-818C-E4F412A0158A}" presName="sibTrans" presStyleCnt="0"/>
      <dgm:spPr/>
    </dgm:pt>
    <dgm:pt modelId="{2D56C8D3-3B81-4BDA-8263-D11B5378B0EF}" type="pres">
      <dgm:prSet presAssocID="{AB40CCD5-0C4E-4DB4-818C-E4F412A0158A}" presName="space" presStyleCnt="0"/>
      <dgm:spPr/>
    </dgm:pt>
    <dgm:pt modelId="{0126F239-E943-48CE-83E1-A94F406A417F}" type="pres">
      <dgm:prSet presAssocID="{2E1BDF03-E478-4C25-AC64-0BD85083B1E7}" presName="composite" presStyleCnt="0"/>
      <dgm:spPr/>
    </dgm:pt>
    <dgm:pt modelId="{0F7DF17C-FCAF-4502-8FB3-618B68107EEA}" type="pres">
      <dgm:prSet presAssocID="{2E1BDF03-E478-4C25-AC64-0BD85083B1E7}" presName="LShape" presStyleLbl="alignNode1" presStyleIdx="2" presStyleCnt="11"/>
      <dgm:spPr/>
    </dgm:pt>
    <dgm:pt modelId="{FB764249-40F7-4C66-B643-8B135C98A04F}" type="pres">
      <dgm:prSet presAssocID="{2E1BDF03-E478-4C25-AC64-0BD85083B1E7}" presName="ParentText" presStyleLbl="revTx" presStyleIdx="1" presStyleCnt="6">
        <dgm:presLayoutVars>
          <dgm:chMax val="0"/>
          <dgm:chPref val="0"/>
          <dgm:bulletEnabled val="1"/>
        </dgm:presLayoutVars>
      </dgm:prSet>
      <dgm:spPr/>
      <dgm:t>
        <a:bodyPr/>
        <a:lstStyle/>
        <a:p>
          <a:endParaRPr lang="zh-CN" altLang="en-US"/>
        </a:p>
      </dgm:t>
    </dgm:pt>
    <dgm:pt modelId="{C312782A-5D43-424F-88C4-B212590A8DA7}" type="pres">
      <dgm:prSet presAssocID="{2E1BDF03-E478-4C25-AC64-0BD85083B1E7}" presName="Triangle" presStyleLbl="alignNode1" presStyleIdx="3" presStyleCnt="11"/>
      <dgm:spPr/>
    </dgm:pt>
    <dgm:pt modelId="{775BF046-4111-4AE3-AE4B-2709DA0F8552}" type="pres">
      <dgm:prSet presAssocID="{523B4375-30AC-403A-9CA6-E6C9D644AB0C}" presName="sibTrans" presStyleCnt="0"/>
      <dgm:spPr/>
    </dgm:pt>
    <dgm:pt modelId="{25C66F28-5DA1-4593-AE6F-215EF57A366B}" type="pres">
      <dgm:prSet presAssocID="{523B4375-30AC-403A-9CA6-E6C9D644AB0C}" presName="space" presStyleCnt="0"/>
      <dgm:spPr/>
    </dgm:pt>
    <dgm:pt modelId="{7B35FA56-EDBB-4BCC-A002-9700CE88758C}" type="pres">
      <dgm:prSet presAssocID="{D5AF6B1D-AEF5-48E5-900F-89A55BBCE7EC}" presName="composite" presStyleCnt="0"/>
      <dgm:spPr/>
    </dgm:pt>
    <dgm:pt modelId="{EB3A253D-3FE1-4D47-856D-DE2E70ED4F13}" type="pres">
      <dgm:prSet presAssocID="{D5AF6B1D-AEF5-48E5-900F-89A55BBCE7EC}" presName="LShape" presStyleLbl="alignNode1" presStyleIdx="4" presStyleCnt="11"/>
      <dgm:spPr/>
    </dgm:pt>
    <dgm:pt modelId="{B99AED6C-2EDD-4E47-B9BF-09506D3B63E2}" type="pres">
      <dgm:prSet presAssocID="{D5AF6B1D-AEF5-48E5-900F-89A55BBCE7EC}" presName="ParentText" presStyleLbl="revTx" presStyleIdx="2" presStyleCnt="6">
        <dgm:presLayoutVars>
          <dgm:chMax val="0"/>
          <dgm:chPref val="0"/>
          <dgm:bulletEnabled val="1"/>
        </dgm:presLayoutVars>
      </dgm:prSet>
      <dgm:spPr/>
      <dgm:t>
        <a:bodyPr/>
        <a:lstStyle/>
        <a:p>
          <a:endParaRPr lang="zh-CN" altLang="en-US"/>
        </a:p>
      </dgm:t>
    </dgm:pt>
    <dgm:pt modelId="{D13C6A52-8F16-4ACB-89F7-3A5D72CF1BDF}" type="pres">
      <dgm:prSet presAssocID="{D5AF6B1D-AEF5-48E5-900F-89A55BBCE7EC}" presName="Triangle" presStyleLbl="alignNode1" presStyleIdx="5" presStyleCnt="11"/>
      <dgm:spPr/>
    </dgm:pt>
    <dgm:pt modelId="{FBA80A2A-0094-4A0D-B3CA-2C5D590A3397}" type="pres">
      <dgm:prSet presAssocID="{24C0EB4A-9C86-421E-8E16-798460CD5E55}" presName="sibTrans" presStyleCnt="0"/>
      <dgm:spPr/>
    </dgm:pt>
    <dgm:pt modelId="{24F54ECC-4A44-403A-AF40-D54EE743014F}" type="pres">
      <dgm:prSet presAssocID="{24C0EB4A-9C86-421E-8E16-798460CD5E55}" presName="space" presStyleCnt="0"/>
      <dgm:spPr/>
    </dgm:pt>
    <dgm:pt modelId="{E8E4B12D-1A96-4FCC-AFDF-FD45F125C58C}" type="pres">
      <dgm:prSet presAssocID="{AAE38B31-2862-4555-85E4-9CC05D44A9E6}" presName="composite" presStyleCnt="0"/>
      <dgm:spPr/>
    </dgm:pt>
    <dgm:pt modelId="{BA6A3AC6-AA20-4237-BE1F-E6891A2605BA}" type="pres">
      <dgm:prSet presAssocID="{AAE38B31-2862-4555-85E4-9CC05D44A9E6}" presName="LShape" presStyleLbl="alignNode1" presStyleIdx="6" presStyleCnt="11"/>
      <dgm:spPr/>
    </dgm:pt>
    <dgm:pt modelId="{845B997D-BD2A-4B51-B588-C30D6DF5CE5D}" type="pres">
      <dgm:prSet presAssocID="{AAE38B31-2862-4555-85E4-9CC05D44A9E6}" presName="ParentText" presStyleLbl="revTx" presStyleIdx="3" presStyleCnt="6">
        <dgm:presLayoutVars>
          <dgm:chMax val="0"/>
          <dgm:chPref val="0"/>
          <dgm:bulletEnabled val="1"/>
        </dgm:presLayoutVars>
      </dgm:prSet>
      <dgm:spPr/>
      <dgm:t>
        <a:bodyPr/>
        <a:lstStyle/>
        <a:p>
          <a:endParaRPr lang="zh-CN" altLang="en-US"/>
        </a:p>
      </dgm:t>
    </dgm:pt>
    <dgm:pt modelId="{1ABE50B9-B447-4FCF-B4CD-4DD73039F800}" type="pres">
      <dgm:prSet presAssocID="{AAE38B31-2862-4555-85E4-9CC05D44A9E6}" presName="Triangle" presStyleLbl="alignNode1" presStyleIdx="7" presStyleCnt="11"/>
      <dgm:spPr/>
    </dgm:pt>
    <dgm:pt modelId="{D7DCABCC-6025-43B7-94E1-DB6B9683BD33}" type="pres">
      <dgm:prSet presAssocID="{0F5569E8-33CF-41CC-B3C5-D88D8655C5A3}" presName="sibTrans" presStyleCnt="0"/>
      <dgm:spPr/>
    </dgm:pt>
    <dgm:pt modelId="{27FB863C-E2E5-401D-9A88-40C95C81344C}" type="pres">
      <dgm:prSet presAssocID="{0F5569E8-33CF-41CC-B3C5-D88D8655C5A3}" presName="space" presStyleCnt="0"/>
      <dgm:spPr/>
    </dgm:pt>
    <dgm:pt modelId="{DD31BB7D-A682-49A9-8655-29720B2DE38A}" type="pres">
      <dgm:prSet presAssocID="{40A19791-0D9A-400F-A31F-CF8DC861C0D9}" presName="composite" presStyleCnt="0"/>
      <dgm:spPr/>
    </dgm:pt>
    <dgm:pt modelId="{4A9D8E72-A4D4-4F2C-8794-41E163FA49C1}" type="pres">
      <dgm:prSet presAssocID="{40A19791-0D9A-400F-A31F-CF8DC861C0D9}" presName="LShape" presStyleLbl="alignNode1" presStyleIdx="8" presStyleCnt="11"/>
      <dgm:spPr/>
    </dgm:pt>
    <dgm:pt modelId="{B2DE6A7C-D0B2-4643-AD7E-0327870E4908}" type="pres">
      <dgm:prSet presAssocID="{40A19791-0D9A-400F-A31F-CF8DC861C0D9}" presName="ParentText" presStyleLbl="revTx" presStyleIdx="4" presStyleCnt="6">
        <dgm:presLayoutVars>
          <dgm:chMax val="0"/>
          <dgm:chPref val="0"/>
          <dgm:bulletEnabled val="1"/>
        </dgm:presLayoutVars>
      </dgm:prSet>
      <dgm:spPr/>
      <dgm:t>
        <a:bodyPr/>
        <a:lstStyle/>
        <a:p>
          <a:endParaRPr lang="zh-CN" altLang="en-US"/>
        </a:p>
      </dgm:t>
    </dgm:pt>
    <dgm:pt modelId="{031AF303-7EA7-41C1-B5AD-C047B74C7F33}" type="pres">
      <dgm:prSet presAssocID="{40A19791-0D9A-400F-A31F-CF8DC861C0D9}" presName="Triangle" presStyleLbl="alignNode1" presStyleIdx="9" presStyleCnt="11"/>
      <dgm:spPr/>
    </dgm:pt>
    <dgm:pt modelId="{CBCBB437-7333-4F48-860F-88D955E1D73F}" type="pres">
      <dgm:prSet presAssocID="{9F6FF1B3-ECE2-4DF4-B976-A9A4A7B78A63}" presName="sibTrans" presStyleCnt="0"/>
      <dgm:spPr/>
    </dgm:pt>
    <dgm:pt modelId="{CE4A9870-CF40-4B35-B680-B55CCD975EAB}" type="pres">
      <dgm:prSet presAssocID="{9F6FF1B3-ECE2-4DF4-B976-A9A4A7B78A63}" presName="space" presStyleCnt="0"/>
      <dgm:spPr/>
    </dgm:pt>
    <dgm:pt modelId="{1AB7F580-3748-4D1A-AE07-78AAB413793C}" type="pres">
      <dgm:prSet presAssocID="{695227BA-809D-48B2-91A9-6F4F75A2D5A4}" presName="composite" presStyleCnt="0"/>
      <dgm:spPr/>
    </dgm:pt>
    <dgm:pt modelId="{7A60A4A9-9F4E-4C75-8A59-176678C31A50}" type="pres">
      <dgm:prSet presAssocID="{695227BA-809D-48B2-91A9-6F4F75A2D5A4}" presName="LShape" presStyleLbl="alignNode1" presStyleIdx="10" presStyleCnt="11"/>
      <dgm:spPr/>
    </dgm:pt>
    <dgm:pt modelId="{F9378B05-A8C0-4BED-9234-EA0EACF08C36}" type="pres">
      <dgm:prSet presAssocID="{695227BA-809D-48B2-91A9-6F4F75A2D5A4}" presName="ParentText" presStyleLbl="revTx" presStyleIdx="5" presStyleCnt="6">
        <dgm:presLayoutVars>
          <dgm:chMax val="0"/>
          <dgm:chPref val="0"/>
          <dgm:bulletEnabled val="1"/>
        </dgm:presLayoutVars>
      </dgm:prSet>
      <dgm:spPr/>
      <dgm:t>
        <a:bodyPr/>
        <a:lstStyle/>
        <a:p>
          <a:endParaRPr lang="zh-CN" altLang="en-US"/>
        </a:p>
      </dgm:t>
    </dgm:pt>
  </dgm:ptLst>
  <dgm:cxnLst>
    <dgm:cxn modelId="{0E6A32F6-43A8-46AE-A495-AE6B5F801633}" type="presOf" srcId="{D5AF6B1D-AEF5-48E5-900F-89A55BBCE7EC}" destId="{B99AED6C-2EDD-4E47-B9BF-09506D3B63E2}" srcOrd="0" destOrd="0" presId="urn:microsoft.com/office/officeart/2009/3/layout/StepUpProcess"/>
    <dgm:cxn modelId="{3843FF77-A42A-449F-87CB-82B2C27F7E15}" type="presOf" srcId="{AAE38B31-2862-4555-85E4-9CC05D44A9E6}" destId="{845B997D-BD2A-4B51-B588-C30D6DF5CE5D}" srcOrd="0" destOrd="0" presId="urn:microsoft.com/office/officeart/2009/3/layout/StepUpProcess"/>
    <dgm:cxn modelId="{85752C23-1950-4550-AE0D-3F986295972C}" type="presOf" srcId="{7805E977-ED09-44BF-AF67-AFC0644285FC}" destId="{56F0FA5E-6040-45BD-AB03-045B801F78A6}" srcOrd="0" destOrd="0" presId="urn:microsoft.com/office/officeart/2009/3/layout/StepUpProcess"/>
    <dgm:cxn modelId="{6912E126-4D7D-49C8-B127-605F61E20711}" type="presOf" srcId="{695227BA-809D-48B2-91A9-6F4F75A2D5A4}" destId="{F9378B05-A8C0-4BED-9234-EA0EACF08C36}" srcOrd="0" destOrd="0" presId="urn:microsoft.com/office/officeart/2009/3/layout/StepUpProcess"/>
    <dgm:cxn modelId="{518DB49E-2F61-4E9C-B1B5-DC8AC2BDF52F}" srcId="{2B84F6F4-7532-4EBE-8835-6BEE09EFE176}" destId="{2E1BDF03-E478-4C25-AC64-0BD85083B1E7}" srcOrd="1" destOrd="0" parTransId="{595663AA-8EC8-4A44-965B-471EDA8A8680}" sibTransId="{523B4375-30AC-403A-9CA6-E6C9D644AB0C}"/>
    <dgm:cxn modelId="{CC1E366A-DA32-4FA8-8925-4334E8A4C70D}" srcId="{2B84F6F4-7532-4EBE-8835-6BEE09EFE176}" destId="{40A19791-0D9A-400F-A31F-CF8DC861C0D9}" srcOrd="4" destOrd="0" parTransId="{D0EE9931-B201-407D-A06E-3642911D0A01}" sibTransId="{9F6FF1B3-ECE2-4DF4-B976-A9A4A7B78A63}"/>
    <dgm:cxn modelId="{9D497835-5404-49DD-964D-CD9389C76D46}" type="presOf" srcId="{2B84F6F4-7532-4EBE-8835-6BEE09EFE176}" destId="{4975B9A8-88E5-4225-90CD-1C96D00018F7}" srcOrd="0" destOrd="0" presId="urn:microsoft.com/office/officeart/2009/3/layout/StepUpProcess"/>
    <dgm:cxn modelId="{4B3FED3A-741C-4244-BFC1-331D070F2ABC}" srcId="{2B84F6F4-7532-4EBE-8835-6BEE09EFE176}" destId="{695227BA-809D-48B2-91A9-6F4F75A2D5A4}" srcOrd="5" destOrd="0" parTransId="{5994ADD2-FCA7-4851-9838-327EA573072C}" sibTransId="{93E61DF5-CE6F-40B6-A7BA-F75A4950F87B}"/>
    <dgm:cxn modelId="{042ACB76-7163-42E3-800C-6603E516C5E0}" type="presOf" srcId="{2E1BDF03-E478-4C25-AC64-0BD85083B1E7}" destId="{FB764249-40F7-4C66-B643-8B135C98A04F}" srcOrd="0" destOrd="0" presId="urn:microsoft.com/office/officeart/2009/3/layout/StepUpProcess"/>
    <dgm:cxn modelId="{A84AC1DB-5D99-4496-A63A-957026369ACB}" srcId="{2B84F6F4-7532-4EBE-8835-6BEE09EFE176}" destId="{7805E977-ED09-44BF-AF67-AFC0644285FC}" srcOrd="0" destOrd="0" parTransId="{E7697F8D-4A31-4861-A53D-C6F9B21C420C}" sibTransId="{AB40CCD5-0C4E-4DB4-818C-E4F412A0158A}"/>
    <dgm:cxn modelId="{F4149B62-1BE7-4E71-AABA-2A8852935CC2}" srcId="{2B84F6F4-7532-4EBE-8835-6BEE09EFE176}" destId="{AAE38B31-2862-4555-85E4-9CC05D44A9E6}" srcOrd="3" destOrd="0" parTransId="{69369DDF-31FA-4781-84FE-0E44DD82AE34}" sibTransId="{0F5569E8-33CF-41CC-B3C5-D88D8655C5A3}"/>
    <dgm:cxn modelId="{45409E29-3851-4E24-8EFC-AC89FC811DBD}" srcId="{2B84F6F4-7532-4EBE-8835-6BEE09EFE176}" destId="{D5AF6B1D-AEF5-48E5-900F-89A55BBCE7EC}" srcOrd="2" destOrd="0" parTransId="{ACBA6CE0-262E-4134-86C5-A4EEB8633D42}" sibTransId="{24C0EB4A-9C86-421E-8E16-798460CD5E55}"/>
    <dgm:cxn modelId="{2E959EAA-FCE8-483D-ACD6-4C5040B0FDC4}" type="presOf" srcId="{40A19791-0D9A-400F-A31F-CF8DC861C0D9}" destId="{B2DE6A7C-D0B2-4643-AD7E-0327870E4908}" srcOrd="0" destOrd="0" presId="urn:microsoft.com/office/officeart/2009/3/layout/StepUpProcess"/>
    <dgm:cxn modelId="{149F8FEA-9101-4148-ABBE-315AC5F077E7}" type="presParOf" srcId="{4975B9A8-88E5-4225-90CD-1C96D00018F7}" destId="{44D1382E-82FE-4E31-8F74-845C4573A95D}" srcOrd="0" destOrd="0" presId="urn:microsoft.com/office/officeart/2009/3/layout/StepUpProcess"/>
    <dgm:cxn modelId="{76731B87-83CA-44C5-9D84-9AF1B208B78F}" type="presParOf" srcId="{44D1382E-82FE-4E31-8F74-845C4573A95D}" destId="{C48429EC-027B-4C14-A09D-A749DDDE1459}" srcOrd="0" destOrd="0" presId="urn:microsoft.com/office/officeart/2009/3/layout/StepUpProcess"/>
    <dgm:cxn modelId="{BF713B6D-80C7-4E19-B954-22B1DE364745}" type="presParOf" srcId="{44D1382E-82FE-4E31-8F74-845C4573A95D}" destId="{56F0FA5E-6040-45BD-AB03-045B801F78A6}" srcOrd="1" destOrd="0" presId="urn:microsoft.com/office/officeart/2009/3/layout/StepUpProcess"/>
    <dgm:cxn modelId="{4D865158-A159-4FC3-8BB2-6E7ED4C3D25A}" type="presParOf" srcId="{44D1382E-82FE-4E31-8F74-845C4573A95D}" destId="{0A45B556-6791-4198-9AF2-CF52365B3839}" srcOrd="2" destOrd="0" presId="urn:microsoft.com/office/officeart/2009/3/layout/StepUpProcess"/>
    <dgm:cxn modelId="{9D1CCCFA-FDC5-4DB0-9A19-01480D5377CD}" type="presParOf" srcId="{4975B9A8-88E5-4225-90CD-1C96D00018F7}" destId="{4A245B12-F954-4BF3-9B50-A728EF1884A8}" srcOrd="1" destOrd="0" presId="urn:microsoft.com/office/officeart/2009/3/layout/StepUpProcess"/>
    <dgm:cxn modelId="{C54CD825-FAE5-4EC1-B63A-82C5B1572D93}" type="presParOf" srcId="{4A245B12-F954-4BF3-9B50-A728EF1884A8}" destId="{2D56C8D3-3B81-4BDA-8263-D11B5378B0EF}" srcOrd="0" destOrd="0" presId="urn:microsoft.com/office/officeart/2009/3/layout/StepUpProcess"/>
    <dgm:cxn modelId="{8AC82DC3-B0F5-4164-B6E5-88C0ED795C8B}" type="presParOf" srcId="{4975B9A8-88E5-4225-90CD-1C96D00018F7}" destId="{0126F239-E943-48CE-83E1-A94F406A417F}" srcOrd="2" destOrd="0" presId="urn:microsoft.com/office/officeart/2009/3/layout/StepUpProcess"/>
    <dgm:cxn modelId="{F733FA12-97DD-461C-9468-BAEF75A6B30C}" type="presParOf" srcId="{0126F239-E943-48CE-83E1-A94F406A417F}" destId="{0F7DF17C-FCAF-4502-8FB3-618B68107EEA}" srcOrd="0" destOrd="0" presId="urn:microsoft.com/office/officeart/2009/3/layout/StepUpProcess"/>
    <dgm:cxn modelId="{F25F4440-5E73-4018-ABD2-40E1E9FABE04}" type="presParOf" srcId="{0126F239-E943-48CE-83E1-A94F406A417F}" destId="{FB764249-40F7-4C66-B643-8B135C98A04F}" srcOrd="1" destOrd="0" presId="urn:microsoft.com/office/officeart/2009/3/layout/StepUpProcess"/>
    <dgm:cxn modelId="{0FCC05E2-237A-4E99-AB1B-EF63FC509B6B}" type="presParOf" srcId="{0126F239-E943-48CE-83E1-A94F406A417F}" destId="{C312782A-5D43-424F-88C4-B212590A8DA7}" srcOrd="2" destOrd="0" presId="urn:microsoft.com/office/officeart/2009/3/layout/StepUpProcess"/>
    <dgm:cxn modelId="{CA3D8AE0-AE6C-4443-9E6A-7C278F6C8688}" type="presParOf" srcId="{4975B9A8-88E5-4225-90CD-1C96D00018F7}" destId="{775BF046-4111-4AE3-AE4B-2709DA0F8552}" srcOrd="3" destOrd="0" presId="urn:microsoft.com/office/officeart/2009/3/layout/StepUpProcess"/>
    <dgm:cxn modelId="{EF492590-6450-4C0F-A50E-75CACF57853E}" type="presParOf" srcId="{775BF046-4111-4AE3-AE4B-2709DA0F8552}" destId="{25C66F28-5DA1-4593-AE6F-215EF57A366B}" srcOrd="0" destOrd="0" presId="urn:microsoft.com/office/officeart/2009/3/layout/StepUpProcess"/>
    <dgm:cxn modelId="{A8FA1568-6C34-4ACC-97E2-5AF45BC68F1E}" type="presParOf" srcId="{4975B9A8-88E5-4225-90CD-1C96D00018F7}" destId="{7B35FA56-EDBB-4BCC-A002-9700CE88758C}" srcOrd="4" destOrd="0" presId="urn:microsoft.com/office/officeart/2009/3/layout/StepUpProcess"/>
    <dgm:cxn modelId="{2EB07E18-40DB-4F01-B43E-441D3793FEEE}" type="presParOf" srcId="{7B35FA56-EDBB-4BCC-A002-9700CE88758C}" destId="{EB3A253D-3FE1-4D47-856D-DE2E70ED4F13}" srcOrd="0" destOrd="0" presId="urn:microsoft.com/office/officeart/2009/3/layout/StepUpProcess"/>
    <dgm:cxn modelId="{A41A8495-DACB-4F40-9475-2315E7A89FC2}" type="presParOf" srcId="{7B35FA56-EDBB-4BCC-A002-9700CE88758C}" destId="{B99AED6C-2EDD-4E47-B9BF-09506D3B63E2}" srcOrd="1" destOrd="0" presId="urn:microsoft.com/office/officeart/2009/3/layout/StepUpProcess"/>
    <dgm:cxn modelId="{6EE05B8B-6856-49DB-BEB8-0C32099F6EA6}" type="presParOf" srcId="{7B35FA56-EDBB-4BCC-A002-9700CE88758C}" destId="{D13C6A52-8F16-4ACB-89F7-3A5D72CF1BDF}" srcOrd="2" destOrd="0" presId="urn:microsoft.com/office/officeart/2009/3/layout/StepUpProcess"/>
    <dgm:cxn modelId="{A2A5D621-6FBC-4935-9963-71601AD2B479}" type="presParOf" srcId="{4975B9A8-88E5-4225-90CD-1C96D00018F7}" destId="{FBA80A2A-0094-4A0D-B3CA-2C5D590A3397}" srcOrd="5" destOrd="0" presId="urn:microsoft.com/office/officeart/2009/3/layout/StepUpProcess"/>
    <dgm:cxn modelId="{F56F1A7A-283B-459A-8A64-9834849E8D36}" type="presParOf" srcId="{FBA80A2A-0094-4A0D-B3CA-2C5D590A3397}" destId="{24F54ECC-4A44-403A-AF40-D54EE743014F}" srcOrd="0" destOrd="0" presId="urn:microsoft.com/office/officeart/2009/3/layout/StepUpProcess"/>
    <dgm:cxn modelId="{B2267185-083A-42FB-88B5-19D45ABF9F2C}" type="presParOf" srcId="{4975B9A8-88E5-4225-90CD-1C96D00018F7}" destId="{E8E4B12D-1A96-4FCC-AFDF-FD45F125C58C}" srcOrd="6" destOrd="0" presId="urn:microsoft.com/office/officeart/2009/3/layout/StepUpProcess"/>
    <dgm:cxn modelId="{FD4FEAB4-0122-4632-A8DF-1D2CE6CCCB1A}" type="presParOf" srcId="{E8E4B12D-1A96-4FCC-AFDF-FD45F125C58C}" destId="{BA6A3AC6-AA20-4237-BE1F-E6891A2605BA}" srcOrd="0" destOrd="0" presId="urn:microsoft.com/office/officeart/2009/3/layout/StepUpProcess"/>
    <dgm:cxn modelId="{3CFB7AEE-14F7-4935-ADF3-1A1D9ADB155C}" type="presParOf" srcId="{E8E4B12D-1A96-4FCC-AFDF-FD45F125C58C}" destId="{845B997D-BD2A-4B51-B588-C30D6DF5CE5D}" srcOrd="1" destOrd="0" presId="urn:microsoft.com/office/officeart/2009/3/layout/StepUpProcess"/>
    <dgm:cxn modelId="{F60662E3-DC07-4109-B84F-23A4D19247EC}" type="presParOf" srcId="{E8E4B12D-1A96-4FCC-AFDF-FD45F125C58C}" destId="{1ABE50B9-B447-4FCF-B4CD-4DD73039F800}" srcOrd="2" destOrd="0" presId="urn:microsoft.com/office/officeart/2009/3/layout/StepUpProcess"/>
    <dgm:cxn modelId="{40829B99-E720-4EB9-9B23-580FDFEB10DC}" type="presParOf" srcId="{4975B9A8-88E5-4225-90CD-1C96D00018F7}" destId="{D7DCABCC-6025-43B7-94E1-DB6B9683BD33}" srcOrd="7" destOrd="0" presId="urn:microsoft.com/office/officeart/2009/3/layout/StepUpProcess"/>
    <dgm:cxn modelId="{C16103F8-FE2C-476A-9D11-ED474022DAA2}" type="presParOf" srcId="{D7DCABCC-6025-43B7-94E1-DB6B9683BD33}" destId="{27FB863C-E2E5-401D-9A88-40C95C81344C}" srcOrd="0" destOrd="0" presId="urn:microsoft.com/office/officeart/2009/3/layout/StepUpProcess"/>
    <dgm:cxn modelId="{AFB22346-7DE1-4BCE-8205-29CD53549B83}" type="presParOf" srcId="{4975B9A8-88E5-4225-90CD-1C96D00018F7}" destId="{DD31BB7D-A682-49A9-8655-29720B2DE38A}" srcOrd="8" destOrd="0" presId="urn:microsoft.com/office/officeart/2009/3/layout/StepUpProcess"/>
    <dgm:cxn modelId="{67039E83-F083-46ED-9F16-AFFC6D8B58A8}" type="presParOf" srcId="{DD31BB7D-A682-49A9-8655-29720B2DE38A}" destId="{4A9D8E72-A4D4-4F2C-8794-41E163FA49C1}" srcOrd="0" destOrd="0" presId="urn:microsoft.com/office/officeart/2009/3/layout/StepUpProcess"/>
    <dgm:cxn modelId="{73ECD4FB-9AD1-4735-9EB7-68914A22AB6C}" type="presParOf" srcId="{DD31BB7D-A682-49A9-8655-29720B2DE38A}" destId="{B2DE6A7C-D0B2-4643-AD7E-0327870E4908}" srcOrd="1" destOrd="0" presId="urn:microsoft.com/office/officeart/2009/3/layout/StepUpProcess"/>
    <dgm:cxn modelId="{CD915A87-9F00-4F41-B596-996CE24AE2F4}" type="presParOf" srcId="{DD31BB7D-A682-49A9-8655-29720B2DE38A}" destId="{031AF303-7EA7-41C1-B5AD-C047B74C7F33}" srcOrd="2" destOrd="0" presId="urn:microsoft.com/office/officeart/2009/3/layout/StepUpProcess"/>
    <dgm:cxn modelId="{96E98735-3BF3-4E58-8A7A-964C3DDC0203}" type="presParOf" srcId="{4975B9A8-88E5-4225-90CD-1C96D00018F7}" destId="{CBCBB437-7333-4F48-860F-88D955E1D73F}" srcOrd="9" destOrd="0" presId="urn:microsoft.com/office/officeart/2009/3/layout/StepUpProcess"/>
    <dgm:cxn modelId="{8CBBB768-81B9-4BB1-84C6-227CBEF8FC46}" type="presParOf" srcId="{CBCBB437-7333-4F48-860F-88D955E1D73F}" destId="{CE4A9870-CF40-4B35-B680-B55CCD975EAB}" srcOrd="0" destOrd="0" presId="urn:microsoft.com/office/officeart/2009/3/layout/StepUpProcess"/>
    <dgm:cxn modelId="{6DD35D7A-8AD3-45B8-A540-797CA2DC12B2}" type="presParOf" srcId="{4975B9A8-88E5-4225-90CD-1C96D00018F7}" destId="{1AB7F580-3748-4D1A-AE07-78AAB413793C}" srcOrd="10" destOrd="0" presId="urn:microsoft.com/office/officeart/2009/3/layout/StepUpProcess"/>
    <dgm:cxn modelId="{57094F23-CF65-4795-83D4-5C757BFC7520}" type="presParOf" srcId="{1AB7F580-3748-4D1A-AE07-78AAB413793C}" destId="{7A60A4A9-9F4E-4C75-8A59-176678C31A50}" srcOrd="0" destOrd="0" presId="urn:microsoft.com/office/officeart/2009/3/layout/StepUpProcess"/>
    <dgm:cxn modelId="{62D68B2C-A095-47D0-B0DB-BE5CADBCC232}" type="presParOf" srcId="{1AB7F580-3748-4D1A-AE07-78AAB413793C}" destId="{F9378B05-A8C0-4BED-9234-EA0EACF08C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B7C45A58-232B-4BF6-9BD2-CC825E064E54}" type="presOf" srcId="{1CEECFDA-A230-4D43-BBBA-BC790BCAF3F6}" destId="{5AF8B1BD-91E6-244D-82BB-084899FFA0B7}" srcOrd="0" destOrd="0" presId="urn:microsoft.com/office/officeart/2005/8/layout/cycle1"/>
    <dgm:cxn modelId="{3460E8F2-D596-4723-954A-E7BDE2F05DFD}" type="presOf" srcId="{11DE9BA7-DC66-9147-84A6-BBF1100863D4}" destId="{83892ABE-4C5D-D749-AF31-EF89EA073109}"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8BBD94BE-A471-4143-8C44-64E790017B57}" type="presOf" srcId="{456A5F72-A396-5945-9498-8DC24AFD9FB3}" destId="{1F687AB4-3CFD-C04D-A187-39FB28A8914B}"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84CB66A4-2A32-469E-ACE5-DCFE5B48C17E}" type="presOf" srcId="{E9FEC699-FB75-C843-BA7C-334BA24B2713}" destId="{66F9B87E-CB23-634F-9A42-92B27EE07D52}" srcOrd="0" destOrd="0" presId="urn:microsoft.com/office/officeart/2005/8/layout/cycle1"/>
    <dgm:cxn modelId="{1FF5FE0C-5619-4D0C-B742-373341F38859}" type="presOf" srcId="{B280ACCA-4AD8-FF41-B094-E15EC87C2D3E}" destId="{ACD7C7CD-6B87-E246-BC2D-004A113B4308}"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7727AC69-A715-7742-BD02-8A970036290E}" srcId="{B280ACCA-4AD8-FF41-B094-E15EC87C2D3E}" destId="{11DE9BA7-DC66-9147-84A6-BBF1100863D4}" srcOrd="1" destOrd="0" parTransId="{72C00DA0-04CD-3746-B727-B31AC924E41F}" sibTransId="{7E73A900-70C9-B744-99AF-DAC56D4F96B1}"/>
    <dgm:cxn modelId="{BB7F2342-D1C0-44A3-A018-66586C5E04C9}" type="presOf" srcId="{3FFD27E6-FE9F-CC4B-98EF-8AE2892A86D9}" destId="{1D022C36-4A71-FA40-8862-E3F69D2FAFD8}"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CA6C60B1-A29B-4B4B-A272-88B6EE1C45C2}" type="parTrans" cxnId="{9E79FBC3-7927-9048-9D52-8135A0FDA25A}">
      <dgm:prSet/>
      <dgm:spPr/>
      <dgm:t>
        <a:bodyPr/>
        <a:lstStyle/>
        <a:p>
          <a:endParaRPr lang="en-US"/>
        </a:p>
      </dgm:t>
    </dgm:pt>
    <dgm:pt modelId="{1CEECFDA-A230-4D43-BBBA-BC790BCAF3F6}" type="sib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93F9B952-26FA-441C-A196-017D115B4AFE}" type="presOf" srcId="{456A5F72-A396-5945-9498-8DC24AFD9FB3}" destId="{1F687AB4-3CFD-C04D-A187-39FB28A8914B}"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B161E349-3D99-4648-9732-C5BEC605EAD6}" type="presOf" srcId="{7E73A900-70C9-B744-99AF-DAC56D4F96B1}" destId="{654B41CB-D7B1-4443-963C-32D86E1DC6DC}" srcOrd="0" destOrd="0" presId="urn:microsoft.com/office/officeart/2005/8/layout/cycle1"/>
    <dgm:cxn modelId="{0FA1D7DC-886C-4E26-8483-FA2363143E3A}" type="presOf" srcId="{D057A099-66C2-1E4D-8A49-EA72404DB3FF}" destId="{19199754-3D5F-6140-83A2-96ACE19041C3}" srcOrd="0" destOrd="0" presId="urn:microsoft.com/office/officeart/2005/8/layout/cycle1"/>
    <dgm:cxn modelId="{1EDA20B2-F844-4B54-8704-1695D4A1C0CF}" type="presOf" srcId="{3FFD27E6-FE9F-CC4B-98EF-8AE2892A86D9}" destId="{1D022C36-4A71-FA40-8862-E3F69D2FAFD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96CD8413-4AA2-44F5-9AA8-390442EB48C6}" type="presOf" srcId="{B280ACCA-4AD8-FF41-B094-E15EC87C2D3E}" destId="{ACD7C7CD-6B87-E246-BC2D-004A113B4308}" srcOrd="0" destOrd="0" presId="urn:microsoft.com/office/officeart/2005/8/layout/cycle1"/>
    <dgm:cxn modelId="{3F030AC0-79B8-4C59-BAE5-CFC2C472B0A7}" type="presOf" srcId="{1CEECFDA-A230-4D43-BBBA-BC790BCAF3F6}" destId="{5AF8B1BD-91E6-244D-82BB-084899FFA0B7}" srcOrd="0" destOrd="0" presId="urn:microsoft.com/office/officeart/2005/8/layout/cycle1"/>
    <dgm:cxn modelId="{335B2A9B-79A2-4009-ABB1-A34167D4D28B}" type="presOf" srcId="{E9FEC699-FB75-C843-BA7C-334BA24B2713}" destId="{66F9B87E-CB23-634F-9A42-92B27EE07D52}"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D70D1F5A-9A42-41C5-B162-5B60DB3EF0C5}" type="presOf" srcId="{11DE9BA7-DC66-9147-84A6-BBF1100863D4}" destId="{83892ABE-4C5D-D749-AF31-EF89EA073109}"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62F6C5EC-32D6-40C5-9637-DD8AC5180BEB}" type="presOf" srcId="{DA1F5513-1C5F-C949-B6E8-593E789F94F1}" destId="{CB92BBC6-EBF4-1D49-A7F1-241A64EEBD0D}" srcOrd="0" destOrd="0" presId="urn:microsoft.com/office/officeart/2005/8/layout/cycle1"/>
    <dgm:cxn modelId="{F8FAD47A-F876-47D2-A12B-1711A3E0D994}" type="presParOf" srcId="{ACD7C7CD-6B87-E246-BC2D-004A113B4308}" destId="{5DC8A430-E503-C446-9AE8-1E0E6B997737}" srcOrd="0" destOrd="0" presId="urn:microsoft.com/office/officeart/2005/8/layout/cycle1"/>
    <dgm:cxn modelId="{D1AA70CC-F64D-408F-B066-4B0564F8B40E}" type="presParOf" srcId="{ACD7C7CD-6B87-E246-BC2D-004A113B4308}" destId="{1D022C36-4A71-FA40-8862-E3F69D2FAFD8}" srcOrd="1" destOrd="0" presId="urn:microsoft.com/office/officeart/2005/8/layout/cycle1"/>
    <dgm:cxn modelId="{5A2BF723-548B-4759-A517-D14A45556D6D}" type="presParOf" srcId="{ACD7C7CD-6B87-E246-BC2D-004A113B4308}" destId="{1F687AB4-3CFD-C04D-A187-39FB28A8914B}" srcOrd="2" destOrd="0" presId="urn:microsoft.com/office/officeart/2005/8/layout/cycle1"/>
    <dgm:cxn modelId="{11F1F8E7-E4BE-4042-949E-2E3DAB4C72CA}" type="presParOf" srcId="{ACD7C7CD-6B87-E246-BC2D-004A113B4308}" destId="{67215068-DAF5-4F43-A885-0A5BE6A4B78B}" srcOrd="3" destOrd="0" presId="urn:microsoft.com/office/officeart/2005/8/layout/cycle1"/>
    <dgm:cxn modelId="{089072E0-550A-427E-905F-5C41C4F8756A}" type="presParOf" srcId="{ACD7C7CD-6B87-E246-BC2D-004A113B4308}" destId="{83892ABE-4C5D-D749-AF31-EF89EA073109}" srcOrd="4" destOrd="0" presId="urn:microsoft.com/office/officeart/2005/8/layout/cycle1"/>
    <dgm:cxn modelId="{EC5A2D66-3BAB-4ED2-B62A-99F60E58BF48}" type="presParOf" srcId="{ACD7C7CD-6B87-E246-BC2D-004A113B4308}" destId="{654B41CB-D7B1-4443-963C-32D86E1DC6DC}" srcOrd="5" destOrd="0" presId="urn:microsoft.com/office/officeart/2005/8/layout/cycle1"/>
    <dgm:cxn modelId="{8CBD3925-BA33-4A05-A4E2-9723A10B94D1}" type="presParOf" srcId="{ACD7C7CD-6B87-E246-BC2D-004A113B4308}" destId="{DD30A6F3-8BA4-2345-A3A2-2067D101A9DC}" srcOrd="6" destOrd="0" presId="urn:microsoft.com/office/officeart/2005/8/layout/cycle1"/>
    <dgm:cxn modelId="{083721A6-8E5F-400B-BCFC-16EBE3FE8A90}" type="presParOf" srcId="{ACD7C7CD-6B87-E246-BC2D-004A113B4308}" destId="{66F9B87E-CB23-634F-9A42-92B27EE07D52}" srcOrd="7" destOrd="0" presId="urn:microsoft.com/office/officeart/2005/8/layout/cycle1"/>
    <dgm:cxn modelId="{204FDBF4-AEF8-40D1-B662-9AF4ED918D5F}" type="presParOf" srcId="{ACD7C7CD-6B87-E246-BC2D-004A113B4308}" destId="{19199754-3D5F-6140-83A2-96ACE19041C3}" srcOrd="8" destOrd="0" presId="urn:microsoft.com/office/officeart/2005/8/layout/cycle1"/>
    <dgm:cxn modelId="{6C02F757-B418-4D92-8F44-5DABE4E55787}" type="presParOf" srcId="{ACD7C7CD-6B87-E246-BC2D-004A113B4308}" destId="{545D9633-22A5-D646-94CB-FA7CBD781699}" srcOrd="9" destOrd="0" presId="urn:microsoft.com/office/officeart/2005/8/layout/cycle1"/>
    <dgm:cxn modelId="{0FFF8B61-E7B0-4020-90D8-933F52296886}" type="presParOf" srcId="{ACD7C7CD-6B87-E246-BC2D-004A113B4308}" destId="{CB92BBC6-EBF4-1D49-A7F1-241A64EEBD0D}" srcOrd="10" destOrd="0" presId="urn:microsoft.com/office/officeart/2005/8/layout/cycle1"/>
    <dgm:cxn modelId="{966EF03C-B12D-4D6A-88BA-F08096636F1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DD73B2-EEBD-4A67-84A4-403B50C84854}"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zh-CN" altLang="en-US"/>
        </a:p>
      </dgm:t>
    </dgm:pt>
    <dgm:pt modelId="{85468548-8FF2-4C3D-8B98-6FF056026EE0}">
      <dgm:prSet phldrT="[文本]" custT="1"/>
      <dgm:spPr/>
      <dgm:t>
        <a:bodyPr/>
        <a:lstStyle/>
        <a:p>
          <a:pPr>
            <a:lnSpc>
              <a:spcPct val="150000"/>
            </a:lnSpc>
          </a:pPr>
          <a:r>
            <a:rPr lang="zh-CN" altLang="en-US" sz="1600" b="0" dirty="0" smtClean="0">
              <a:latin typeface="+mn-lt"/>
              <a:ea typeface="+mn-ea"/>
              <a:cs typeface="+mn-ea"/>
              <a:sym typeface="+mn-lt"/>
            </a:rPr>
            <a:t>亚马逊</a:t>
          </a:r>
          <a:endParaRPr lang="zh-CN" altLang="en-US" sz="1600" b="0" dirty="0">
            <a:latin typeface="+mn-lt"/>
            <a:ea typeface="+mn-ea"/>
            <a:cs typeface="+mn-ea"/>
            <a:sym typeface="+mn-lt"/>
          </a:endParaRPr>
        </a:p>
      </dgm:t>
    </dgm:pt>
    <dgm:pt modelId="{D00F9FE2-6979-42A1-A96E-B2BB04074F18}" type="par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4AE00413-FA52-427E-853D-AB9ECA9607DD}" type="sib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5D1CA775-DA4B-4C01-9F0B-AADAD256A31B}">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侧重于改善协作，沟通，整合软件开发与</a:t>
          </a:r>
          <a:r>
            <a:rPr lang="en-US" altLang="zh-CN" dirty="0" smtClean="0">
              <a:latin typeface="+mn-lt"/>
              <a:ea typeface="+mn-ea"/>
              <a:cs typeface="+mn-ea"/>
              <a:sym typeface="+mn-lt"/>
            </a:rPr>
            <a:t>IT</a:t>
          </a:r>
          <a:r>
            <a:rPr lang="zh-CN" altLang="en-US" dirty="0" smtClean="0">
              <a:latin typeface="+mn-lt"/>
              <a:ea typeface="+mn-ea"/>
              <a:cs typeface="+mn-ea"/>
              <a:sym typeface="+mn-lt"/>
            </a:rPr>
            <a:t>运维。是一个总称，用来描述一种</a:t>
          </a:r>
          <a:r>
            <a:rPr lang="zh-CN" altLang="en-US" b="1" dirty="0" smtClean="0">
              <a:latin typeface="+mn-lt"/>
              <a:ea typeface="+mn-ea"/>
              <a:cs typeface="+mn-ea"/>
              <a:sym typeface="+mn-lt"/>
            </a:rPr>
            <a:t>理念、文化变革和模式转变</a:t>
          </a:r>
          <a:r>
            <a:rPr lang="zh-CN" altLang="en-US" dirty="0" smtClean="0">
              <a:latin typeface="+mn-lt"/>
              <a:ea typeface="+mn-ea"/>
              <a:cs typeface="+mn-ea"/>
              <a:sym typeface="+mn-lt"/>
            </a:rPr>
            <a:t>。</a:t>
          </a:r>
          <a:endParaRPr lang="zh-CN" altLang="en-US" dirty="0">
            <a:latin typeface="+mn-lt"/>
            <a:ea typeface="+mn-ea"/>
            <a:cs typeface="+mn-ea"/>
            <a:sym typeface="+mn-lt"/>
          </a:endParaRPr>
        </a:p>
      </dgm:t>
    </dgm:pt>
    <dgm:pt modelId="{8D219541-561E-497C-82B3-CDF6241569F7}" type="par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27584592-28E1-4C97-8C27-7E964D5B8FB5}" type="sib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697891B2-E37B-4603-B605-26FFED3A65CB}">
      <dgm:prSet phldrT="[文本]" custT="1"/>
      <dgm:spPr/>
      <dgm:t>
        <a:bodyPr/>
        <a:lstStyle/>
        <a:p>
          <a:pPr>
            <a:lnSpc>
              <a:spcPct val="150000"/>
            </a:lnSpc>
          </a:pPr>
          <a:r>
            <a:rPr lang="zh-CN" altLang="en-US" sz="1600" b="0" dirty="0" smtClean="0">
              <a:latin typeface="+mn-lt"/>
              <a:ea typeface="+mn-ea"/>
              <a:cs typeface="+mn-ea"/>
              <a:sym typeface="+mn-lt"/>
            </a:rPr>
            <a:t>微软</a:t>
          </a:r>
          <a:endParaRPr lang="zh-CN" altLang="en-US" sz="1600" b="0" dirty="0">
            <a:latin typeface="+mn-lt"/>
            <a:ea typeface="+mn-ea"/>
            <a:cs typeface="+mn-ea"/>
            <a:sym typeface="+mn-lt"/>
          </a:endParaRPr>
        </a:p>
      </dgm:t>
    </dgm:pt>
    <dgm:pt modelId="{7B09AD77-2725-45B7-9D0F-490B74D9DA12}" type="par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0853AC9-2D80-46FB-B444-A00A0549ED5D}" type="sib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8B9407B6-ECEB-47C3-A6F9-A46E3EDF059D}">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不仅是一项技术或工具集，也</a:t>
          </a:r>
          <a:r>
            <a:rPr lang="zh-CN" altLang="en-US" b="1" dirty="0" smtClean="0">
              <a:latin typeface="+mn-lt"/>
              <a:ea typeface="+mn-ea"/>
              <a:cs typeface="+mn-ea"/>
              <a:sym typeface="+mn-lt"/>
            </a:rPr>
            <a:t>是观念和文化的转变</a:t>
          </a:r>
          <a:r>
            <a:rPr lang="zh-CN" altLang="en-US" dirty="0" smtClean="0">
              <a:latin typeface="+mn-lt"/>
              <a:ea typeface="+mn-ea"/>
              <a:cs typeface="+mn-ea"/>
              <a:sym typeface="+mn-lt"/>
            </a:rPr>
            <a:t>。它结合人、流程、适当的工具，使应用程序生命周期更快，更可预测。</a:t>
          </a:r>
          <a:endParaRPr lang="zh-CN" altLang="en-US" dirty="0">
            <a:latin typeface="+mn-lt"/>
            <a:ea typeface="+mn-ea"/>
            <a:cs typeface="+mn-ea"/>
            <a:sym typeface="+mn-lt"/>
          </a:endParaRPr>
        </a:p>
      </dgm:t>
    </dgm:pt>
    <dgm:pt modelId="{55EAD034-51B9-4E53-9F71-B20EE63A9AAE}" type="par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7DA50DEE-8ACD-43B6-BE3A-B22F2F8815CB}" type="sib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AE4C93B-6506-4E08-ABE5-8281038572B6}">
      <dgm:prSet/>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帮助亚马逊</a:t>
          </a:r>
          <a:r>
            <a:rPr lang="zh-CN" altLang="en-US" b="1" dirty="0" smtClean="0">
              <a:latin typeface="+mn-lt"/>
              <a:ea typeface="+mn-ea"/>
              <a:cs typeface="+mn-ea"/>
              <a:sym typeface="+mn-lt"/>
            </a:rPr>
            <a:t>从软件开发敏捷走向业务和运维的敏捷</a:t>
          </a:r>
          <a:r>
            <a:rPr lang="zh-CN" altLang="en-US" dirty="0" smtClean="0">
              <a:latin typeface="+mn-lt"/>
              <a:ea typeface="+mn-ea"/>
              <a:cs typeface="+mn-ea"/>
              <a:sym typeface="+mn-lt"/>
            </a:rPr>
            <a:t>。</a:t>
          </a:r>
          <a:endParaRPr lang="en-US" altLang="zh-CN" dirty="0">
            <a:latin typeface="+mn-lt"/>
            <a:ea typeface="+mn-ea"/>
            <a:cs typeface="+mn-ea"/>
            <a:sym typeface="+mn-lt"/>
          </a:endParaRPr>
        </a:p>
      </dgm:t>
    </dgm:pt>
    <dgm:pt modelId="{5E2551F0-4239-4FD2-969B-69D0B52E6881}" type="par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9D6A9B70-C822-40E9-8F5D-7F7E4E77B8BD}" type="sib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3490BD81-E32C-4418-A5F3-FEA652E5C5E5}">
      <dgm:prSet/>
      <dgm:spPr/>
      <dgm:t>
        <a:bodyPr/>
        <a:lstStyle/>
        <a:p>
          <a:pPr>
            <a:lnSpc>
              <a:spcPct val="150000"/>
            </a:lnSpc>
          </a:pPr>
          <a:r>
            <a:rPr lang="zh-CN" altLang="en-US" dirty="0" smtClean="0">
              <a:latin typeface="+mn-lt"/>
              <a:ea typeface="+mn-ea"/>
              <a:cs typeface="+mn-ea"/>
              <a:sym typeface="+mn-lt"/>
            </a:rPr>
            <a:t>开发阶段，</a:t>
          </a:r>
          <a:r>
            <a:rPr lang="en-US" altLang="zh-CN" dirty="0" smtClean="0">
              <a:latin typeface="+mn-lt"/>
              <a:ea typeface="+mn-ea"/>
              <a:cs typeface="+mn-ea"/>
              <a:sym typeface="+mn-lt"/>
            </a:rPr>
            <a:t>DevOps</a:t>
          </a:r>
          <a:r>
            <a:rPr lang="zh-CN" altLang="en-US" dirty="0" smtClean="0">
              <a:latin typeface="+mn-lt"/>
              <a:ea typeface="+mn-ea"/>
              <a:cs typeface="+mn-ea"/>
              <a:sym typeface="+mn-lt"/>
            </a:rPr>
            <a:t>重点放在代码构建，代码覆盖，单元测试，打包和部署；运维阶段，在基础设施上聚焦环境分配，配置，编排和部署。</a:t>
          </a:r>
          <a:endParaRPr lang="zh-CN" altLang="en-US" dirty="0">
            <a:latin typeface="+mn-lt"/>
            <a:ea typeface="+mn-ea"/>
            <a:cs typeface="+mn-ea"/>
            <a:sym typeface="+mn-lt"/>
          </a:endParaRPr>
        </a:p>
      </dgm:t>
    </dgm:pt>
    <dgm:pt modelId="{C100CC4B-69E7-431D-9997-CD2760C36FC9}" type="par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DAFC86AD-2CB8-490A-8966-3B28EFBA5F98}" type="sib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FBC3A60-E5D9-49E7-9A7B-4FAF1A4861BE}">
      <dgm:prSet/>
      <dgm:spPr/>
      <dgm:t>
        <a:bodyPr/>
        <a:lstStyle/>
        <a:p>
          <a:pPr>
            <a:lnSpc>
              <a:spcPct val="150000"/>
            </a:lnSpc>
          </a:pPr>
          <a:r>
            <a:rPr lang="zh-CN" altLang="en-US" dirty="0" smtClean="0">
              <a:latin typeface="+mn-lt"/>
              <a:ea typeface="+mn-ea"/>
              <a:cs typeface="+mn-ea"/>
              <a:sym typeface="+mn-lt"/>
            </a:rPr>
            <a:t>我们</a:t>
          </a:r>
          <a:r>
            <a:rPr lang="zh-CN" altLang="en-US" b="1" dirty="0" smtClean="0">
              <a:latin typeface="+mn-lt"/>
              <a:ea typeface="+mn-ea"/>
              <a:cs typeface="+mn-ea"/>
              <a:sym typeface="+mn-lt"/>
            </a:rPr>
            <a:t>应将</a:t>
          </a:r>
          <a:r>
            <a:rPr lang="en-US" altLang="zh-CN" b="1" dirty="0" smtClean="0">
              <a:latin typeface="+mn-lt"/>
              <a:ea typeface="+mn-ea"/>
              <a:cs typeface="+mn-ea"/>
              <a:sym typeface="+mn-lt"/>
            </a:rPr>
            <a:t>DevOps</a:t>
          </a:r>
          <a:r>
            <a:rPr lang="zh-CN" altLang="en-US" b="1" dirty="0" smtClean="0">
              <a:latin typeface="+mn-lt"/>
              <a:ea typeface="+mn-ea"/>
              <a:cs typeface="+mn-ea"/>
              <a:sym typeface="+mn-lt"/>
            </a:rPr>
            <a:t>视为过程而非目的</a:t>
          </a:r>
          <a:r>
            <a:rPr lang="zh-CN" altLang="en-US" dirty="0" smtClean="0">
              <a:latin typeface="+mn-lt"/>
              <a:ea typeface="+mn-ea"/>
              <a:cs typeface="+mn-ea"/>
              <a:sym typeface="+mn-lt"/>
            </a:rPr>
            <a:t>，应该选定适合范围的项目，增量式实施，通过这些项目展示成功，学习，并演进。</a:t>
          </a:r>
          <a:endParaRPr lang="zh-CN" altLang="en-US" dirty="0">
            <a:latin typeface="+mn-lt"/>
            <a:ea typeface="+mn-ea"/>
            <a:cs typeface="+mn-ea"/>
            <a:sym typeface="+mn-lt"/>
          </a:endParaRPr>
        </a:p>
      </dgm:t>
    </dgm:pt>
    <dgm:pt modelId="{531881A9-F4FB-422C-ABF4-D8CC096E13A4}" type="par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A7D4C0A2-EF6C-4AC4-BC51-9F157CACD7FA}" type="sib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E3119567-4E85-42FE-9BD9-501DE2355A2C}" type="pres">
      <dgm:prSet presAssocID="{F5DD73B2-EEBD-4A67-84A4-403B50C84854}" presName="Name0" presStyleCnt="0">
        <dgm:presLayoutVars>
          <dgm:dir/>
          <dgm:animLvl val="lvl"/>
          <dgm:resizeHandles val="exact"/>
        </dgm:presLayoutVars>
      </dgm:prSet>
      <dgm:spPr/>
      <dgm:t>
        <a:bodyPr/>
        <a:lstStyle/>
        <a:p>
          <a:endParaRPr lang="zh-CN" altLang="en-US"/>
        </a:p>
      </dgm:t>
    </dgm:pt>
    <dgm:pt modelId="{39E9E375-36C6-4302-9C65-E48AAA4123F3}" type="pres">
      <dgm:prSet presAssocID="{85468548-8FF2-4C3D-8B98-6FF056026EE0}" presName="composite" presStyleCnt="0"/>
      <dgm:spPr/>
      <dgm:t>
        <a:bodyPr/>
        <a:lstStyle/>
        <a:p>
          <a:endParaRPr lang="zh-CN" altLang="en-US"/>
        </a:p>
      </dgm:t>
    </dgm:pt>
    <dgm:pt modelId="{B552B075-DA88-46E0-8461-3C24C8C45998}" type="pres">
      <dgm:prSet presAssocID="{85468548-8FF2-4C3D-8B98-6FF056026EE0}" presName="parTx" presStyleLbl="alignNode1" presStyleIdx="0" presStyleCnt="2">
        <dgm:presLayoutVars>
          <dgm:chMax val="0"/>
          <dgm:chPref val="0"/>
          <dgm:bulletEnabled val="1"/>
        </dgm:presLayoutVars>
      </dgm:prSet>
      <dgm:spPr/>
      <dgm:t>
        <a:bodyPr/>
        <a:lstStyle/>
        <a:p>
          <a:endParaRPr lang="zh-CN" altLang="en-US"/>
        </a:p>
      </dgm:t>
    </dgm:pt>
    <dgm:pt modelId="{5CB75DAD-539A-4E6E-B287-4EB7CE3F8895}" type="pres">
      <dgm:prSet presAssocID="{85468548-8FF2-4C3D-8B98-6FF056026EE0}" presName="desTx" presStyleLbl="alignAccFollowNode1" presStyleIdx="0" presStyleCnt="2">
        <dgm:presLayoutVars>
          <dgm:bulletEnabled val="1"/>
        </dgm:presLayoutVars>
      </dgm:prSet>
      <dgm:spPr/>
      <dgm:t>
        <a:bodyPr/>
        <a:lstStyle/>
        <a:p>
          <a:endParaRPr lang="zh-CN" altLang="en-US"/>
        </a:p>
      </dgm:t>
    </dgm:pt>
    <dgm:pt modelId="{DCF96D50-B7E8-44B6-8D62-67357A609C8A}" type="pres">
      <dgm:prSet presAssocID="{4AE00413-FA52-427E-853D-AB9ECA9607DD}" presName="space" presStyleCnt="0"/>
      <dgm:spPr/>
      <dgm:t>
        <a:bodyPr/>
        <a:lstStyle/>
        <a:p>
          <a:endParaRPr lang="zh-CN" altLang="en-US"/>
        </a:p>
      </dgm:t>
    </dgm:pt>
    <dgm:pt modelId="{4F511B63-7850-4154-BAE5-83C21FE2A8B2}" type="pres">
      <dgm:prSet presAssocID="{697891B2-E37B-4603-B605-26FFED3A65CB}" presName="composite" presStyleCnt="0"/>
      <dgm:spPr/>
      <dgm:t>
        <a:bodyPr/>
        <a:lstStyle/>
        <a:p>
          <a:endParaRPr lang="zh-CN" altLang="en-US"/>
        </a:p>
      </dgm:t>
    </dgm:pt>
    <dgm:pt modelId="{822D319B-1DF7-4AC3-A953-7455F71A474A}" type="pres">
      <dgm:prSet presAssocID="{697891B2-E37B-4603-B605-26FFED3A65CB}" presName="parTx" presStyleLbl="alignNode1" presStyleIdx="1" presStyleCnt="2">
        <dgm:presLayoutVars>
          <dgm:chMax val="0"/>
          <dgm:chPref val="0"/>
          <dgm:bulletEnabled val="1"/>
        </dgm:presLayoutVars>
      </dgm:prSet>
      <dgm:spPr/>
      <dgm:t>
        <a:bodyPr/>
        <a:lstStyle/>
        <a:p>
          <a:endParaRPr lang="zh-CN" altLang="en-US"/>
        </a:p>
      </dgm:t>
    </dgm:pt>
    <dgm:pt modelId="{D265CB3B-85B6-49A1-AC81-9C7AB22C3EC7}" type="pres">
      <dgm:prSet presAssocID="{697891B2-E37B-4603-B605-26FFED3A65CB}" presName="desTx" presStyleLbl="alignAccFollowNode1" presStyleIdx="1" presStyleCnt="2">
        <dgm:presLayoutVars>
          <dgm:bulletEnabled val="1"/>
        </dgm:presLayoutVars>
      </dgm:prSet>
      <dgm:spPr/>
      <dgm:t>
        <a:bodyPr/>
        <a:lstStyle/>
        <a:p>
          <a:endParaRPr lang="zh-CN" altLang="en-US"/>
        </a:p>
      </dgm:t>
    </dgm:pt>
  </dgm:ptLst>
  <dgm:cxnLst>
    <dgm:cxn modelId="{0E2969F4-17F5-4CF3-91D0-B2406F0F0687}" type="presOf" srcId="{697891B2-E37B-4603-B605-26FFED3A65CB}" destId="{822D319B-1DF7-4AC3-A953-7455F71A474A}" srcOrd="0" destOrd="0" presId="urn:microsoft.com/office/officeart/2005/8/layout/hList1"/>
    <dgm:cxn modelId="{B5FF982C-5CDB-4935-9E78-233550D8453F}" srcId="{F5DD73B2-EEBD-4A67-84A4-403B50C84854}" destId="{697891B2-E37B-4603-B605-26FFED3A65CB}" srcOrd="1" destOrd="0" parTransId="{7B09AD77-2725-45B7-9D0F-490B74D9DA12}" sibTransId="{B0853AC9-2D80-46FB-B444-A00A0549ED5D}"/>
    <dgm:cxn modelId="{E43DDCD7-D5DC-4557-88C9-4653E5018138}" srcId="{85468548-8FF2-4C3D-8B98-6FF056026EE0}" destId="{3490BD81-E32C-4418-A5F3-FEA652E5C5E5}" srcOrd="2" destOrd="0" parTransId="{C100CC4B-69E7-431D-9997-CD2760C36FC9}" sibTransId="{DAFC86AD-2CB8-490A-8966-3B28EFBA5F98}"/>
    <dgm:cxn modelId="{3B3B4D60-29EF-4A7A-B33A-8BC16ACE2DFB}" type="presOf" srcId="{8B9407B6-ECEB-47C3-A6F9-A46E3EDF059D}" destId="{D265CB3B-85B6-49A1-AC81-9C7AB22C3EC7}" srcOrd="0" destOrd="0" presId="urn:microsoft.com/office/officeart/2005/8/layout/hList1"/>
    <dgm:cxn modelId="{384122B1-A263-4FDF-80B3-6F274FC2A47C}" srcId="{697891B2-E37B-4603-B605-26FFED3A65CB}" destId="{BFBC3A60-E5D9-49E7-9A7B-4FAF1A4861BE}" srcOrd="1" destOrd="0" parTransId="{531881A9-F4FB-422C-ABF4-D8CC096E13A4}" sibTransId="{A7D4C0A2-EF6C-4AC4-BC51-9F157CACD7FA}"/>
    <dgm:cxn modelId="{CE9DB3E5-5D11-4616-9030-7DD6EDABCBCF}" type="presOf" srcId="{BFBC3A60-E5D9-49E7-9A7B-4FAF1A4861BE}" destId="{D265CB3B-85B6-49A1-AC81-9C7AB22C3EC7}" srcOrd="0" destOrd="1" presId="urn:microsoft.com/office/officeart/2005/8/layout/hList1"/>
    <dgm:cxn modelId="{555CCCD9-2903-49D5-AC10-D7F39330B3A5}" type="presOf" srcId="{F5DD73B2-EEBD-4A67-84A4-403B50C84854}" destId="{E3119567-4E85-42FE-9BD9-501DE2355A2C}" srcOrd="0" destOrd="0" presId="urn:microsoft.com/office/officeart/2005/8/layout/hList1"/>
    <dgm:cxn modelId="{25A41655-D835-4C5E-9B24-97723537BB3F}" type="presOf" srcId="{BAE4C93B-6506-4E08-ABE5-8281038572B6}" destId="{5CB75DAD-539A-4E6E-B287-4EB7CE3F8895}" srcOrd="0" destOrd="1" presId="urn:microsoft.com/office/officeart/2005/8/layout/hList1"/>
    <dgm:cxn modelId="{FA7622C3-448E-42CD-8D3D-102383E661F9}" type="presOf" srcId="{3490BD81-E32C-4418-A5F3-FEA652E5C5E5}" destId="{5CB75DAD-539A-4E6E-B287-4EB7CE3F8895}" srcOrd="0" destOrd="2" presId="urn:microsoft.com/office/officeart/2005/8/layout/hList1"/>
    <dgm:cxn modelId="{42B126DB-2F8D-44A3-BE7E-F60FCDFC5BFB}" srcId="{697891B2-E37B-4603-B605-26FFED3A65CB}" destId="{8B9407B6-ECEB-47C3-A6F9-A46E3EDF059D}" srcOrd="0" destOrd="0" parTransId="{55EAD034-51B9-4E53-9F71-B20EE63A9AAE}" sibTransId="{7DA50DEE-8ACD-43B6-BE3A-B22F2F8815CB}"/>
    <dgm:cxn modelId="{05CCE7E0-5624-407F-BA43-7D19D878EE6D}" srcId="{F5DD73B2-EEBD-4A67-84A4-403B50C84854}" destId="{85468548-8FF2-4C3D-8B98-6FF056026EE0}" srcOrd="0" destOrd="0" parTransId="{D00F9FE2-6979-42A1-A96E-B2BB04074F18}" sibTransId="{4AE00413-FA52-427E-853D-AB9ECA9607DD}"/>
    <dgm:cxn modelId="{45097BBE-AB1C-4CCE-88B5-60D5099C1D64}" srcId="{85468548-8FF2-4C3D-8B98-6FF056026EE0}" destId="{5D1CA775-DA4B-4C01-9F0B-AADAD256A31B}" srcOrd="0" destOrd="0" parTransId="{8D219541-561E-497C-82B3-CDF6241569F7}" sibTransId="{27584592-28E1-4C97-8C27-7E964D5B8FB5}"/>
    <dgm:cxn modelId="{B2F12051-2EBB-4E78-B6E8-48E10B090EB7}" type="presOf" srcId="{85468548-8FF2-4C3D-8B98-6FF056026EE0}" destId="{B552B075-DA88-46E0-8461-3C24C8C45998}" srcOrd="0" destOrd="0" presId="urn:microsoft.com/office/officeart/2005/8/layout/hList1"/>
    <dgm:cxn modelId="{49054B3C-A2A8-4DD3-87B6-9EF8ADD92C30}" type="presOf" srcId="{5D1CA775-DA4B-4C01-9F0B-AADAD256A31B}" destId="{5CB75DAD-539A-4E6E-B287-4EB7CE3F8895}" srcOrd="0" destOrd="0" presId="urn:microsoft.com/office/officeart/2005/8/layout/hList1"/>
    <dgm:cxn modelId="{26F13CB8-8A54-4D47-AB34-12829D699138}" srcId="{85468548-8FF2-4C3D-8B98-6FF056026EE0}" destId="{BAE4C93B-6506-4E08-ABE5-8281038572B6}" srcOrd="1" destOrd="0" parTransId="{5E2551F0-4239-4FD2-969B-69D0B52E6881}" sibTransId="{9D6A9B70-C822-40E9-8F5D-7F7E4E77B8BD}"/>
    <dgm:cxn modelId="{C20A6AC1-96E3-44A0-9A28-77712FC2481B}" type="presParOf" srcId="{E3119567-4E85-42FE-9BD9-501DE2355A2C}" destId="{39E9E375-36C6-4302-9C65-E48AAA4123F3}" srcOrd="0" destOrd="0" presId="urn:microsoft.com/office/officeart/2005/8/layout/hList1"/>
    <dgm:cxn modelId="{46248A1A-6BE6-4F11-A475-FDB25911DA11}" type="presParOf" srcId="{39E9E375-36C6-4302-9C65-E48AAA4123F3}" destId="{B552B075-DA88-46E0-8461-3C24C8C45998}" srcOrd="0" destOrd="0" presId="urn:microsoft.com/office/officeart/2005/8/layout/hList1"/>
    <dgm:cxn modelId="{86C8BD3F-8232-428E-84D4-4E3CDB0B786D}" type="presParOf" srcId="{39E9E375-36C6-4302-9C65-E48AAA4123F3}" destId="{5CB75DAD-539A-4E6E-B287-4EB7CE3F8895}" srcOrd="1" destOrd="0" presId="urn:microsoft.com/office/officeart/2005/8/layout/hList1"/>
    <dgm:cxn modelId="{1B4460C7-0AED-42EE-9F69-64C78234B2E3}" type="presParOf" srcId="{E3119567-4E85-42FE-9BD9-501DE2355A2C}" destId="{DCF96D50-B7E8-44B6-8D62-67357A609C8A}" srcOrd="1" destOrd="0" presId="urn:microsoft.com/office/officeart/2005/8/layout/hList1"/>
    <dgm:cxn modelId="{AE21606C-A2AF-4A2C-96F6-91FCD7127E8C}" type="presParOf" srcId="{E3119567-4E85-42FE-9BD9-501DE2355A2C}" destId="{4F511B63-7850-4154-BAE5-83C21FE2A8B2}" srcOrd="2" destOrd="0" presId="urn:microsoft.com/office/officeart/2005/8/layout/hList1"/>
    <dgm:cxn modelId="{1806575A-B549-4E3E-B0E2-4E7DB0C851E6}" type="presParOf" srcId="{4F511B63-7850-4154-BAE5-83C21FE2A8B2}" destId="{822D319B-1DF7-4AC3-A953-7455F71A474A}" srcOrd="0" destOrd="0" presId="urn:microsoft.com/office/officeart/2005/8/layout/hList1"/>
    <dgm:cxn modelId="{319B0757-E9B7-409E-AA6C-5F04EE1CAC79}" type="presParOf" srcId="{4F511B63-7850-4154-BAE5-83C21FE2A8B2}" destId="{D265CB3B-85B6-49A1-AC81-9C7AB22C3E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441205-2EAD-48BA-889B-B4D7E10BB14F}" type="doc">
      <dgm:prSet loTypeId="urn:microsoft.com/office/officeart/2005/8/layout/hChevron3" loCatId="process" qsTypeId="urn:microsoft.com/office/officeart/2005/8/quickstyle/simple1" qsCatId="simple" csTypeId="urn:microsoft.com/office/officeart/2005/8/colors/accent1_2" csCatId="accent1" phldr="1"/>
      <dgm:spPr/>
    </dgm:pt>
    <dgm:pt modelId="{3B1635F7-F3B0-49F7-9DED-93016DF7CA5D}">
      <dgm:prSet phldrT="[文本]" custT="1"/>
      <dgm:spPr/>
      <dgm:t>
        <a:bodyPr/>
        <a:lstStyle/>
        <a:p>
          <a:r>
            <a:rPr lang="zh-CN" altLang="en-US" sz="1400" dirty="0" smtClean="0">
              <a:latin typeface="+mn-lt"/>
              <a:ea typeface="+mn-ea"/>
              <a:cs typeface="+mn-ea"/>
              <a:sym typeface="+mn-lt"/>
            </a:rPr>
            <a:t>计划</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Planning</a:t>
          </a:r>
          <a:endParaRPr lang="zh-CN" altLang="en-US" sz="1400" dirty="0">
            <a:latin typeface="+mn-lt"/>
            <a:ea typeface="+mn-ea"/>
            <a:cs typeface="+mn-ea"/>
            <a:sym typeface="+mn-lt"/>
          </a:endParaRPr>
        </a:p>
      </dgm:t>
    </dgm:pt>
    <dgm:pt modelId="{C07865CE-44CB-4267-A54A-768CB2E509DB}" type="parTrans" cxnId="{3FB3113D-9D89-49D0-B499-2FF9E32E6031}">
      <dgm:prSet/>
      <dgm:spPr/>
      <dgm:t>
        <a:bodyPr/>
        <a:lstStyle/>
        <a:p>
          <a:endParaRPr lang="zh-CN" altLang="en-US" sz="1400">
            <a:latin typeface="+mn-lt"/>
            <a:ea typeface="+mn-ea"/>
          </a:endParaRPr>
        </a:p>
      </dgm:t>
    </dgm:pt>
    <dgm:pt modelId="{3AB27587-9BA2-4FAB-80AE-17B7901FF771}" type="sibTrans" cxnId="{3FB3113D-9D89-49D0-B499-2FF9E32E6031}">
      <dgm:prSet/>
      <dgm:spPr/>
      <dgm:t>
        <a:bodyPr/>
        <a:lstStyle/>
        <a:p>
          <a:endParaRPr lang="zh-CN" altLang="en-US" sz="1400">
            <a:latin typeface="+mn-lt"/>
            <a:ea typeface="+mn-ea"/>
          </a:endParaRPr>
        </a:p>
      </dgm:t>
    </dgm:pt>
    <dgm:pt modelId="{4C7FD198-7AA6-45CC-943B-8D8B7C3A52CB}">
      <dgm:prSet phldrT="[文本]" custT="1"/>
      <dgm:spPr/>
      <dgm:t>
        <a:bodyPr/>
        <a:lstStyle/>
        <a:p>
          <a:r>
            <a:rPr lang="zh-CN" altLang="en-US" sz="1400" dirty="0" smtClean="0">
              <a:latin typeface="+mn-lt"/>
              <a:ea typeface="+mn-ea"/>
              <a:cs typeface="+mn-ea"/>
              <a:sym typeface="+mn-lt"/>
            </a:rPr>
            <a:t>需求</a:t>
          </a:r>
          <a:r>
            <a:rPr lang="en-US" altLang="zh-CN" sz="1400" dirty="0" smtClean="0">
              <a:latin typeface="+mn-lt"/>
              <a:ea typeface="+mn-ea"/>
              <a:cs typeface="+mn-ea"/>
              <a:sym typeface="+mn-lt"/>
            </a:rPr>
            <a:t/>
          </a:r>
          <a:br>
            <a:rPr lang="en-US" altLang="zh-CN" sz="1400" dirty="0" smtClean="0">
              <a:latin typeface="+mn-lt"/>
              <a:ea typeface="+mn-ea"/>
              <a:cs typeface="+mn-ea"/>
              <a:sym typeface="+mn-lt"/>
            </a:rPr>
          </a:br>
          <a:r>
            <a:rPr lang="en-US" altLang="zh-CN" sz="1400" dirty="0" smtClean="0">
              <a:latin typeface="+mn-lt"/>
              <a:ea typeface="+mn-ea"/>
              <a:cs typeface="+mn-ea"/>
              <a:sym typeface="+mn-lt"/>
            </a:rPr>
            <a:t>Requirement</a:t>
          </a:r>
          <a:endParaRPr lang="zh-CN" altLang="en-US" sz="1400" dirty="0">
            <a:latin typeface="+mn-lt"/>
            <a:ea typeface="+mn-ea"/>
            <a:cs typeface="+mn-ea"/>
            <a:sym typeface="+mn-lt"/>
          </a:endParaRPr>
        </a:p>
      </dgm:t>
    </dgm:pt>
    <dgm:pt modelId="{3D5C8921-7023-417E-B3E3-AEEFEDD24267}" type="parTrans" cxnId="{8BBE0BA8-A7D5-4A47-BEA3-98A3A559CBF8}">
      <dgm:prSet/>
      <dgm:spPr/>
      <dgm:t>
        <a:bodyPr/>
        <a:lstStyle/>
        <a:p>
          <a:endParaRPr lang="zh-CN" altLang="en-US" sz="1400">
            <a:latin typeface="+mn-lt"/>
            <a:ea typeface="+mn-ea"/>
          </a:endParaRPr>
        </a:p>
      </dgm:t>
    </dgm:pt>
    <dgm:pt modelId="{DAC6FBCA-2E7E-4C5B-B3D9-00F0039EF82B}" type="sibTrans" cxnId="{8BBE0BA8-A7D5-4A47-BEA3-98A3A559CBF8}">
      <dgm:prSet/>
      <dgm:spPr/>
      <dgm:t>
        <a:bodyPr/>
        <a:lstStyle/>
        <a:p>
          <a:endParaRPr lang="zh-CN" altLang="en-US" sz="1400">
            <a:latin typeface="+mn-lt"/>
            <a:ea typeface="+mn-ea"/>
          </a:endParaRPr>
        </a:p>
      </dgm:t>
    </dgm:pt>
    <dgm:pt modelId="{E4B0AEDA-713E-4C20-BE01-DB1150F2BC19}">
      <dgm:prSet phldrT="[文本]" custT="1"/>
      <dgm:spPr/>
      <dgm:t>
        <a:bodyPr/>
        <a:lstStyle/>
        <a:p>
          <a:r>
            <a:rPr lang="zh-CN" altLang="en-US" sz="1400" dirty="0" smtClean="0">
              <a:latin typeface="+mn-lt"/>
              <a:ea typeface="+mn-ea"/>
              <a:cs typeface="+mn-ea"/>
              <a:sym typeface="+mn-lt"/>
            </a:rPr>
            <a:t>设计</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Design</a:t>
          </a:r>
          <a:endParaRPr lang="zh-CN" altLang="en-US" sz="1400" dirty="0">
            <a:latin typeface="+mn-lt"/>
            <a:ea typeface="+mn-ea"/>
            <a:cs typeface="+mn-ea"/>
            <a:sym typeface="+mn-lt"/>
          </a:endParaRPr>
        </a:p>
      </dgm:t>
    </dgm:pt>
    <dgm:pt modelId="{9F8A5DC6-757F-41AA-BD8D-C0A8D6BDD5E0}" type="parTrans" cxnId="{983B1F53-3B9C-4B71-903C-E7615E4EEC12}">
      <dgm:prSet/>
      <dgm:spPr/>
      <dgm:t>
        <a:bodyPr/>
        <a:lstStyle/>
        <a:p>
          <a:endParaRPr lang="zh-CN" altLang="en-US" sz="1400">
            <a:latin typeface="+mn-lt"/>
            <a:ea typeface="+mn-ea"/>
          </a:endParaRPr>
        </a:p>
      </dgm:t>
    </dgm:pt>
    <dgm:pt modelId="{A06A2036-362C-4A24-9499-890C6B7B02E6}" type="sibTrans" cxnId="{983B1F53-3B9C-4B71-903C-E7615E4EEC12}">
      <dgm:prSet/>
      <dgm:spPr/>
      <dgm:t>
        <a:bodyPr/>
        <a:lstStyle/>
        <a:p>
          <a:endParaRPr lang="zh-CN" altLang="en-US" sz="1400">
            <a:latin typeface="+mn-lt"/>
            <a:ea typeface="+mn-ea"/>
          </a:endParaRPr>
        </a:p>
      </dgm:t>
    </dgm:pt>
    <dgm:pt modelId="{3B0E1CFC-B7D9-4EF3-AE94-0999CE8EFB47}">
      <dgm:prSet phldrT="[文本]" custT="1"/>
      <dgm:spPr/>
      <dgm:t>
        <a:bodyPr/>
        <a:lstStyle/>
        <a:p>
          <a:r>
            <a:rPr lang="zh-CN" altLang="en-US" sz="1400" dirty="0" smtClean="0">
              <a:latin typeface="+mn-lt"/>
              <a:ea typeface="+mn-ea"/>
              <a:cs typeface="+mn-ea"/>
              <a:sym typeface="+mn-lt"/>
            </a:rPr>
            <a:t>开发</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Development</a:t>
          </a:r>
          <a:endParaRPr lang="zh-CN" altLang="en-US" sz="1400" dirty="0">
            <a:latin typeface="+mn-lt"/>
            <a:ea typeface="+mn-ea"/>
            <a:cs typeface="+mn-ea"/>
            <a:sym typeface="+mn-lt"/>
          </a:endParaRPr>
        </a:p>
      </dgm:t>
    </dgm:pt>
    <dgm:pt modelId="{A671BB1A-2D61-41B0-933F-AA399712A01C}" type="parTrans" cxnId="{11E1EAA4-4954-49DA-8DE4-651FC6769F44}">
      <dgm:prSet/>
      <dgm:spPr/>
      <dgm:t>
        <a:bodyPr/>
        <a:lstStyle/>
        <a:p>
          <a:endParaRPr lang="zh-CN" altLang="en-US" sz="1400">
            <a:latin typeface="+mn-lt"/>
            <a:ea typeface="+mn-ea"/>
          </a:endParaRPr>
        </a:p>
      </dgm:t>
    </dgm:pt>
    <dgm:pt modelId="{D2A70A2A-3C69-4127-8554-FAB419E86201}" type="sibTrans" cxnId="{11E1EAA4-4954-49DA-8DE4-651FC6769F44}">
      <dgm:prSet/>
      <dgm:spPr/>
      <dgm:t>
        <a:bodyPr/>
        <a:lstStyle/>
        <a:p>
          <a:endParaRPr lang="zh-CN" altLang="en-US" sz="1400">
            <a:latin typeface="+mn-lt"/>
            <a:ea typeface="+mn-ea"/>
          </a:endParaRPr>
        </a:p>
      </dgm:t>
    </dgm:pt>
    <dgm:pt modelId="{19DF0057-EF01-45C2-8C05-4F3D9D94F820}">
      <dgm:prSet phldrT="[文本]" custT="1"/>
      <dgm:spPr/>
      <dgm:t>
        <a:bodyPr/>
        <a:lstStyle/>
        <a:p>
          <a:r>
            <a:rPr lang="zh-CN" altLang="en-US" sz="1400" dirty="0" smtClean="0">
              <a:latin typeface="+mn-lt"/>
              <a:ea typeface="+mn-ea"/>
              <a:cs typeface="+mn-ea"/>
              <a:sym typeface="+mn-lt"/>
            </a:rPr>
            <a:t>部署</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Deployment</a:t>
          </a:r>
          <a:endParaRPr lang="zh-CN" altLang="en-US" sz="1400" dirty="0">
            <a:latin typeface="+mn-lt"/>
            <a:ea typeface="+mn-ea"/>
            <a:cs typeface="+mn-ea"/>
            <a:sym typeface="+mn-lt"/>
          </a:endParaRPr>
        </a:p>
      </dgm:t>
    </dgm:pt>
    <dgm:pt modelId="{40FBBD09-37D3-4DA0-90F2-1E0920D5DBFA}" type="parTrans" cxnId="{F6AF6724-3A80-4E6F-8F24-16608CDE610A}">
      <dgm:prSet/>
      <dgm:spPr/>
      <dgm:t>
        <a:bodyPr/>
        <a:lstStyle/>
        <a:p>
          <a:endParaRPr lang="zh-CN" altLang="en-US" sz="1400">
            <a:latin typeface="+mn-lt"/>
            <a:ea typeface="+mn-ea"/>
          </a:endParaRPr>
        </a:p>
      </dgm:t>
    </dgm:pt>
    <dgm:pt modelId="{EDC4AEA2-623C-4361-9EEC-FAE282981D4C}" type="sibTrans" cxnId="{F6AF6724-3A80-4E6F-8F24-16608CDE610A}">
      <dgm:prSet/>
      <dgm:spPr/>
      <dgm:t>
        <a:bodyPr/>
        <a:lstStyle/>
        <a:p>
          <a:endParaRPr lang="zh-CN" altLang="en-US" sz="1400">
            <a:latin typeface="+mn-lt"/>
            <a:ea typeface="+mn-ea"/>
          </a:endParaRPr>
        </a:p>
      </dgm:t>
    </dgm:pt>
    <dgm:pt modelId="{63E2C40C-5F1F-4427-9E06-F34C120CDF50}">
      <dgm:prSet phldrT="[文本]" custT="1"/>
      <dgm:spPr/>
      <dgm:t>
        <a:bodyPr/>
        <a:lstStyle/>
        <a:p>
          <a:r>
            <a:rPr lang="zh-CN" altLang="en-US" sz="1400" dirty="0" smtClean="0">
              <a:latin typeface="+mn-lt"/>
              <a:ea typeface="+mn-ea"/>
              <a:cs typeface="+mn-ea"/>
              <a:sym typeface="+mn-lt"/>
            </a:rPr>
            <a:t>运营</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Operation</a:t>
          </a:r>
          <a:endParaRPr lang="zh-CN" altLang="en-US" sz="1400" dirty="0">
            <a:latin typeface="+mn-lt"/>
            <a:ea typeface="+mn-ea"/>
            <a:cs typeface="+mn-ea"/>
            <a:sym typeface="+mn-lt"/>
          </a:endParaRPr>
        </a:p>
      </dgm:t>
    </dgm:pt>
    <dgm:pt modelId="{290AE018-A11E-41AA-B7B9-043C7E7FFE53}" type="parTrans" cxnId="{7F3B1476-3281-4195-B0B5-CAF6547E4021}">
      <dgm:prSet/>
      <dgm:spPr/>
      <dgm:t>
        <a:bodyPr/>
        <a:lstStyle/>
        <a:p>
          <a:endParaRPr lang="zh-CN" altLang="en-US" sz="1400">
            <a:latin typeface="+mn-lt"/>
            <a:ea typeface="+mn-ea"/>
          </a:endParaRPr>
        </a:p>
      </dgm:t>
    </dgm:pt>
    <dgm:pt modelId="{BC793B14-DEBE-4A93-AA68-791A83E6714E}" type="sibTrans" cxnId="{7F3B1476-3281-4195-B0B5-CAF6547E4021}">
      <dgm:prSet/>
      <dgm:spPr/>
      <dgm:t>
        <a:bodyPr/>
        <a:lstStyle/>
        <a:p>
          <a:endParaRPr lang="zh-CN" altLang="en-US" sz="1400">
            <a:latin typeface="+mn-lt"/>
            <a:ea typeface="+mn-ea"/>
          </a:endParaRPr>
        </a:p>
      </dgm:t>
    </dgm:pt>
    <dgm:pt modelId="{A2B239F5-BBBF-463D-9F24-3E3B0E89503A}" type="pres">
      <dgm:prSet presAssocID="{95441205-2EAD-48BA-889B-B4D7E10BB14F}" presName="Name0" presStyleCnt="0">
        <dgm:presLayoutVars>
          <dgm:dir/>
          <dgm:resizeHandles val="exact"/>
        </dgm:presLayoutVars>
      </dgm:prSet>
      <dgm:spPr/>
    </dgm:pt>
    <dgm:pt modelId="{DD8BC736-E3B0-4414-9D2C-B3977B0F4B67}" type="pres">
      <dgm:prSet presAssocID="{3B1635F7-F3B0-49F7-9DED-93016DF7CA5D}" presName="parTxOnly" presStyleLbl="node1" presStyleIdx="0" presStyleCnt="6">
        <dgm:presLayoutVars>
          <dgm:bulletEnabled val="1"/>
        </dgm:presLayoutVars>
      </dgm:prSet>
      <dgm:spPr/>
      <dgm:t>
        <a:bodyPr/>
        <a:lstStyle/>
        <a:p>
          <a:endParaRPr lang="zh-CN" altLang="en-US"/>
        </a:p>
      </dgm:t>
    </dgm:pt>
    <dgm:pt modelId="{2AAF9C81-B10C-452E-B48E-33B972E6E2C9}" type="pres">
      <dgm:prSet presAssocID="{3AB27587-9BA2-4FAB-80AE-17B7901FF771}" presName="parSpace" presStyleCnt="0"/>
      <dgm:spPr/>
    </dgm:pt>
    <dgm:pt modelId="{1AA79F15-C382-41D3-9077-ED665FEE36F1}" type="pres">
      <dgm:prSet presAssocID="{4C7FD198-7AA6-45CC-943B-8D8B7C3A52CB}" presName="parTxOnly" presStyleLbl="node1" presStyleIdx="1" presStyleCnt="6" custScaleX="107828">
        <dgm:presLayoutVars>
          <dgm:bulletEnabled val="1"/>
        </dgm:presLayoutVars>
      </dgm:prSet>
      <dgm:spPr/>
      <dgm:t>
        <a:bodyPr/>
        <a:lstStyle/>
        <a:p>
          <a:endParaRPr lang="zh-CN" altLang="en-US"/>
        </a:p>
      </dgm:t>
    </dgm:pt>
    <dgm:pt modelId="{93A15300-E679-4E1E-9225-86A9DF8FFEE1}" type="pres">
      <dgm:prSet presAssocID="{DAC6FBCA-2E7E-4C5B-B3D9-00F0039EF82B}" presName="parSpace" presStyleCnt="0"/>
      <dgm:spPr/>
    </dgm:pt>
    <dgm:pt modelId="{B5B72DCA-BB84-4874-BF73-36E1D2681403}" type="pres">
      <dgm:prSet presAssocID="{E4B0AEDA-713E-4C20-BE01-DB1150F2BC19}" presName="parTxOnly" presStyleLbl="node1" presStyleIdx="2" presStyleCnt="6">
        <dgm:presLayoutVars>
          <dgm:bulletEnabled val="1"/>
        </dgm:presLayoutVars>
      </dgm:prSet>
      <dgm:spPr/>
      <dgm:t>
        <a:bodyPr/>
        <a:lstStyle/>
        <a:p>
          <a:endParaRPr lang="zh-CN" altLang="en-US"/>
        </a:p>
      </dgm:t>
    </dgm:pt>
    <dgm:pt modelId="{9F563016-78BF-4DDA-8867-B01FBFB4BCEF}" type="pres">
      <dgm:prSet presAssocID="{A06A2036-362C-4A24-9499-890C6B7B02E6}" presName="parSpace" presStyleCnt="0"/>
      <dgm:spPr/>
    </dgm:pt>
    <dgm:pt modelId="{625E2731-B4DF-4FDA-B48E-4E495A1C5773}" type="pres">
      <dgm:prSet presAssocID="{3B0E1CFC-B7D9-4EF3-AE94-0999CE8EFB47}" presName="parTxOnly" presStyleLbl="node1" presStyleIdx="3" presStyleCnt="6" custScaleX="122615">
        <dgm:presLayoutVars>
          <dgm:bulletEnabled val="1"/>
        </dgm:presLayoutVars>
      </dgm:prSet>
      <dgm:spPr/>
      <dgm:t>
        <a:bodyPr/>
        <a:lstStyle/>
        <a:p>
          <a:endParaRPr lang="zh-CN" altLang="en-US"/>
        </a:p>
      </dgm:t>
    </dgm:pt>
    <dgm:pt modelId="{A0D478B0-598E-4AD9-BCD9-9F9FDFF741EA}" type="pres">
      <dgm:prSet presAssocID="{D2A70A2A-3C69-4127-8554-FAB419E86201}" presName="parSpace" presStyleCnt="0"/>
      <dgm:spPr/>
    </dgm:pt>
    <dgm:pt modelId="{195D49FE-A525-44E0-B3E3-83B72E21E17E}" type="pres">
      <dgm:prSet presAssocID="{19DF0057-EF01-45C2-8C05-4F3D9D94F820}" presName="parTxOnly" presStyleLbl="node1" presStyleIdx="4" presStyleCnt="6">
        <dgm:presLayoutVars>
          <dgm:bulletEnabled val="1"/>
        </dgm:presLayoutVars>
      </dgm:prSet>
      <dgm:spPr/>
      <dgm:t>
        <a:bodyPr/>
        <a:lstStyle/>
        <a:p>
          <a:endParaRPr lang="zh-CN" altLang="en-US"/>
        </a:p>
      </dgm:t>
    </dgm:pt>
    <dgm:pt modelId="{3FE48706-B3A9-4FF5-A9AF-4C6D310F0735}" type="pres">
      <dgm:prSet presAssocID="{EDC4AEA2-623C-4361-9EEC-FAE282981D4C}" presName="parSpace" presStyleCnt="0"/>
      <dgm:spPr/>
    </dgm:pt>
    <dgm:pt modelId="{BDAE121C-346B-43E4-809B-01D0695018FE}" type="pres">
      <dgm:prSet presAssocID="{63E2C40C-5F1F-4427-9E06-F34C120CDF50}" presName="parTxOnly" presStyleLbl="node1" presStyleIdx="5" presStyleCnt="6">
        <dgm:presLayoutVars>
          <dgm:bulletEnabled val="1"/>
        </dgm:presLayoutVars>
      </dgm:prSet>
      <dgm:spPr/>
      <dgm:t>
        <a:bodyPr/>
        <a:lstStyle/>
        <a:p>
          <a:endParaRPr lang="zh-CN" altLang="en-US"/>
        </a:p>
      </dgm:t>
    </dgm:pt>
  </dgm:ptLst>
  <dgm:cxnLst>
    <dgm:cxn modelId="{385D83EC-EC77-4C6F-9906-E13AED416DC4}" type="presOf" srcId="{3B1635F7-F3B0-49F7-9DED-93016DF7CA5D}" destId="{DD8BC736-E3B0-4414-9D2C-B3977B0F4B67}" srcOrd="0" destOrd="0" presId="urn:microsoft.com/office/officeart/2005/8/layout/hChevron3"/>
    <dgm:cxn modelId="{94FCC078-EFA0-4911-BF55-9F4D9D047308}" type="presOf" srcId="{95441205-2EAD-48BA-889B-B4D7E10BB14F}" destId="{A2B239F5-BBBF-463D-9F24-3E3B0E89503A}" srcOrd="0" destOrd="0" presId="urn:microsoft.com/office/officeart/2005/8/layout/hChevron3"/>
    <dgm:cxn modelId="{7F3B1476-3281-4195-B0B5-CAF6547E4021}" srcId="{95441205-2EAD-48BA-889B-B4D7E10BB14F}" destId="{63E2C40C-5F1F-4427-9E06-F34C120CDF50}" srcOrd="5" destOrd="0" parTransId="{290AE018-A11E-41AA-B7B9-043C7E7FFE53}" sibTransId="{BC793B14-DEBE-4A93-AA68-791A83E6714E}"/>
    <dgm:cxn modelId="{53598A0B-FF8F-42E6-BD5B-5684D19824A1}" type="presOf" srcId="{E4B0AEDA-713E-4C20-BE01-DB1150F2BC19}" destId="{B5B72DCA-BB84-4874-BF73-36E1D2681403}" srcOrd="0" destOrd="0" presId="urn:microsoft.com/office/officeart/2005/8/layout/hChevron3"/>
    <dgm:cxn modelId="{3FB3113D-9D89-49D0-B499-2FF9E32E6031}" srcId="{95441205-2EAD-48BA-889B-B4D7E10BB14F}" destId="{3B1635F7-F3B0-49F7-9DED-93016DF7CA5D}" srcOrd="0" destOrd="0" parTransId="{C07865CE-44CB-4267-A54A-768CB2E509DB}" sibTransId="{3AB27587-9BA2-4FAB-80AE-17B7901FF771}"/>
    <dgm:cxn modelId="{11E1EAA4-4954-49DA-8DE4-651FC6769F44}" srcId="{95441205-2EAD-48BA-889B-B4D7E10BB14F}" destId="{3B0E1CFC-B7D9-4EF3-AE94-0999CE8EFB47}" srcOrd="3" destOrd="0" parTransId="{A671BB1A-2D61-41B0-933F-AA399712A01C}" sibTransId="{D2A70A2A-3C69-4127-8554-FAB419E86201}"/>
    <dgm:cxn modelId="{7CFB54C2-9DF6-432F-88AE-E928836E8735}" type="presOf" srcId="{3B0E1CFC-B7D9-4EF3-AE94-0999CE8EFB47}" destId="{625E2731-B4DF-4FDA-B48E-4E495A1C5773}" srcOrd="0" destOrd="0" presId="urn:microsoft.com/office/officeart/2005/8/layout/hChevron3"/>
    <dgm:cxn modelId="{41585C22-2C56-498E-9A77-17277A523CFA}" type="presOf" srcId="{63E2C40C-5F1F-4427-9E06-F34C120CDF50}" destId="{BDAE121C-346B-43E4-809B-01D0695018FE}" srcOrd="0" destOrd="0" presId="urn:microsoft.com/office/officeart/2005/8/layout/hChevron3"/>
    <dgm:cxn modelId="{D61EA2C2-8B74-4BEF-8A4F-7298C838DE17}" type="presOf" srcId="{4C7FD198-7AA6-45CC-943B-8D8B7C3A52CB}" destId="{1AA79F15-C382-41D3-9077-ED665FEE36F1}" srcOrd="0" destOrd="0" presId="urn:microsoft.com/office/officeart/2005/8/layout/hChevron3"/>
    <dgm:cxn modelId="{D19FF7E2-80FC-4598-B7BD-636F5E0CA231}" type="presOf" srcId="{19DF0057-EF01-45C2-8C05-4F3D9D94F820}" destId="{195D49FE-A525-44E0-B3E3-83B72E21E17E}" srcOrd="0" destOrd="0" presId="urn:microsoft.com/office/officeart/2005/8/layout/hChevron3"/>
    <dgm:cxn modelId="{983B1F53-3B9C-4B71-903C-E7615E4EEC12}" srcId="{95441205-2EAD-48BA-889B-B4D7E10BB14F}" destId="{E4B0AEDA-713E-4C20-BE01-DB1150F2BC19}" srcOrd="2" destOrd="0" parTransId="{9F8A5DC6-757F-41AA-BD8D-C0A8D6BDD5E0}" sibTransId="{A06A2036-362C-4A24-9499-890C6B7B02E6}"/>
    <dgm:cxn modelId="{8BBE0BA8-A7D5-4A47-BEA3-98A3A559CBF8}" srcId="{95441205-2EAD-48BA-889B-B4D7E10BB14F}" destId="{4C7FD198-7AA6-45CC-943B-8D8B7C3A52CB}" srcOrd="1" destOrd="0" parTransId="{3D5C8921-7023-417E-B3E3-AEEFEDD24267}" sibTransId="{DAC6FBCA-2E7E-4C5B-B3D9-00F0039EF82B}"/>
    <dgm:cxn modelId="{F6AF6724-3A80-4E6F-8F24-16608CDE610A}" srcId="{95441205-2EAD-48BA-889B-B4D7E10BB14F}" destId="{19DF0057-EF01-45C2-8C05-4F3D9D94F820}" srcOrd="4" destOrd="0" parTransId="{40FBBD09-37D3-4DA0-90F2-1E0920D5DBFA}" sibTransId="{EDC4AEA2-623C-4361-9EEC-FAE282981D4C}"/>
    <dgm:cxn modelId="{4CF238D8-D705-40B7-A2E7-1DD9088DBB3B}" type="presParOf" srcId="{A2B239F5-BBBF-463D-9F24-3E3B0E89503A}" destId="{DD8BC736-E3B0-4414-9D2C-B3977B0F4B67}" srcOrd="0" destOrd="0" presId="urn:microsoft.com/office/officeart/2005/8/layout/hChevron3"/>
    <dgm:cxn modelId="{E86C71F4-A45E-41D4-A3FD-EBDE13F22FD8}" type="presParOf" srcId="{A2B239F5-BBBF-463D-9F24-3E3B0E89503A}" destId="{2AAF9C81-B10C-452E-B48E-33B972E6E2C9}" srcOrd="1" destOrd="0" presId="urn:microsoft.com/office/officeart/2005/8/layout/hChevron3"/>
    <dgm:cxn modelId="{0C6267B2-594A-4FD3-9E28-92167A712D43}" type="presParOf" srcId="{A2B239F5-BBBF-463D-9F24-3E3B0E89503A}" destId="{1AA79F15-C382-41D3-9077-ED665FEE36F1}" srcOrd="2" destOrd="0" presId="urn:microsoft.com/office/officeart/2005/8/layout/hChevron3"/>
    <dgm:cxn modelId="{DB9A2ECB-3095-4202-9395-FFE909725B78}" type="presParOf" srcId="{A2B239F5-BBBF-463D-9F24-3E3B0E89503A}" destId="{93A15300-E679-4E1E-9225-86A9DF8FFEE1}" srcOrd="3" destOrd="0" presId="urn:microsoft.com/office/officeart/2005/8/layout/hChevron3"/>
    <dgm:cxn modelId="{17F92471-D0A3-45FA-85FF-73B501453885}" type="presParOf" srcId="{A2B239F5-BBBF-463D-9F24-3E3B0E89503A}" destId="{B5B72DCA-BB84-4874-BF73-36E1D2681403}" srcOrd="4" destOrd="0" presId="urn:microsoft.com/office/officeart/2005/8/layout/hChevron3"/>
    <dgm:cxn modelId="{2227C10F-ED9A-4D05-9469-20AAE9064979}" type="presParOf" srcId="{A2B239F5-BBBF-463D-9F24-3E3B0E89503A}" destId="{9F563016-78BF-4DDA-8867-B01FBFB4BCEF}" srcOrd="5" destOrd="0" presId="urn:microsoft.com/office/officeart/2005/8/layout/hChevron3"/>
    <dgm:cxn modelId="{C6DD4C7B-0AA6-4160-82D0-D6BB67B3607B}" type="presParOf" srcId="{A2B239F5-BBBF-463D-9F24-3E3B0E89503A}" destId="{625E2731-B4DF-4FDA-B48E-4E495A1C5773}" srcOrd="6" destOrd="0" presId="urn:microsoft.com/office/officeart/2005/8/layout/hChevron3"/>
    <dgm:cxn modelId="{7BB52072-509A-4B94-A9EB-4814DD8B02B7}" type="presParOf" srcId="{A2B239F5-BBBF-463D-9F24-3E3B0E89503A}" destId="{A0D478B0-598E-4AD9-BCD9-9F9FDFF741EA}" srcOrd="7" destOrd="0" presId="urn:microsoft.com/office/officeart/2005/8/layout/hChevron3"/>
    <dgm:cxn modelId="{E75198AD-A521-440E-BF2D-68D9F01C950C}" type="presParOf" srcId="{A2B239F5-BBBF-463D-9F24-3E3B0E89503A}" destId="{195D49FE-A525-44E0-B3E3-83B72E21E17E}" srcOrd="8" destOrd="0" presId="urn:microsoft.com/office/officeart/2005/8/layout/hChevron3"/>
    <dgm:cxn modelId="{6C04970C-D9A8-435D-BCEB-BE5F95106018}" type="presParOf" srcId="{A2B239F5-BBBF-463D-9F24-3E3B0E89503A}" destId="{3FE48706-B3A9-4FF5-A9AF-4C6D310F0735}" srcOrd="9" destOrd="0" presId="urn:microsoft.com/office/officeart/2005/8/layout/hChevron3"/>
    <dgm:cxn modelId="{E8F9D598-3837-457D-93A1-A9319C9A8E33}" type="presParOf" srcId="{A2B239F5-BBBF-463D-9F24-3E3B0E89503A}" destId="{BDAE121C-346B-43E4-809B-01D0695018F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437A-F09B-4A69-AB5B-AC620A4D9500}">
      <dsp:nvSpPr>
        <dsp:cNvPr id="0" name=""/>
        <dsp:cNvSpPr/>
      </dsp:nvSpPr>
      <dsp:spPr>
        <a:xfrm>
          <a:off x="0" y="2481"/>
          <a:ext cx="87763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776C-7F8B-4A67-8A19-1409C66D1AEC}">
      <dsp:nvSpPr>
        <dsp:cNvPr id="0" name=""/>
        <dsp:cNvSpPr/>
      </dsp:nvSpPr>
      <dsp:spPr>
        <a:xfrm>
          <a:off x="202252" y="2481"/>
          <a:ext cx="928603" cy="507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C7000B"/>
              </a:solidFill>
              <a:latin typeface="+mn-lt"/>
              <a:ea typeface="+mn-ea"/>
              <a:cs typeface="+mn-ea"/>
              <a:sym typeface="+mn-lt"/>
            </a:rPr>
            <a:t>敏捷宣言遵循的</a:t>
          </a:r>
          <a:r>
            <a:rPr lang="en-US" altLang="zh-CN" sz="3200" b="1" kern="1200" dirty="0" smtClean="0">
              <a:solidFill>
                <a:srgbClr val="C7000B"/>
              </a:solidFill>
              <a:latin typeface="+mn-lt"/>
              <a:ea typeface="+mn-ea"/>
              <a:cs typeface="+mn-ea"/>
              <a:sym typeface="+mn-lt"/>
            </a:rPr>
            <a:t/>
          </a:r>
          <a:br>
            <a:rPr lang="en-US" altLang="zh-CN" sz="3200" b="1" kern="1200" dirty="0" smtClean="0">
              <a:solidFill>
                <a:srgbClr val="C7000B"/>
              </a:solidFill>
              <a:latin typeface="+mn-lt"/>
              <a:ea typeface="+mn-ea"/>
              <a:cs typeface="+mn-ea"/>
              <a:sym typeface="+mn-lt"/>
            </a:rPr>
          </a:br>
          <a:r>
            <a:rPr lang="zh-CN" altLang="en-US" sz="3200" b="1" kern="1200" dirty="0" smtClean="0">
              <a:solidFill>
                <a:srgbClr val="C7000B"/>
              </a:solidFill>
              <a:latin typeface="+mn-lt"/>
              <a:ea typeface="+mn-ea"/>
              <a:cs typeface="+mn-ea"/>
              <a:sym typeface="+mn-lt"/>
            </a:rPr>
            <a:t>原则</a:t>
          </a:r>
          <a:endParaRPr lang="zh-CN" sz="3200" b="1" kern="1200" dirty="0">
            <a:solidFill>
              <a:srgbClr val="C7000B"/>
            </a:solidFill>
            <a:latin typeface="+mn-lt"/>
            <a:ea typeface="+mn-ea"/>
            <a:cs typeface="+mn-ea"/>
            <a:sym typeface="+mn-lt"/>
          </a:endParaRPr>
        </a:p>
      </dsp:txBody>
      <dsp:txXfrm>
        <a:off x="202252" y="2481"/>
        <a:ext cx="928603" cy="5076287"/>
      </dsp:txXfrm>
    </dsp:sp>
    <dsp:sp modelId="{59FC5839-162E-4926-8BF5-8F6022893993}">
      <dsp:nvSpPr>
        <dsp:cNvPr id="0" name=""/>
        <dsp:cNvSpPr/>
      </dsp:nvSpPr>
      <dsp:spPr>
        <a:xfrm>
          <a:off x="1060247" y="2252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1" kern="1200" dirty="0" smtClean="0">
              <a:latin typeface="+mn-lt"/>
              <a:ea typeface="+mn-ea"/>
              <a:cs typeface="+mn-ea"/>
              <a:sym typeface="+mn-lt"/>
            </a:rPr>
            <a:t>1</a:t>
          </a:r>
          <a:r>
            <a:rPr lang="zh-CN" altLang="en-US" sz="1200" b="1" kern="1200" dirty="0" smtClean="0">
              <a:latin typeface="+mn-lt"/>
              <a:ea typeface="+mn-ea"/>
              <a:cs typeface="+mn-ea"/>
              <a:sym typeface="+mn-lt"/>
            </a:rPr>
            <a:t>，</a:t>
          </a:r>
          <a:r>
            <a:rPr lang="zh-CN" sz="1200" b="1" kern="1200" dirty="0" smtClean="0">
              <a:latin typeface="+mn-lt"/>
              <a:ea typeface="+mn-ea"/>
              <a:cs typeface="+mn-ea"/>
              <a:sym typeface="+mn-lt"/>
            </a:rPr>
            <a:t>我们最重要的目标，是通过持续不断地及早交付有价值的软件使客户满意。</a:t>
          </a:r>
          <a:endParaRPr lang="zh-CN" sz="1200" b="1" kern="1200" dirty="0">
            <a:latin typeface="+mn-lt"/>
            <a:ea typeface="+mn-ea"/>
            <a:cs typeface="+mn-ea"/>
            <a:sym typeface="+mn-lt"/>
          </a:endParaRPr>
        </a:p>
      </dsp:txBody>
      <dsp:txXfrm>
        <a:off x="1060247" y="22527"/>
        <a:ext cx="6889398" cy="400922"/>
      </dsp:txXfrm>
    </dsp:sp>
    <dsp:sp modelId="{AED4369A-DA70-4DE6-8D65-AC4B12EC762F}">
      <dsp:nvSpPr>
        <dsp:cNvPr id="0" name=""/>
        <dsp:cNvSpPr/>
      </dsp:nvSpPr>
      <dsp:spPr>
        <a:xfrm>
          <a:off x="928603" y="42344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B53DFCE-FAE6-4FEB-9CD1-98667C6CBBF4}">
      <dsp:nvSpPr>
        <dsp:cNvPr id="0" name=""/>
        <dsp:cNvSpPr/>
      </dsp:nvSpPr>
      <dsp:spPr>
        <a:xfrm>
          <a:off x="1060247" y="443495"/>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2</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欣然面对需求变化，即使在开发后期也一样。为了客户的竞争优势，敏捷过程掌控变化。</a:t>
          </a:r>
          <a:endParaRPr lang="zh-CN" sz="1200" kern="1200" dirty="0">
            <a:latin typeface="+mn-lt"/>
            <a:ea typeface="+mn-ea"/>
            <a:cs typeface="+mn-ea"/>
            <a:sym typeface="+mn-lt"/>
          </a:endParaRPr>
        </a:p>
      </dsp:txBody>
      <dsp:txXfrm>
        <a:off x="1060247" y="443495"/>
        <a:ext cx="6889398" cy="400922"/>
      </dsp:txXfrm>
    </dsp:sp>
    <dsp:sp modelId="{22B86E44-E513-4FF6-9CB8-BDD08157BE66}">
      <dsp:nvSpPr>
        <dsp:cNvPr id="0" name=""/>
        <dsp:cNvSpPr/>
      </dsp:nvSpPr>
      <dsp:spPr>
        <a:xfrm>
          <a:off x="928603" y="84441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ADC83-2434-47A6-8F0D-80870D73D9B9}">
      <dsp:nvSpPr>
        <dsp:cNvPr id="0" name=""/>
        <dsp:cNvSpPr/>
      </dsp:nvSpPr>
      <dsp:spPr>
        <a:xfrm>
          <a:off x="1060247" y="86446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3</a:t>
          </a:r>
          <a:r>
            <a:rPr lang="zh-CN" altLang="en-US" sz="1200" kern="1200" smtClean="0">
              <a:latin typeface="+mn-lt"/>
              <a:ea typeface="+mn-ea"/>
              <a:cs typeface="+mn-ea"/>
              <a:sym typeface="+mn-lt"/>
            </a:rPr>
            <a:t>，</a:t>
          </a:r>
          <a:r>
            <a:rPr lang="zh-CN" sz="1200" kern="1200" smtClean="0">
              <a:latin typeface="+mn-lt"/>
              <a:ea typeface="+mn-ea"/>
              <a:cs typeface="+mn-ea"/>
              <a:sym typeface="+mn-lt"/>
            </a:rPr>
            <a:t>经常地交付可工作的软件，相隔几星期或一两个月，倾向于采取较短的周期。</a:t>
          </a:r>
          <a:endParaRPr lang="zh-CN" sz="1200" kern="1200" dirty="0">
            <a:latin typeface="+mn-lt"/>
            <a:ea typeface="+mn-ea"/>
            <a:cs typeface="+mn-ea"/>
            <a:sym typeface="+mn-lt"/>
          </a:endParaRPr>
        </a:p>
      </dsp:txBody>
      <dsp:txXfrm>
        <a:off x="1060247" y="864464"/>
        <a:ext cx="6889398" cy="400922"/>
      </dsp:txXfrm>
    </dsp:sp>
    <dsp:sp modelId="{3C4FE030-75FD-4C46-B8B8-AC19C3343545}">
      <dsp:nvSpPr>
        <dsp:cNvPr id="0" name=""/>
        <dsp:cNvSpPr/>
      </dsp:nvSpPr>
      <dsp:spPr>
        <a:xfrm>
          <a:off x="928603" y="126538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DED5430-89DD-4C07-92A5-478CD8E42E2A}">
      <dsp:nvSpPr>
        <dsp:cNvPr id="0" name=""/>
        <dsp:cNvSpPr/>
      </dsp:nvSpPr>
      <dsp:spPr>
        <a:xfrm>
          <a:off x="1060247" y="128543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4</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业务人员和开发人员必须相互合作，项目中的每一天都不例外。</a:t>
          </a:r>
          <a:endParaRPr lang="zh-CN" sz="1200" kern="1200" dirty="0">
            <a:latin typeface="+mn-lt"/>
            <a:ea typeface="+mn-ea"/>
            <a:cs typeface="+mn-ea"/>
            <a:sym typeface="+mn-lt"/>
          </a:endParaRPr>
        </a:p>
      </dsp:txBody>
      <dsp:txXfrm>
        <a:off x="1060247" y="1285433"/>
        <a:ext cx="6889398" cy="400922"/>
      </dsp:txXfrm>
    </dsp:sp>
    <dsp:sp modelId="{6AD45925-9CB5-4F10-8977-C315798C86AF}">
      <dsp:nvSpPr>
        <dsp:cNvPr id="0" name=""/>
        <dsp:cNvSpPr/>
      </dsp:nvSpPr>
      <dsp:spPr>
        <a:xfrm>
          <a:off x="928603" y="168635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E95763A4-AB23-4B12-85E4-92ABDA035366}">
      <dsp:nvSpPr>
        <dsp:cNvPr id="0" name=""/>
        <dsp:cNvSpPr/>
      </dsp:nvSpPr>
      <dsp:spPr>
        <a:xfrm>
          <a:off x="1060247" y="1706402"/>
          <a:ext cx="7570277"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5</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激发个体的斗志，以他们为核心搭建项目。提供所需的环境和支援，辅以信任，从而达成目标。</a:t>
          </a:r>
          <a:endParaRPr lang="zh-CN" sz="1200" kern="1200" dirty="0">
            <a:latin typeface="+mn-lt"/>
            <a:ea typeface="+mn-ea"/>
            <a:cs typeface="+mn-ea"/>
            <a:sym typeface="+mn-lt"/>
          </a:endParaRPr>
        </a:p>
      </dsp:txBody>
      <dsp:txXfrm>
        <a:off x="1060247" y="1706402"/>
        <a:ext cx="7570277" cy="400922"/>
      </dsp:txXfrm>
    </dsp:sp>
    <dsp:sp modelId="{D46A3D99-5356-4DF1-BE7A-BC69E88E7C16}">
      <dsp:nvSpPr>
        <dsp:cNvPr id="0" name=""/>
        <dsp:cNvSpPr/>
      </dsp:nvSpPr>
      <dsp:spPr>
        <a:xfrm>
          <a:off x="928603" y="2107324"/>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AC869BD-62FB-4DAC-91CA-4DE31B0D5DFC}">
      <dsp:nvSpPr>
        <dsp:cNvPr id="0" name=""/>
        <dsp:cNvSpPr/>
      </dsp:nvSpPr>
      <dsp:spPr>
        <a:xfrm>
          <a:off x="1060247" y="2127371"/>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6</a:t>
          </a:r>
          <a:r>
            <a:rPr lang="zh-CN" altLang="en-US" sz="1200" kern="1200" smtClean="0">
              <a:latin typeface="+mn-lt"/>
              <a:ea typeface="+mn-ea"/>
              <a:cs typeface="+mn-ea"/>
              <a:sym typeface="+mn-lt"/>
            </a:rPr>
            <a:t>，</a:t>
          </a:r>
          <a:r>
            <a:rPr lang="zh-CN" sz="1200" kern="1200" smtClean="0">
              <a:latin typeface="+mn-lt"/>
              <a:ea typeface="+mn-ea"/>
              <a:cs typeface="+mn-ea"/>
              <a:sym typeface="+mn-lt"/>
            </a:rPr>
            <a:t>不论团队内外，传递信息效果最好效率也最高的方式是面对面的交谈。</a:t>
          </a:r>
          <a:endParaRPr lang="zh-CN" sz="1200" kern="1200" dirty="0">
            <a:latin typeface="+mn-lt"/>
            <a:ea typeface="+mn-ea"/>
            <a:cs typeface="+mn-ea"/>
            <a:sym typeface="+mn-lt"/>
          </a:endParaRPr>
        </a:p>
      </dsp:txBody>
      <dsp:txXfrm>
        <a:off x="1060247" y="2127371"/>
        <a:ext cx="6889398" cy="400922"/>
      </dsp:txXfrm>
    </dsp:sp>
    <dsp:sp modelId="{FE33329B-B277-4879-B692-6BC3ACA74E5D}">
      <dsp:nvSpPr>
        <dsp:cNvPr id="0" name=""/>
        <dsp:cNvSpPr/>
      </dsp:nvSpPr>
      <dsp:spPr>
        <a:xfrm>
          <a:off x="928603" y="2528293"/>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EFD2F10-A839-4F62-BDE2-290867373B99}">
      <dsp:nvSpPr>
        <dsp:cNvPr id="0" name=""/>
        <dsp:cNvSpPr/>
      </dsp:nvSpPr>
      <dsp:spPr>
        <a:xfrm>
          <a:off x="1060247" y="2548339"/>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7</a:t>
          </a:r>
          <a:r>
            <a:rPr lang="zh-CN" altLang="en-US" sz="1200" kern="1200" dirty="0" smtClean="0">
              <a:latin typeface="+mn-lt"/>
              <a:ea typeface="+mn-ea"/>
              <a:cs typeface="+mn-ea"/>
              <a:sym typeface="+mn-lt"/>
            </a:rPr>
            <a:t>，</a:t>
          </a:r>
          <a:r>
            <a:rPr lang="zh-CN" sz="1200" b="1" kern="1200" dirty="0" smtClean="0">
              <a:latin typeface="+mn-lt"/>
              <a:ea typeface="+mn-ea"/>
              <a:cs typeface="+mn-ea"/>
              <a:sym typeface="+mn-lt"/>
            </a:rPr>
            <a:t>可工作的软件是进度的首要度量标准。</a:t>
          </a:r>
          <a:endParaRPr lang="zh-CN" sz="1200" b="1" kern="1200" dirty="0">
            <a:latin typeface="+mn-lt"/>
            <a:ea typeface="+mn-ea"/>
            <a:cs typeface="+mn-ea"/>
            <a:sym typeface="+mn-lt"/>
          </a:endParaRPr>
        </a:p>
      </dsp:txBody>
      <dsp:txXfrm>
        <a:off x="1060247" y="2548339"/>
        <a:ext cx="6889398" cy="400922"/>
      </dsp:txXfrm>
    </dsp:sp>
    <dsp:sp modelId="{D647A18A-BE8D-4934-AC86-1F4B36A625ED}">
      <dsp:nvSpPr>
        <dsp:cNvPr id="0" name=""/>
        <dsp:cNvSpPr/>
      </dsp:nvSpPr>
      <dsp:spPr>
        <a:xfrm>
          <a:off x="928603" y="294926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DF6CD-188C-4B40-9D56-AE9802ADADB3}">
      <dsp:nvSpPr>
        <dsp:cNvPr id="0" name=""/>
        <dsp:cNvSpPr/>
      </dsp:nvSpPr>
      <dsp:spPr>
        <a:xfrm>
          <a:off x="1060247" y="2969308"/>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8</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敏捷过程倡导可持续开发。责任人、开发人员和用户要能够共同维持其步调稳定延续。</a:t>
          </a:r>
          <a:endParaRPr lang="zh-CN" sz="1200" kern="1200" dirty="0">
            <a:latin typeface="+mn-lt"/>
            <a:ea typeface="+mn-ea"/>
            <a:cs typeface="+mn-ea"/>
            <a:sym typeface="+mn-lt"/>
          </a:endParaRPr>
        </a:p>
      </dsp:txBody>
      <dsp:txXfrm>
        <a:off x="1060247" y="2969308"/>
        <a:ext cx="6889398" cy="400922"/>
      </dsp:txXfrm>
    </dsp:sp>
    <dsp:sp modelId="{873A1BBE-BCFE-43F9-A1AD-7DD56AD1F830}">
      <dsp:nvSpPr>
        <dsp:cNvPr id="0" name=""/>
        <dsp:cNvSpPr/>
      </dsp:nvSpPr>
      <dsp:spPr>
        <a:xfrm>
          <a:off x="928603" y="337023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52B1DC6-3C05-4C0D-93DE-64937404B32E}">
      <dsp:nvSpPr>
        <dsp:cNvPr id="0" name=""/>
        <dsp:cNvSpPr/>
      </dsp:nvSpPr>
      <dsp:spPr>
        <a:xfrm>
          <a:off x="1060247" y="339027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9</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坚持不懈地追求技术卓越和良好设计，敏捷能力由此增强。</a:t>
          </a:r>
          <a:endParaRPr lang="zh-CN" sz="1200" kern="1200" dirty="0">
            <a:latin typeface="+mn-lt"/>
            <a:ea typeface="+mn-ea"/>
            <a:cs typeface="+mn-ea"/>
            <a:sym typeface="+mn-lt"/>
          </a:endParaRPr>
        </a:p>
      </dsp:txBody>
      <dsp:txXfrm>
        <a:off x="1060247" y="3390277"/>
        <a:ext cx="6889398" cy="400922"/>
      </dsp:txXfrm>
    </dsp:sp>
    <dsp:sp modelId="{AF6CBDC4-CF6F-4577-B459-55074309F5E1}">
      <dsp:nvSpPr>
        <dsp:cNvPr id="0" name=""/>
        <dsp:cNvSpPr/>
      </dsp:nvSpPr>
      <dsp:spPr>
        <a:xfrm>
          <a:off x="928603" y="379119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D66435-1784-45A9-9ABC-DF4685A7658A}">
      <dsp:nvSpPr>
        <dsp:cNvPr id="0" name=""/>
        <dsp:cNvSpPr/>
      </dsp:nvSpPr>
      <dsp:spPr>
        <a:xfrm>
          <a:off x="1060247" y="3811246"/>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10</a:t>
          </a:r>
          <a:r>
            <a:rPr lang="zh-CN" altLang="en-US" sz="1200" kern="1200" smtClean="0">
              <a:latin typeface="+mn-lt"/>
              <a:ea typeface="+mn-ea"/>
              <a:cs typeface="+mn-ea"/>
              <a:sym typeface="+mn-lt"/>
            </a:rPr>
            <a:t>，</a:t>
          </a:r>
          <a:r>
            <a:rPr lang="zh-CN" sz="1200" kern="1200" smtClean="0">
              <a:latin typeface="+mn-lt"/>
              <a:ea typeface="+mn-ea"/>
              <a:cs typeface="+mn-ea"/>
              <a:sym typeface="+mn-lt"/>
            </a:rPr>
            <a:t>以简洁为本，它是极力减少不必要工作量的艺术。</a:t>
          </a:r>
          <a:endParaRPr lang="zh-CN" sz="1200" kern="1200" dirty="0">
            <a:latin typeface="+mn-lt"/>
            <a:ea typeface="+mn-ea"/>
            <a:cs typeface="+mn-ea"/>
            <a:sym typeface="+mn-lt"/>
          </a:endParaRPr>
        </a:p>
      </dsp:txBody>
      <dsp:txXfrm>
        <a:off x="1060247" y="3811246"/>
        <a:ext cx="6889398" cy="400922"/>
      </dsp:txXfrm>
    </dsp:sp>
    <dsp:sp modelId="{F74D70D3-9034-4939-BA14-0E134958820F}">
      <dsp:nvSpPr>
        <dsp:cNvPr id="0" name=""/>
        <dsp:cNvSpPr/>
      </dsp:nvSpPr>
      <dsp:spPr>
        <a:xfrm>
          <a:off x="928603" y="421216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800F3D7-D7EF-4F60-8E6B-A43FD0AD7FD1}">
      <dsp:nvSpPr>
        <dsp:cNvPr id="0" name=""/>
        <dsp:cNvSpPr/>
      </dsp:nvSpPr>
      <dsp:spPr>
        <a:xfrm>
          <a:off x="1060247" y="423221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11</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最好的架构、需求和设计出自自组织团队。</a:t>
          </a:r>
          <a:endParaRPr lang="zh-CN" sz="1200" kern="1200" dirty="0">
            <a:latin typeface="+mn-lt"/>
            <a:ea typeface="+mn-ea"/>
            <a:cs typeface="+mn-ea"/>
            <a:sym typeface="+mn-lt"/>
          </a:endParaRPr>
        </a:p>
      </dsp:txBody>
      <dsp:txXfrm>
        <a:off x="1060247" y="4232214"/>
        <a:ext cx="6889398" cy="400922"/>
      </dsp:txXfrm>
    </dsp:sp>
    <dsp:sp modelId="{4E3DF6F3-6E03-4A1F-A10D-E0BF081E82B4}">
      <dsp:nvSpPr>
        <dsp:cNvPr id="0" name=""/>
        <dsp:cNvSpPr/>
      </dsp:nvSpPr>
      <dsp:spPr>
        <a:xfrm>
          <a:off x="928603" y="463313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59392C-314E-4C1F-90D2-C63F6A249BC2}">
      <dsp:nvSpPr>
        <dsp:cNvPr id="0" name=""/>
        <dsp:cNvSpPr/>
      </dsp:nvSpPr>
      <dsp:spPr>
        <a:xfrm>
          <a:off x="1060247" y="465318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0" kern="1200" dirty="0" smtClean="0">
              <a:latin typeface="+mn-lt"/>
              <a:ea typeface="+mn-ea"/>
              <a:cs typeface="+mn-ea"/>
              <a:sym typeface="+mn-lt"/>
            </a:rPr>
            <a:t>12</a:t>
          </a:r>
          <a:r>
            <a:rPr lang="zh-CN" altLang="en-US" sz="1200" b="0" kern="1200" dirty="0" smtClean="0">
              <a:latin typeface="+mn-lt"/>
              <a:ea typeface="+mn-ea"/>
              <a:cs typeface="+mn-ea"/>
              <a:sym typeface="+mn-lt"/>
            </a:rPr>
            <a:t>，</a:t>
          </a:r>
          <a:r>
            <a:rPr lang="zh-CN" sz="1200" b="0" kern="1200" dirty="0" smtClean="0">
              <a:latin typeface="+mn-lt"/>
              <a:ea typeface="+mn-ea"/>
              <a:cs typeface="+mn-ea"/>
              <a:sym typeface="+mn-lt"/>
            </a:rPr>
            <a:t>团队定期地反思如何能提高成效，并依此调整自身的举止表现。</a:t>
          </a:r>
          <a:endParaRPr lang="zh-CN" sz="1200" b="0" kern="1200" dirty="0">
            <a:latin typeface="+mn-lt"/>
            <a:ea typeface="+mn-ea"/>
            <a:cs typeface="+mn-ea"/>
            <a:sym typeface="+mn-lt"/>
          </a:endParaRPr>
        </a:p>
      </dsp:txBody>
      <dsp:txXfrm>
        <a:off x="1060247" y="4653183"/>
        <a:ext cx="6889398" cy="400922"/>
      </dsp:txXfrm>
    </dsp:sp>
    <dsp:sp modelId="{9FF3146D-D9F9-4B65-A82D-DF338A94F273}">
      <dsp:nvSpPr>
        <dsp:cNvPr id="0" name=""/>
        <dsp:cNvSpPr/>
      </dsp:nvSpPr>
      <dsp:spPr>
        <a:xfrm>
          <a:off x="928603" y="505410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3/18/2021</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7%BB%93%E5%AF%B9%E7%BC%96%E7%A8%8B"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aike.baidu.com/item/%E6%8C%81%E7%BB%AD%E9%9B%86%E6%88%90" TargetMode="External"/><Relationship Id="rId4" Type="http://schemas.openxmlformats.org/officeDocument/2006/relationships/hyperlink" Target="https://baike.baidu.com/item/%E9%87%8D%E6%9E%84/2182519"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79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这一页是我们认为敏捷的权威文献 —— “敏捷软件开发宣言”。它是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位当时叫轻型方法论家，现在肯定就叫敏捷方法论家的大牛，在美国犹他州的雪鸟滑雪场讨论了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天之后达成的共识。</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日，在美国犹他州瓦萨奇山雪鸟滑雪胜地，</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个人聚到一起，交谈、滑雪、休闲，当然还有聚餐。参会者们包括来自于极限编程、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、自适应软件开发、水晶系列、特征驱动开发、实效编程的代表们，还包括了希望找到文档驱动、重型软件开发过程的替代品的一些推动者。他们试图找到共识，最终的成果就是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敏捷软件开发宣言</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包括四项价值观和十二条原则</a:t>
            </a: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pPr lvl="0" defTabSz="914400" eaLnBrk="0" fontAlgn="base" hangingPunct="0">
              <a:lnSpc>
                <a:spcPct val="150000"/>
              </a:lnSpc>
              <a:spcBef>
                <a:spcPct val="0"/>
              </a:spcBef>
              <a:spcAft>
                <a:spcPct val="0"/>
              </a:spcAft>
            </a:pPr>
            <a:r>
              <a:rPr lang="en-US" altLang="zh-CN" sz="1100" b="1" dirty="0" smtClean="0">
                <a:solidFill>
                  <a:schemeClr val="bg1"/>
                </a:solidFill>
                <a:latin typeface="微软雅黑 Light" panose="020B0502040204020203" pitchFamily="34" charset="-122"/>
                <a:ea typeface="微软雅黑 Light" panose="020B0502040204020203" pitchFamily="34" charset="-122"/>
              </a:rPr>
              <a:t>-----------------------------------------------</a:t>
            </a:r>
          </a:p>
          <a:p>
            <a:pPr lvl="0" defTabSz="914400" eaLnBrk="0" fontAlgn="base" hangingPunct="0">
              <a:lnSpc>
                <a:spcPct val="150000"/>
              </a:lnSpc>
              <a:spcBef>
                <a:spcPct val="0"/>
              </a:spcBef>
              <a:spcAft>
                <a:spcPct val="0"/>
              </a:spcAft>
            </a:pP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endParaRPr lang="zh-CN" altLang="en-US" sz="1100" dirty="0" smtClean="0"/>
          </a:p>
          <a:p>
            <a:endParaRPr lang="zh-CN" altLang="en-US" sz="1100" dirty="0"/>
          </a:p>
        </p:txBody>
      </p:sp>
    </p:spTree>
    <p:extLst>
      <p:ext uri="{BB962C8B-B14F-4D97-AF65-F5344CB8AC3E}">
        <p14:creationId xmlns:p14="http://schemas.microsoft.com/office/powerpoint/2010/main" val="183578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lvl="0" defTabSz="914400" eaLnBrk="0" fontAlgn="base" hangingPunct="0">
              <a:lnSpc>
                <a:spcPct val="150000"/>
              </a:lnSpc>
              <a:spcBef>
                <a:spcPct val="0"/>
              </a:spcBef>
              <a:spcAft>
                <a:spcPct val="0"/>
              </a:spcAft>
            </a:pPr>
            <a:r>
              <a:rPr lang="zh-CN" altLang="en-US" sz="1100" dirty="0" smtClean="0">
                <a:latin typeface="+mn-lt"/>
                <a:ea typeface="+mn-ea"/>
              </a:rPr>
              <a:t>其中值得我们注意的是第一条和第七条原则：</a:t>
            </a:r>
          </a:p>
          <a:p>
            <a:pPr lvl="0" defTabSz="914400" eaLnBrk="0" fontAlgn="base" hangingPunct="0">
              <a:lnSpc>
                <a:spcPct val="150000"/>
              </a:lnSpc>
              <a:spcBef>
                <a:spcPct val="0"/>
              </a:spcBef>
              <a:spcAft>
                <a:spcPct val="0"/>
              </a:spcAft>
            </a:pPr>
            <a:r>
              <a:rPr lang="zh-CN" altLang="en-US" sz="1100" dirty="0" smtClean="0">
                <a:latin typeface="+mn-lt"/>
                <a:ea typeface="+mn-ea"/>
              </a:rPr>
              <a:t>我们最重要的目标，是通过持续不断地及早交付有价值的软件使客户满意：这意味着，我们得有办法知道客户是否满意、能够判断软件功能是否有价值、能够尽可能提早交付，但还得是可持续地，比如加班、不做测试等办法，都会欠债，后续会拖慢速度；</a:t>
            </a:r>
          </a:p>
          <a:p>
            <a:pPr lvl="0" defTabSz="914400" eaLnBrk="0" fontAlgn="base" hangingPunct="0">
              <a:lnSpc>
                <a:spcPct val="150000"/>
              </a:lnSpc>
              <a:spcBef>
                <a:spcPct val="0"/>
              </a:spcBef>
              <a:spcAft>
                <a:spcPct val="0"/>
              </a:spcAft>
            </a:pPr>
            <a:r>
              <a:rPr lang="zh-CN" altLang="en-US" sz="1100" dirty="0" smtClean="0">
                <a:latin typeface="+mn-lt"/>
                <a:ea typeface="+mn-ea"/>
              </a:rPr>
              <a:t>可工作的软件是进度的首要度量标准：瀑布模式下，我们是按照某个阶段已完成、文档已完成来判断进度，但敏捷认为，只有某个软件功能已经可以工作甚至是已经上线运行才算是有进度。</a:t>
            </a: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zh-CN" altLang="en-US" sz="1100" dirty="0" smtClean="0">
                <a:latin typeface="+mn-lt"/>
                <a:ea typeface="+mn-ea"/>
              </a:rPr>
              <a:t>敏捷运动并不是反方法论的，事实上，我们中的大多数人正在试图恢复方法论的名声。我们希望能重归平衡。我们乐于建模，但目的不是给无人问津的企业资源库增加几篇图表存档。我们要写文档，但那些从不维护、并很少用到的长篇大论不算在内。我们得做计划，但同时也要认识到在剧烈变化的环境中计划的局限。有些人给</a:t>
            </a:r>
            <a:r>
              <a:rPr lang="en-US" altLang="zh-CN" sz="1100" dirty="0" smtClean="0">
                <a:latin typeface="+mn-lt"/>
                <a:ea typeface="+mn-ea"/>
              </a:rPr>
              <a:t>XP</a:t>
            </a:r>
            <a:r>
              <a:rPr lang="zh-CN" altLang="en-US" sz="1100" dirty="0" smtClean="0">
                <a:latin typeface="+mn-lt"/>
                <a:ea typeface="+mn-ea"/>
              </a:rPr>
              <a:t>、</a:t>
            </a:r>
            <a:r>
              <a:rPr lang="en-US" altLang="zh-CN" sz="1100" dirty="0" smtClean="0">
                <a:latin typeface="+mn-lt"/>
                <a:ea typeface="+mn-ea"/>
              </a:rPr>
              <a:t>Scrum</a:t>
            </a:r>
            <a:r>
              <a:rPr lang="zh-CN" altLang="en-US" sz="1100" dirty="0" smtClean="0">
                <a:latin typeface="+mn-lt"/>
                <a:ea typeface="+mn-ea"/>
              </a:rPr>
              <a:t>或任何一种敏捷方法论的支持者们打上“黑客”的标签，这只表示了他们对方法论和黑客本意的无知。</a:t>
            </a:r>
            <a:r>
              <a:rPr lang="en-US" altLang="zh-CN" sz="1100" dirty="0" smtClean="0">
                <a:latin typeface="+mn-lt"/>
                <a:ea typeface="+mn-ea"/>
              </a:rPr>
              <a:t>……</a:t>
            </a:r>
          </a:p>
          <a:p>
            <a:pPr lvl="0" defTabSz="914400" eaLnBrk="0" fontAlgn="base" hangingPunct="0">
              <a:lnSpc>
                <a:spcPct val="150000"/>
              </a:lnSpc>
              <a:spcBef>
                <a:spcPct val="0"/>
              </a:spcBef>
              <a:spcAft>
                <a:spcPct val="0"/>
              </a:spcAft>
            </a:pP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en-US" altLang="zh-CN" sz="1100" dirty="0" smtClean="0">
                <a:latin typeface="+mn-lt"/>
                <a:ea typeface="+mn-ea"/>
              </a:rPr>
              <a:t>“</a:t>
            </a:r>
            <a:r>
              <a:rPr lang="zh-CN" altLang="en-US" sz="1100" dirty="0" smtClean="0">
                <a:latin typeface="+mn-lt"/>
                <a:ea typeface="+mn-ea"/>
              </a:rPr>
              <a:t>敏捷宣言背后的历史” </a:t>
            </a:r>
            <a:r>
              <a:rPr lang="en-US" altLang="zh-CN" sz="1100" dirty="0" smtClean="0">
                <a:latin typeface="+mn-lt"/>
                <a:ea typeface="+mn-ea"/>
              </a:rPr>
              <a:t>—— Jim </a:t>
            </a:r>
            <a:r>
              <a:rPr lang="en-US" altLang="zh-CN" sz="1100" dirty="0" err="1" smtClean="0">
                <a:latin typeface="+mn-lt"/>
                <a:ea typeface="+mn-ea"/>
              </a:rPr>
              <a:t>Highsmith</a:t>
            </a:r>
            <a:r>
              <a:rPr lang="zh-CN" altLang="en-US" sz="1100" dirty="0" smtClean="0">
                <a:latin typeface="+mn-lt"/>
                <a:ea typeface="+mn-ea"/>
              </a:rPr>
              <a:t>，来自敏捷联盟，</a:t>
            </a:r>
            <a:r>
              <a:rPr lang="en-US" altLang="zh-CN" sz="1100" dirty="0" smtClean="0">
                <a:latin typeface="+mn-lt"/>
                <a:ea typeface="+mn-ea"/>
              </a:rPr>
              <a:t>©2001 Jim </a:t>
            </a:r>
            <a:r>
              <a:rPr lang="en-US" altLang="zh-CN" sz="1100" dirty="0" err="1" smtClean="0">
                <a:latin typeface="+mn-lt"/>
                <a:ea typeface="+mn-ea"/>
              </a:rPr>
              <a:t>Highsmith</a:t>
            </a:r>
            <a:r>
              <a:rPr lang="zh-CN" altLang="en-US" sz="1100" dirty="0" smtClean="0">
                <a:latin typeface="+mn-lt"/>
                <a:ea typeface="+mn-ea"/>
              </a:rPr>
              <a:t>，</a:t>
            </a:r>
            <a:r>
              <a:rPr lang="en-US" altLang="zh-CN" sz="1100" dirty="0" smtClean="0">
                <a:latin typeface="+mn-lt"/>
                <a:ea typeface="+mn-ea"/>
              </a:rPr>
              <a:t>http://www.agilemanifesto.org/history.html</a:t>
            </a:r>
          </a:p>
          <a:p>
            <a:pPr lvl="0" defTabSz="914400" eaLnBrk="0" fontAlgn="base" hangingPunct="0">
              <a:lnSpc>
                <a:spcPct val="150000"/>
              </a:lnSpc>
              <a:spcBef>
                <a:spcPct val="0"/>
              </a:spcBef>
              <a:spcAft>
                <a:spcPct val="0"/>
              </a:spcAft>
            </a:pPr>
            <a:endParaRPr lang="zh-CN" altLang="en-US" sz="1100" dirty="0" smtClean="0">
              <a:latin typeface="+mn-lt"/>
              <a:ea typeface="+mn-ea"/>
            </a:endParaRPr>
          </a:p>
          <a:p>
            <a:pPr lvl="0" defTabSz="914400" eaLnBrk="0" fontAlgn="base" hangingPunct="0">
              <a:lnSpc>
                <a:spcPct val="150000"/>
              </a:lnSpc>
              <a:spcBef>
                <a:spcPct val="0"/>
              </a:spcBef>
              <a:spcAft>
                <a:spcPct val="0"/>
              </a:spcAft>
            </a:pPr>
            <a:endParaRPr lang="zh-CN" altLang="en-US" sz="1100" dirty="0">
              <a:latin typeface="+mn-lt"/>
              <a:ea typeface="+mn-ea"/>
            </a:endParaRPr>
          </a:p>
        </p:txBody>
      </p:sp>
    </p:spTree>
    <p:extLst>
      <p:ext uri="{BB962C8B-B14F-4D97-AF65-F5344CB8AC3E}">
        <p14:creationId xmlns:p14="http://schemas.microsoft.com/office/powerpoint/2010/main" val="14047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zh-CN" altLang="en-US" sz="1100" dirty="0" smtClean="0"/>
              <a:t>敏捷开发和瀑布开发的外在区别。瀑布开发是做完所有的需求分析之后进行设计、开发、测试，然后一次性交付。敏捷开发是分迭代进行，将需求拆分成小颗粒，每个迭代只交付一个。</a:t>
            </a:r>
            <a:endParaRPr lang="zh-CN" altLang="en-US" sz="1100" dirty="0"/>
          </a:p>
        </p:txBody>
      </p:sp>
    </p:spTree>
    <p:extLst>
      <p:ext uri="{BB962C8B-B14F-4D97-AF65-F5344CB8AC3E}">
        <p14:creationId xmlns:p14="http://schemas.microsoft.com/office/powerpoint/2010/main" val="11468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9499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图是对敏捷价值主张的一个简要呈现：的情况下，通过调节特性的选择，</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lang="zh-CN" altLang="en-US" dirty="0" smtClean="0"/>
          </a:p>
          <a:p>
            <a:endParaRPr lang="zh-CN" altLang="en-US" dirty="0"/>
          </a:p>
        </p:txBody>
      </p:sp>
    </p:spTree>
    <p:extLst>
      <p:ext uri="{BB962C8B-B14F-4D97-AF65-F5344CB8AC3E}">
        <p14:creationId xmlns:p14="http://schemas.microsoft.com/office/powerpoint/2010/main" val="129884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敏捷宣言记载的是敏捷的精神，</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位大牛并没有在非常具体的层面达成一致，也是因为前面我们说到的敏捷的真正难处，而适配不同环境的不同方法论很难在更具象的层面达成一致。所以，相比</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CMMI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这种有唯一权威定义的时代或方法论，敏捷并没有一个唯一的官方权威的方法论，而是有很多符合敏捷精神的方法论可供选用。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根据业界权威的一份行业现状调查报告，由</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VersionOne</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公司每年度发起，今年刚刚发布了第</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届报告。在众多方法论当中，</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以及</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混合的方式最为普遍，其他方法论还有：</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Scrumban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（糅合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和看板方法的一种方法）、看板方法、迭代开发、精益创业、极限编程（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），还有一些没有上榜的小众方法论，比如</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等。</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是迭代式增量软件开发过程，通常用于敏捷软件开发。</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包括了一系列实践和预定义角色的过程骨架</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Extreme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，是一门针对业务和软件开发的规则，它的作用在于将两者的力量集中在共同的、可以达到的目标上。方法包括：规划策略</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(The Planning Game)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3"/>
              </a:rPr>
              <a:t>结对编程</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(Pair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、测试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(Testing)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4"/>
              </a:rPr>
              <a:t>重构</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(Refactoring)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、简单设计</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(Simple Design)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、代码集体所有权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(Collective Code Ownership)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5"/>
              </a:rPr>
              <a:t>持续集成</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(Continuous Integration)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、现场客户</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(On-site Customer)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、小型发布（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Small Release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小时工作制（</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40-hour Week</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）、编码规范（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Code Standards</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）、系统隐喻（</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System Metaphor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325883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r>
              <a:rPr lang="en-US" altLang="zh-CN" sz="1100" b="1" dirty="0" smtClean="0">
                <a:solidFill>
                  <a:srgbClr val="C00000"/>
                </a:solidFill>
              </a:rPr>
              <a:t>DSDM</a:t>
            </a:r>
            <a:r>
              <a:rPr lang="zh-CN" altLang="en-US" sz="1100" b="1" dirty="0" smtClean="0">
                <a:solidFill>
                  <a:srgbClr val="C00000"/>
                </a:solidFill>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Dynamic Systems Development Method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动态系统开发方法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是一个敏捷项目开发交付框架。在传统开发方法中，功能是固定的，时间和人力资源是可变的，而在</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中，时间是固定的，功能和资源是可变的</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 Driven Development</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（特征）是一个基本的开发单位，是（</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）项目中的一个增量，是指用户眼中最小的有用的功能，可以在很短时间内实现（一般在两周之内）</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RAD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，快速应用开发，增量型的软件开发过程模型，强调极短的开发周期。通过大量使用可复用构件，采用基于构件的建造方法赢得了快速开发</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280798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t>最早是由日本的竹内弘高、和野中郁次郎、在</a:t>
            </a:r>
            <a:r>
              <a:rPr lang="en-US" altLang="zh-CN" sz="1100" dirty="0" smtClean="0"/>
              <a:t>1986</a:t>
            </a:r>
            <a:r>
              <a:rPr lang="zh-CN" altLang="en-US" sz="1100" dirty="0" smtClean="0"/>
              <a:t>年发表的一篇新新产品开发游戏文章当中提出来的。文章里边指出说，传统的接力跑的模式已经不能满足灵活的市场需求，像橄榄球比赛的团队合作的方式，也许可以更好地满足竞争激烈的市场需求。从第一次提出到</a:t>
            </a:r>
            <a:r>
              <a:rPr lang="en-US" altLang="zh-CN" sz="1100" dirty="0" smtClean="0"/>
              <a:t>scrum</a:t>
            </a:r>
            <a:r>
              <a:rPr lang="zh-CN" altLang="en-US" sz="1100" dirty="0" smtClean="0"/>
              <a:t>联盟的创建，经历了</a:t>
            </a:r>
            <a:r>
              <a:rPr lang="en-US" altLang="zh-CN" sz="1100" dirty="0" smtClean="0"/>
              <a:t>6</a:t>
            </a:r>
            <a:r>
              <a:rPr lang="zh-CN" altLang="en-US" sz="1100" dirty="0" smtClean="0"/>
              <a:t>个重要阶段。</a:t>
            </a:r>
            <a:r>
              <a:rPr lang="en-US" altLang="zh-CN" sz="1100" dirty="0" smtClean="0"/>
              <a:t>1986</a:t>
            </a:r>
            <a:r>
              <a:rPr lang="zh-CN" altLang="en-US" sz="1100" dirty="0" smtClean="0"/>
              <a:t>年竹内弘高、和野中郁次郎、发表了文章，提出了</a:t>
            </a:r>
            <a:r>
              <a:rPr lang="en-US" altLang="zh-CN" sz="1100" dirty="0" smtClean="0"/>
              <a:t>scrum</a:t>
            </a:r>
            <a:r>
              <a:rPr lang="zh-CN" altLang="en-US" sz="1100" dirty="0" smtClean="0"/>
              <a:t>的概念。</a:t>
            </a:r>
            <a:r>
              <a:rPr lang="en-US" altLang="zh-CN" sz="1100" dirty="0" smtClean="0"/>
              <a:t>1993</a:t>
            </a:r>
            <a:r>
              <a:rPr lang="zh-CN" altLang="en-US" sz="1100" dirty="0" smtClean="0"/>
              <a:t>年</a:t>
            </a:r>
            <a:r>
              <a:rPr lang="en-US" altLang="zh-CN" sz="1100" dirty="0" smtClean="0"/>
              <a:t>Jeff Sutherland</a:t>
            </a:r>
            <a:r>
              <a:rPr lang="zh-CN" altLang="en-US" sz="1100" dirty="0" smtClean="0"/>
              <a:t>首次定义了用于软件行业开发用的</a:t>
            </a:r>
            <a:r>
              <a:rPr lang="en-US" altLang="zh-CN" sz="1100" dirty="0" smtClean="0"/>
              <a:t>scrum</a:t>
            </a:r>
            <a:r>
              <a:rPr lang="zh-CN" altLang="en-US" sz="1100" dirty="0" smtClean="0"/>
              <a:t>流程。</a:t>
            </a:r>
            <a:r>
              <a:rPr lang="en-US" altLang="zh-CN" sz="1100" dirty="0" smtClean="0"/>
              <a:t>1995</a:t>
            </a:r>
            <a:r>
              <a:rPr lang="zh-CN" altLang="en-US" sz="1100" dirty="0" smtClean="0"/>
              <a:t>年</a:t>
            </a:r>
            <a:r>
              <a:rPr lang="en-US" altLang="zh-CN" sz="1100" dirty="0" smtClean="0"/>
              <a:t>Jeff Sutherland</a:t>
            </a:r>
            <a:r>
              <a:rPr lang="zh-CN" altLang="en-US" sz="1100" dirty="0" smtClean="0"/>
              <a:t>和</a:t>
            </a:r>
            <a:r>
              <a:rPr lang="en-US" altLang="zh-CN" sz="1100" dirty="0" smtClean="0"/>
              <a:t>Ken </a:t>
            </a:r>
            <a:r>
              <a:rPr lang="en-US" altLang="zh-CN" sz="1100" dirty="0" err="1" smtClean="0"/>
              <a:t>Schwaber</a:t>
            </a:r>
            <a:r>
              <a:rPr lang="zh-CN" altLang="en-US" sz="1100" dirty="0" smtClean="0"/>
              <a:t>规范了</a:t>
            </a:r>
            <a:r>
              <a:rPr lang="en-US" altLang="zh-CN" sz="1100" dirty="0" smtClean="0"/>
              <a:t>scrum</a:t>
            </a:r>
            <a:r>
              <a:rPr lang="zh-CN" altLang="en-US" sz="1100" dirty="0" smtClean="0"/>
              <a:t>框架，并且公开进行了发布。 </a:t>
            </a:r>
            <a:r>
              <a:rPr lang="en-US" altLang="zh-CN" sz="1100" dirty="0" smtClean="0"/>
              <a:t>2001</a:t>
            </a:r>
            <a:r>
              <a:rPr lang="zh-CN" altLang="en-US" sz="1100" dirty="0" smtClean="0"/>
              <a:t>年敏捷宣言及原则发布敏捷联盟成立，</a:t>
            </a:r>
            <a:r>
              <a:rPr lang="en-US" altLang="zh-CN" sz="1100" dirty="0" smtClean="0"/>
              <a:t>scrum</a:t>
            </a:r>
            <a:r>
              <a:rPr lang="zh-CN" altLang="en-US" sz="1100" dirty="0" smtClean="0"/>
              <a:t>是其中一种敏捷方法。</a:t>
            </a:r>
            <a:r>
              <a:rPr lang="en-US" altLang="zh-CN" sz="1100" dirty="0" smtClean="0"/>
              <a:t>2001</a:t>
            </a:r>
            <a:r>
              <a:rPr lang="zh-CN" altLang="en-US" sz="1100" dirty="0" smtClean="0"/>
              <a:t>年</a:t>
            </a:r>
            <a:r>
              <a:rPr lang="en-US" altLang="zh-CN" sz="1100" dirty="0" smtClean="0"/>
              <a:t>Ken </a:t>
            </a:r>
            <a:r>
              <a:rPr lang="en-US" altLang="zh-CN" sz="1100" dirty="0" err="1" smtClean="0"/>
              <a:t>Schwaber</a:t>
            </a:r>
            <a:r>
              <a:rPr lang="zh-CN" altLang="en-US" sz="1100" dirty="0" smtClean="0"/>
              <a:t>和</a:t>
            </a:r>
            <a:r>
              <a:rPr lang="en-US" altLang="zh-CN" sz="1100" dirty="0" smtClean="0"/>
              <a:t>Mike </a:t>
            </a:r>
            <a:r>
              <a:rPr lang="en-US" altLang="zh-CN" sz="1100" dirty="0" err="1" smtClean="0"/>
              <a:t>Beedle</a:t>
            </a:r>
            <a:r>
              <a:rPr lang="zh-CN" altLang="en-US" sz="1100" dirty="0" smtClean="0"/>
              <a:t>，联合出版了第一个</a:t>
            </a:r>
            <a:r>
              <a:rPr lang="en-US" altLang="zh-CN" sz="1100" dirty="0" smtClean="0"/>
              <a:t>scrum</a:t>
            </a:r>
            <a:r>
              <a:rPr lang="zh-CN" altLang="en-US" sz="1100" dirty="0" smtClean="0"/>
              <a:t>书籍，</a:t>
            </a:r>
            <a:r>
              <a:rPr lang="en-US" altLang="zh-CN" sz="1100" dirty="0" smtClean="0"/>
              <a:t>scrum</a:t>
            </a:r>
            <a:r>
              <a:rPr lang="zh-CN" altLang="en-US" sz="1100" dirty="0" smtClean="0"/>
              <a:t>敏捷软件开发，</a:t>
            </a:r>
            <a:r>
              <a:rPr lang="en-US" altLang="zh-CN" sz="1100" dirty="0" smtClean="0"/>
              <a:t>2002</a:t>
            </a:r>
            <a:r>
              <a:rPr lang="zh-CN" altLang="en-US" sz="1100" dirty="0" smtClean="0"/>
              <a:t>年，</a:t>
            </a:r>
            <a:r>
              <a:rPr lang="en-US" altLang="zh-CN" sz="1100" dirty="0" smtClean="0"/>
              <a:t>Ken </a:t>
            </a:r>
            <a:r>
              <a:rPr lang="en-US" altLang="zh-CN" sz="1100" dirty="0" err="1" smtClean="0"/>
              <a:t>Schwaber</a:t>
            </a:r>
            <a:r>
              <a:rPr lang="zh-CN" altLang="en-US" sz="1100" dirty="0" smtClean="0"/>
              <a:t>和</a:t>
            </a:r>
            <a:r>
              <a:rPr lang="en-US" altLang="zh-CN" sz="1100" dirty="0" smtClean="0"/>
              <a:t>Mike Cohn</a:t>
            </a:r>
            <a:r>
              <a:rPr lang="zh-CN" altLang="en-US" sz="1100" dirty="0" smtClean="0"/>
              <a:t>共同创建了</a:t>
            </a:r>
            <a:r>
              <a:rPr lang="en-US" altLang="zh-CN" sz="1100" dirty="0" smtClean="0"/>
              <a:t>scrum</a:t>
            </a:r>
            <a:r>
              <a:rPr lang="zh-CN" altLang="en-US" sz="1100" dirty="0" smtClean="0"/>
              <a:t>联盟，这就是</a:t>
            </a:r>
            <a:r>
              <a:rPr lang="en-US" altLang="zh-CN" sz="1100" dirty="0" smtClean="0"/>
              <a:t>scrum</a:t>
            </a:r>
            <a:r>
              <a:rPr lang="zh-CN" altLang="en-US" sz="1100" dirty="0" smtClean="0"/>
              <a:t>的起源。</a:t>
            </a:r>
          </a:p>
          <a:p>
            <a:endParaRPr lang="zh-CN" altLang="en-US" sz="1100" dirty="0"/>
          </a:p>
        </p:txBody>
      </p:sp>
    </p:spTree>
    <p:extLst>
      <p:ext uri="{BB962C8B-B14F-4D97-AF65-F5344CB8AC3E}">
        <p14:creationId xmlns:p14="http://schemas.microsoft.com/office/powerpoint/2010/main" val="60258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62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sz="1100" dirty="0" smtClean="0"/>
              <a:t>敏捷让开发团队拥抱变化、快速迭代，</a:t>
            </a:r>
            <a:r>
              <a:rPr lang="en-US" altLang="zh-CN" sz="1100" dirty="0" err="1" smtClean="0"/>
              <a:t>DevOps</a:t>
            </a:r>
            <a:r>
              <a:rPr lang="en-US" altLang="zh-CN" sz="1100" dirty="0" smtClean="0"/>
              <a:t> (</a:t>
            </a:r>
            <a:r>
              <a:rPr lang="zh-CN" altLang="en-US" sz="1100" dirty="0" smtClean="0"/>
              <a:t>开发运维一体化</a:t>
            </a:r>
            <a:r>
              <a:rPr lang="en-US" altLang="zh-CN" sz="1100" dirty="0" smtClean="0"/>
              <a:t>) </a:t>
            </a:r>
            <a:r>
              <a:rPr lang="zh-CN" altLang="en-US" sz="1100" dirty="0" smtClean="0"/>
              <a:t>则覆盖全流程，加入了运维环节，用于促进开发、运维和质量保障部门之间的沟通、协作与整合，实现工程效率最大化。</a:t>
            </a:r>
            <a:endParaRPr lang="zh-CN" altLang="en-US" sz="1100" dirty="0"/>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t>通过迭代去实现最终的产品。在整个框架当中，首先要有产品待办列表，在计划会议上  团队从产品待办列表当中，选择合适的条目进入到迭代的待办列表，然后团队开始</a:t>
            </a:r>
            <a:r>
              <a:rPr lang="en-US" altLang="zh-CN" sz="1100" dirty="0" smtClean="0"/>
              <a:t>2~4</a:t>
            </a:r>
            <a:r>
              <a:rPr lang="zh-CN" altLang="en-US" sz="1100" dirty="0" smtClean="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sz="1100" dirty="0"/>
          </a:p>
        </p:txBody>
      </p:sp>
    </p:spTree>
    <p:extLst>
      <p:ext uri="{BB962C8B-B14F-4D97-AF65-F5344CB8AC3E}">
        <p14:creationId xmlns:p14="http://schemas.microsoft.com/office/powerpoint/2010/main" val="272818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100" dirty="0" smtClean="0">
                <a:latin typeface="Arial" panose="020B0604020202020204" pitchFamily="34" charset="0"/>
                <a:cs typeface="Arial" panose="020B0604020202020204" pitchFamily="34" charset="0"/>
              </a:rPr>
              <a:t>Scrum</a:t>
            </a:r>
            <a:r>
              <a:rPr lang="zh-CN" altLang="en-US" sz="1100" dirty="0" smtClean="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100" dirty="0" smtClean="0">
                <a:latin typeface="Arial" panose="020B0604020202020204" pitchFamily="34" charset="0"/>
                <a:cs typeface="Arial" panose="020B0604020202020204" pitchFamily="34" charset="0"/>
              </a:rPr>
              <a:t>Scrum </a:t>
            </a:r>
            <a:r>
              <a:rPr lang="zh-CN" altLang="en-US" sz="1100" dirty="0" smtClean="0">
                <a:latin typeface="Arial" panose="020B0604020202020204" pitchFamily="34" charset="0"/>
                <a:cs typeface="Arial" panose="020B0604020202020204" pitchFamily="34" charset="0"/>
              </a:rPr>
              <a:t>框架主要包括以下内容：</a:t>
            </a:r>
          </a:p>
          <a:p>
            <a:r>
              <a:rPr lang="zh-CN" altLang="en-US" sz="1100" dirty="0" smtClean="0">
                <a:latin typeface="Arial" panose="020B0604020202020204" pitchFamily="34" charset="0"/>
                <a:cs typeface="Arial" panose="020B0604020202020204" pitchFamily="34" charset="0"/>
              </a:rPr>
              <a:t>角色</a:t>
            </a:r>
          </a:p>
          <a:p>
            <a:pPr lvl="1"/>
            <a:r>
              <a:rPr lang="zh-CN" altLang="en-US" sz="1100" dirty="0" smtClean="0">
                <a:latin typeface="Arial" panose="020B0604020202020204" pitchFamily="34" charset="0"/>
                <a:cs typeface="Arial" panose="020B0604020202020204" pitchFamily="34" charset="0"/>
              </a:rPr>
              <a:t>产品负责人（</a:t>
            </a:r>
            <a:r>
              <a:rPr lang="en-GB" altLang="zh-CN" sz="1100" dirty="0" smtClean="0">
                <a:latin typeface="Arial" panose="020B0604020202020204" pitchFamily="34" charset="0"/>
                <a:cs typeface="Arial" panose="020B0604020202020204" pitchFamily="34" charset="0"/>
              </a:rPr>
              <a:t>Product Owner</a:t>
            </a:r>
            <a:r>
              <a:rPr lang="zh-CN" altLang="en-US" sz="1100" dirty="0" smtClean="0">
                <a:latin typeface="Arial" panose="020B0604020202020204" pitchFamily="34" charset="0"/>
                <a:cs typeface="Arial" panose="020B0604020202020204" pitchFamily="34" charset="0"/>
              </a:rPr>
              <a:t>）</a:t>
            </a:r>
          </a:p>
          <a:p>
            <a:pPr lvl="1"/>
            <a:r>
              <a:rPr lang="en-GB" altLang="zh-CN" sz="1100" dirty="0" smtClean="0">
                <a:latin typeface="Arial" panose="020B0604020202020204" pitchFamily="34" charset="0"/>
                <a:cs typeface="Arial" panose="020B0604020202020204" pitchFamily="34" charset="0"/>
              </a:rPr>
              <a:t>Scrum</a:t>
            </a:r>
            <a:r>
              <a:rPr lang="zh-CN" altLang="en-US" sz="1100" dirty="0" smtClean="0">
                <a:latin typeface="Arial" panose="020B0604020202020204" pitchFamily="34" charset="0"/>
                <a:cs typeface="Arial" panose="020B0604020202020204" pitchFamily="34" charset="0"/>
              </a:rPr>
              <a:t>主管（</a:t>
            </a:r>
            <a:r>
              <a:rPr lang="en-GB" altLang="zh-CN" sz="1100" dirty="0" err="1" smtClean="0">
                <a:latin typeface="Arial" panose="020B0604020202020204" pitchFamily="34" charset="0"/>
                <a:cs typeface="Arial" panose="020B0604020202020204" pitchFamily="34" charset="0"/>
              </a:rPr>
              <a:t>ScrumMaster</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团队成员</a:t>
            </a:r>
          </a:p>
          <a:p>
            <a:r>
              <a:rPr lang="zh-CN" altLang="en-US" sz="1100" dirty="0" smtClean="0">
                <a:latin typeface="Arial" panose="020B0604020202020204" pitchFamily="34" charset="0"/>
                <a:cs typeface="Arial" panose="020B0604020202020204" pitchFamily="34" charset="0"/>
              </a:rPr>
              <a:t>活动</a:t>
            </a:r>
          </a:p>
          <a:p>
            <a:pPr lvl="1"/>
            <a:r>
              <a:rPr lang="zh-CN" altLang="en-US" sz="1100" dirty="0" smtClean="0">
                <a:latin typeface="Arial" panose="020B0604020202020204" pitchFamily="34" charset="0"/>
                <a:cs typeface="Arial" panose="020B0604020202020204" pitchFamily="34" charset="0"/>
              </a:rPr>
              <a:t>冲刺规划会议（</a:t>
            </a:r>
            <a:r>
              <a:rPr lang="en-GB" altLang="zh-CN" sz="1100" dirty="0" smtClean="0">
                <a:latin typeface="Arial" panose="020B0604020202020204" pitchFamily="34" charset="0"/>
                <a:cs typeface="Arial" panose="020B0604020202020204" pitchFamily="34" charset="0"/>
              </a:rPr>
              <a:t>Sprint Plan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每日站立会议（</a:t>
            </a:r>
            <a:r>
              <a:rPr lang="en-GB" altLang="zh-CN" sz="1100" dirty="0" smtClean="0">
                <a:latin typeface="Arial" panose="020B0604020202020204" pitchFamily="34" charset="0"/>
                <a:cs typeface="Arial" panose="020B0604020202020204" pitchFamily="34" charset="0"/>
              </a:rPr>
              <a:t>Scrum Daily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冲刺复审会议（</a:t>
            </a:r>
            <a:r>
              <a:rPr lang="en-GB" altLang="zh-CN" sz="1100" dirty="0" smtClean="0">
                <a:latin typeface="Arial" panose="020B0604020202020204" pitchFamily="34" charset="0"/>
                <a:cs typeface="Arial" panose="020B0604020202020204" pitchFamily="34" charset="0"/>
              </a:rPr>
              <a:t>Sprint Review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冲刺回顾会议（</a:t>
            </a:r>
            <a:r>
              <a:rPr lang="en-GB" altLang="zh-CN" sz="1100" dirty="0" smtClean="0">
                <a:latin typeface="Arial" panose="020B0604020202020204" pitchFamily="34" charset="0"/>
                <a:cs typeface="Arial" panose="020B0604020202020204" pitchFamily="34" charset="0"/>
              </a:rPr>
              <a:t>Sprint Retrospective Meeting</a:t>
            </a:r>
            <a:r>
              <a:rPr lang="zh-CN" altLang="en-US" sz="1100" dirty="0" smtClean="0">
                <a:latin typeface="Arial" panose="020B0604020202020204" pitchFamily="34" charset="0"/>
                <a:cs typeface="Arial" panose="020B0604020202020204" pitchFamily="34" charset="0"/>
              </a:rPr>
              <a:t>）</a:t>
            </a:r>
          </a:p>
          <a:p>
            <a:r>
              <a:rPr lang="zh-CN" altLang="en-US" sz="1100" dirty="0" smtClean="0">
                <a:latin typeface="Arial" panose="020B0604020202020204" pitchFamily="34" charset="0"/>
                <a:cs typeface="Arial" panose="020B0604020202020204" pitchFamily="34" charset="0"/>
              </a:rPr>
              <a:t>工件</a:t>
            </a:r>
          </a:p>
          <a:p>
            <a:pPr lvl="1"/>
            <a:r>
              <a:rPr lang="zh-CN" altLang="en-US" sz="1100" dirty="0" smtClean="0">
                <a:latin typeface="Arial" panose="020B0604020202020204" pitchFamily="34" charset="0"/>
                <a:cs typeface="Arial" panose="020B0604020202020204" pitchFamily="34" charset="0"/>
              </a:rPr>
              <a:t>产品订单（</a:t>
            </a:r>
            <a:r>
              <a:rPr lang="en-GB" altLang="zh-CN" sz="1100" dirty="0" smtClean="0">
                <a:latin typeface="Arial" panose="020B0604020202020204" pitchFamily="34" charset="0"/>
                <a:cs typeface="Arial" panose="020B0604020202020204" pitchFamily="34" charset="0"/>
              </a:rPr>
              <a:t>Product Backlog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冲刺订单（</a:t>
            </a:r>
            <a:r>
              <a:rPr lang="en-GB" altLang="zh-CN" sz="1100" dirty="0" smtClean="0">
                <a:latin typeface="Arial" panose="020B0604020202020204" pitchFamily="34" charset="0"/>
                <a:cs typeface="Arial" panose="020B0604020202020204" pitchFamily="34" charset="0"/>
              </a:rPr>
              <a:t>Sprint Backlog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燃尽图（</a:t>
            </a:r>
            <a:r>
              <a:rPr lang="en-GB" altLang="zh-CN" sz="1100" dirty="0" err="1" smtClean="0">
                <a:latin typeface="Arial" panose="020B0604020202020204" pitchFamily="34" charset="0"/>
                <a:cs typeface="Arial" panose="020B0604020202020204" pitchFamily="34" charset="0"/>
              </a:rPr>
              <a:t>Burndown</a:t>
            </a:r>
            <a:r>
              <a:rPr lang="en-GB" altLang="zh-CN" sz="1100" dirty="0" smtClean="0">
                <a:latin typeface="Arial" panose="020B0604020202020204" pitchFamily="34" charset="0"/>
                <a:cs typeface="Arial" panose="020B0604020202020204" pitchFamily="34" charset="0"/>
              </a:rPr>
              <a:t> Chart</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新的功能增量</a:t>
            </a:r>
          </a:p>
          <a:p>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20</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6768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什么是时间盒</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r>
            <a:b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br>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PO</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100" dirty="0"/>
          </a:p>
        </p:txBody>
      </p:sp>
    </p:spTree>
    <p:extLst>
      <p:ext uri="{BB962C8B-B14F-4D97-AF65-F5344CB8AC3E}">
        <p14:creationId xmlns:p14="http://schemas.microsoft.com/office/powerpoint/2010/main" val="46558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dirty="0" smtClean="0"/>
              <a:t>看板源自精益制造。</a:t>
            </a:r>
          </a:p>
          <a:p>
            <a:r>
              <a:rPr lang="zh-CN" altLang="en-US" sz="1100" dirty="0" smtClean="0"/>
              <a:t>精益制造是上世纪</a:t>
            </a:r>
            <a:r>
              <a:rPr lang="en-US" altLang="zh-CN" sz="1100" dirty="0" smtClean="0"/>
              <a:t>50</a:t>
            </a:r>
            <a:r>
              <a:rPr lang="zh-CN" altLang="en-US" sz="1100" dirty="0" smtClean="0"/>
              <a:t>年代起，从丰田公司实践中演化出来的，又被称为“丰田生产方式”。</a:t>
            </a:r>
            <a:r>
              <a:rPr lang="en-US" altLang="zh-CN" sz="1100" dirty="0" smtClean="0"/>
              <a:t>1990</a:t>
            </a:r>
            <a:r>
              <a:rPr lang="zh-CN" altLang="en-US" sz="1100" dirty="0" smtClean="0"/>
              <a:t>年麻省理工的</a:t>
            </a:r>
            <a:r>
              <a:rPr lang="en-US" altLang="zh-CN" sz="1100" dirty="0" smtClean="0"/>
              <a:t>James P. Womack</a:t>
            </a:r>
            <a:r>
              <a:rPr lang="zh-CN" altLang="en-US" sz="1100" dirty="0" smtClean="0"/>
              <a:t>等几位教授提炼 总结了丰田的实践，出版</a:t>
            </a:r>
            <a:r>
              <a:rPr lang="en-US" altLang="zh-CN" sz="1100" dirty="0" smtClean="0"/>
              <a:t>《</a:t>
            </a:r>
            <a:r>
              <a:rPr lang="zh-CN" altLang="en-US" sz="1100" dirty="0" smtClean="0"/>
              <a:t>精益生产方式</a:t>
            </a:r>
            <a:r>
              <a:rPr lang="en-US" altLang="zh-CN" sz="1100" dirty="0" smtClean="0"/>
              <a:t>——</a:t>
            </a:r>
            <a:r>
              <a:rPr lang="zh-CN" altLang="en-US" sz="1100" dirty="0" smtClean="0"/>
              <a:t>改变世界的机器</a:t>
            </a:r>
            <a:r>
              <a:rPr lang="en-US" altLang="zh-CN" sz="1100" dirty="0" smtClean="0"/>
              <a:t>》</a:t>
            </a:r>
            <a:r>
              <a:rPr lang="zh-CN" altLang="en-US" sz="1100" dirty="0" smtClean="0"/>
              <a:t>一书，精益制造的概念开始为世人所认识和效仿，直至今日，它仍然是最先进的制造方式，是制造业共同追求的目标。</a:t>
            </a:r>
          </a:p>
          <a:p>
            <a:r>
              <a:rPr lang="zh-CN" altLang="en-US" sz="1100" dirty="0" smtClean="0"/>
              <a:t>看板（</a:t>
            </a:r>
            <a:r>
              <a:rPr lang="en-US" altLang="zh-CN" sz="1100" dirty="0" err="1" smtClean="0"/>
              <a:t>kanban</a:t>
            </a:r>
            <a:r>
              <a:rPr lang="zh-CN" altLang="en-US" sz="1100" dirty="0" smtClean="0"/>
              <a:t>）一词来自日文，指可视化卡片。</a:t>
            </a:r>
          </a:p>
          <a:p>
            <a:r>
              <a:rPr lang="zh-CN" altLang="en-US" sz="1100" dirty="0" smtClean="0"/>
              <a:t>看板工具的实质是：后道工序在需要时，通过看板向前道工序发出信号</a:t>
            </a:r>
            <a:r>
              <a:rPr lang="en-US" altLang="zh-CN" sz="1100" dirty="0" smtClean="0"/>
              <a:t>——</a:t>
            </a:r>
            <a:r>
              <a:rPr lang="zh-CN" altLang="en-US" sz="1100" dirty="0" smtClean="0"/>
              <a:t>请给我需要数量的输入，前道工序只有得到看板后，才按需生产。看板信号由下游向上游传递，拉动上游的生产活动，使产品向下游流动。拉动的源头是最下游的客户价值，也就是客户订单或需求。</a:t>
            </a:r>
            <a:endParaRPr lang="en-US" altLang="zh-CN" sz="1100" dirty="0" smtClean="0"/>
          </a:p>
          <a:p>
            <a:r>
              <a:rPr lang="zh-CN" altLang="en-US" sz="1100" dirty="0" smtClean="0"/>
              <a:t>看板是可视化流程管理系统，提示团队生产什么、何时生产、生产多少</a:t>
            </a:r>
          </a:p>
          <a:p>
            <a:endParaRPr lang="zh-CN" altLang="en-US" sz="1100" dirty="0"/>
          </a:p>
        </p:txBody>
      </p:sp>
    </p:spTree>
    <p:extLst>
      <p:ext uri="{BB962C8B-B14F-4D97-AF65-F5344CB8AC3E}">
        <p14:creationId xmlns:p14="http://schemas.microsoft.com/office/powerpoint/2010/main" val="351491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r>
              <a:rPr lang="zh-CN" altLang="en-US" sz="1100" dirty="0" smtClean="0"/>
              <a:t>可视化工作流程</a:t>
            </a:r>
          </a:p>
          <a:p>
            <a:r>
              <a:rPr lang="zh-CN" altLang="en-US" sz="1100" dirty="0" smtClean="0"/>
              <a:t>限制在制品数量（</a:t>
            </a:r>
            <a:r>
              <a:rPr lang="en-US" altLang="zh-CN" sz="1100" dirty="0" smtClean="0"/>
              <a:t>Work In Progress -- WIP</a:t>
            </a:r>
            <a:r>
              <a:rPr lang="zh-CN" altLang="en-US" sz="1100" dirty="0" smtClean="0"/>
              <a:t>）</a:t>
            </a:r>
          </a:p>
          <a:p>
            <a:r>
              <a:rPr lang="zh-CN" altLang="en-US" sz="1100" dirty="0" smtClean="0"/>
              <a:t>度量和管理工作流</a:t>
            </a:r>
          </a:p>
          <a:p>
            <a:r>
              <a:rPr lang="zh-CN" altLang="en-US" sz="1100" dirty="0" smtClean="0"/>
              <a:t>显示化定义规则（如工作的流转规则等）</a:t>
            </a:r>
          </a:p>
          <a:p>
            <a:r>
              <a:rPr lang="zh-CN" altLang="en-US" sz="1100" dirty="0" smtClean="0"/>
              <a:t>构建反馈环</a:t>
            </a:r>
          </a:p>
          <a:p>
            <a:r>
              <a:rPr lang="zh-CN" altLang="en-US" sz="1100" dirty="0" smtClean="0"/>
              <a:t>用科学方法和模型评估改进机会，提示协作，实验性演进</a:t>
            </a:r>
            <a:endParaRPr lang="en-US" altLang="zh-CN" sz="1100" dirty="0" smtClean="0"/>
          </a:p>
          <a:p>
            <a:pPr marL="0" indent="0">
              <a:buNone/>
            </a:pPr>
            <a:r>
              <a:rPr lang="zh-CN" altLang="en-US" sz="1100" dirty="0" smtClean="0"/>
              <a:t>目标</a:t>
            </a:r>
            <a:endParaRPr lang="en-US" altLang="zh-CN" sz="1100" dirty="0" smtClean="0"/>
          </a:p>
          <a:p>
            <a:pPr marL="180000" indent="-180000">
              <a:buFont typeface="Wingdings" panose="05000000000000000000" pitchFamily="2" charset="2"/>
              <a:buChar char="l"/>
            </a:pPr>
            <a:r>
              <a:rPr lang="zh-CN" altLang="en-US" sz="1100" dirty="0" smtClean="0"/>
              <a:t>首要目标：优化现有的流程</a:t>
            </a:r>
          </a:p>
          <a:p>
            <a:pPr marL="180000" indent="-180000">
              <a:buFont typeface="Wingdings" panose="05000000000000000000" pitchFamily="2" charset="2"/>
              <a:buChar char="l"/>
            </a:pPr>
            <a:r>
              <a:rPr lang="zh-CN" altLang="en-US" sz="1100" dirty="0" smtClean="0"/>
              <a:t>高质量交付</a:t>
            </a:r>
          </a:p>
          <a:p>
            <a:pPr marL="180000" indent="-180000">
              <a:buFont typeface="Wingdings" panose="05000000000000000000" pitchFamily="2" charset="2"/>
              <a:buChar char="l"/>
            </a:pPr>
            <a:r>
              <a:rPr lang="zh-CN" altLang="en-US" sz="1100" dirty="0" smtClean="0"/>
              <a:t>提升前置时间的可预测性</a:t>
            </a:r>
          </a:p>
          <a:p>
            <a:pPr marL="180000" indent="-180000">
              <a:buFont typeface="Wingdings" panose="05000000000000000000" pitchFamily="2" charset="2"/>
              <a:buChar char="l"/>
            </a:pPr>
            <a:r>
              <a:rPr lang="zh-CN" altLang="en-US" sz="1100" dirty="0" smtClean="0"/>
              <a:t>提升员工满意度</a:t>
            </a:r>
          </a:p>
          <a:p>
            <a:pPr marL="180000" indent="-180000">
              <a:buFont typeface="Wingdings" panose="05000000000000000000" pitchFamily="2" charset="2"/>
              <a:buChar char="l"/>
            </a:pPr>
            <a:r>
              <a:rPr lang="zh-CN" altLang="en-US" sz="1100" dirty="0" smtClean="0"/>
              <a:t>为改善留出盈余时间</a:t>
            </a:r>
          </a:p>
          <a:p>
            <a:pPr marL="180000" indent="-180000">
              <a:buFont typeface="Wingdings" panose="05000000000000000000" pitchFamily="2" charset="2"/>
              <a:buChar char="l"/>
            </a:pPr>
            <a:r>
              <a:rPr lang="zh-CN" altLang="en-US" sz="1100" dirty="0" smtClean="0"/>
              <a:t>简化优先级排序</a:t>
            </a:r>
          </a:p>
          <a:p>
            <a:pPr marL="180000" indent="-180000">
              <a:buFont typeface="Wingdings" panose="05000000000000000000" pitchFamily="2" charset="2"/>
              <a:buChar char="l"/>
            </a:pPr>
            <a:r>
              <a:rPr lang="zh-CN" altLang="en-US" sz="1100" dirty="0" smtClean="0"/>
              <a:t>使系统设计及运作透明化</a:t>
            </a:r>
          </a:p>
          <a:p>
            <a:pPr marL="180000" indent="-180000">
              <a:buFont typeface="Wingdings" panose="05000000000000000000" pitchFamily="2" charset="2"/>
              <a:buChar char="l"/>
            </a:pPr>
            <a:r>
              <a:rPr lang="zh-CN" altLang="en-US" sz="1100" dirty="0" smtClean="0"/>
              <a:t>设计能够打造高成熟度组织的流程</a:t>
            </a:r>
            <a:endParaRPr lang="zh-CN" alt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25</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6D6A520F-B0AA-4FCF-8947-ACF7C4FE7102}" type="slidenum">
              <a:rPr lang="zh-CN" altLang="en-US" smtClean="0"/>
              <a:pPr/>
              <a:t>26</a:t>
            </a:fld>
            <a:endParaRPr lang="zh-CN" altLang="en-US"/>
          </a:p>
        </p:txBody>
      </p:sp>
    </p:spTree>
    <p:extLst>
      <p:ext uri="{BB962C8B-B14F-4D97-AF65-F5344CB8AC3E}">
        <p14:creationId xmlns:p14="http://schemas.microsoft.com/office/powerpoint/2010/main" val="85560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smtClean="0"/>
          </a:p>
          <a:p>
            <a:endParaRPr lang="zh-CN" altLang="en-US" sz="1100" dirty="0"/>
          </a:p>
        </p:txBody>
      </p:sp>
    </p:spTree>
    <p:extLst>
      <p:ext uri="{BB962C8B-B14F-4D97-AF65-F5344CB8AC3E}">
        <p14:creationId xmlns:p14="http://schemas.microsoft.com/office/powerpoint/2010/main" val="41930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7970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tabLst/>
              <a:defRPr/>
            </a:pPr>
            <a:r>
              <a:rPr kumimoji="1" lang="en-US" altLang="zh-CN" sz="1100" dirty="0" err="1" smtClean="0"/>
              <a:t>DevOps</a:t>
            </a:r>
            <a:r>
              <a:rPr kumimoji="1" lang="zh-CN" altLang="en-US" sz="1100" dirty="0" smtClean="0"/>
              <a:t>它不仅仅体现在流程上打通了软件开发的整个生命周期，它还包括以下五个要素：</a:t>
            </a:r>
            <a:r>
              <a:rPr kumimoji="1" lang="en-US" altLang="zh-CN" sz="1100" dirty="0" smtClean="0"/>
              <a:t/>
            </a:r>
            <a:br>
              <a:rPr kumimoji="1" lang="en-US" altLang="zh-CN" sz="1100" dirty="0" smtClean="0"/>
            </a:br>
            <a:r>
              <a:rPr kumimoji="1" lang="zh-CN" altLang="en-US" sz="1100" dirty="0" smtClean="0"/>
              <a:t>首先是</a:t>
            </a:r>
            <a:r>
              <a:rPr lang="zh-CN" altLang="en-US" sz="1100" dirty="0" smtClean="0">
                <a:latin typeface="华文细黑" pitchFamily="2" charset="-122"/>
                <a:ea typeface="华文细黑" pitchFamily="2" charset="-122"/>
              </a:rPr>
              <a:t>文化</a:t>
            </a:r>
            <a:r>
              <a:rPr lang="zh-CN" altLang="en-US" sz="1100" dirty="0" smtClean="0">
                <a:latin typeface="+mn-lt"/>
                <a:ea typeface="+mn-ea"/>
              </a:rPr>
              <a:t>：</a:t>
            </a:r>
            <a:r>
              <a:rPr lang="en-US" altLang="zh-CN" sz="1100" dirty="0" err="1" smtClean="0">
                <a:latin typeface="+mn-lt"/>
                <a:ea typeface="+mn-ea"/>
              </a:rPr>
              <a:t>DevOps</a:t>
            </a:r>
            <a:r>
              <a:rPr lang="zh-CN" altLang="en-US" sz="1100" dirty="0" smtClean="0">
                <a:latin typeface="+mn-lt"/>
                <a:ea typeface="+mn-ea"/>
              </a:rPr>
              <a:t>与传统职能型团队不同，它的前提是</a:t>
            </a:r>
            <a:r>
              <a:rPr lang="zh-CN" altLang="en-US" sz="1100" dirty="0" smtClean="0">
                <a:ea typeface="华文细黑" pitchFamily="2" charset="-122"/>
                <a:cs typeface="Arial" panose="020B0604020202020204" pitchFamily="34" charset="0"/>
              </a:rPr>
              <a:t>建⽴一体化的全功能团队，打破开发</a:t>
            </a:r>
            <a:r>
              <a:rPr lang="en-US" altLang="zh-CN" sz="1100" dirty="0" smtClean="0">
                <a:ea typeface="华文细黑" pitchFamily="2" charset="-122"/>
                <a:cs typeface="Arial" panose="020B0604020202020204" pitchFamily="34" charset="0"/>
              </a:rPr>
              <a:t>(Dev)</a:t>
            </a:r>
            <a:r>
              <a:rPr lang="zh-CN" altLang="en-US" sz="1100" dirty="0" smtClean="0">
                <a:ea typeface="华文细黑" pitchFamily="2" charset="-122"/>
                <a:cs typeface="Arial" panose="020B0604020202020204" pitchFamily="34" charset="0"/>
              </a:rPr>
              <a:t>与技术运营</a:t>
            </a:r>
            <a:r>
              <a:rPr lang="en-US" altLang="zh-CN" sz="1100" dirty="0" smtClean="0">
                <a:ea typeface="华文细黑" pitchFamily="2" charset="-122"/>
                <a:cs typeface="Arial" panose="020B0604020202020204" pitchFamily="34" charset="0"/>
              </a:rPr>
              <a:t>(Ops)</a:t>
            </a:r>
            <a:r>
              <a:rPr lang="zh-CN" altLang="en-US" sz="1100" dirty="0" smtClean="0">
                <a:ea typeface="华文细黑" pitchFamily="2" charset="-122"/>
                <a:cs typeface="Arial" panose="020B0604020202020204" pitchFamily="34" charset="0"/>
              </a:rPr>
              <a:t>隔阂，形成</a:t>
            </a:r>
            <a:r>
              <a:rPr lang="en-US" altLang="zh-CN" sz="1100" dirty="0" err="1" smtClean="0">
                <a:ea typeface="华文细黑" pitchFamily="2" charset="-122"/>
                <a:cs typeface="Arial" panose="020B0604020202020204" pitchFamily="34" charset="0"/>
              </a:rPr>
              <a:t>DevOps</a:t>
            </a:r>
            <a:r>
              <a:rPr lang="zh-CN" altLang="en-US" sz="1100" dirty="0" smtClean="0">
                <a:ea typeface="华文细黑" pitchFamily="2" charset="-122"/>
                <a:cs typeface="Arial" panose="020B0604020202020204" pitchFamily="34" charset="0"/>
              </a:rPr>
              <a:t>的协同合作的文化氛围</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第二是自动化：</a:t>
            </a:r>
            <a:r>
              <a:rPr lang="zh-CN" altLang="en-US" sz="1100" dirty="0" smtClean="0">
                <a:ea typeface="华文细黑" pitchFamily="2" charset="-122"/>
                <a:cs typeface="Arial" panose="020B0604020202020204" pitchFamily="34" charset="0"/>
              </a:rPr>
              <a:t>自动化一切可以自动化的，通过自动化的工具或脚本实现软件工程从构建到运维过程的自动化流水线作业</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第三是精益：</a:t>
            </a:r>
            <a:r>
              <a:rPr lang="zh-CN" altLang="en-US" sz="1100" dirty="0" smtClean="0">
                <a:ea typeface="华文细黑" pitchFamily="2" charset="-122"/>
                <a:cs typeface="Arial" panose="020B0604020202020204" pitchFamily="34" charset="0"/>
              </a:rPr>
              <a:t>以精益的⽅式⼩步快跑，持续改善，</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第四是度量</a:t>
            </a:r>
            <a:r>
              <a:rPr lang="zh-CN" altLang="en-US" sz="1100" dirty="0" smtClean="0">
                <a:latin typeface="+mn-lt"/>
                <a:ea typeface="华文细黑" pitchFamily="2" charset="-122"/>
                <a:cs typeface="Arial" panose="020B0604020202020204" pitchFamily="34" charset="0"/>
              </a:rPr>
              <a:t>：</a:t>
            </a:r>
            <a:r>
              <a:rPr lang="zh-CN" altLang="en-US" sz="1100" dirty="0" smtClean="0">
                <a:ea typeface="华文细黑" pitchFamily="2" charset="-122"/>
                <a:cs typeface="Arial" panose="020B0604020202020204" pitchFamily="34" charset="0"/>
              </a:rPr>
              <a:t>建⽴有效的监测与度量手段快速获得反馈，推动产品和团队的持续改进，测试驱动开发、增量式开发这些实践都是为了获得有效反馈并作用于下一次迭代周期中</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第五是分享：</a:t>
            </a:r>
            <a:r>
              <a:rPr lang="zh-CN" altLang="en-US" sz="1100" dirty="0" smtClean="0">
                <a:ea typeface="华文细黑" pitchFamily="2" charset="-122"/>
                <a:cs typeface="Arial" panose="020B0604020202020204" pitchFamily="34" charset="0"/>
              </a:rPr>
              <a:t>不同职能、不同产品之间经验分享能够促进</a:t>
            </a:r>
            <a:r>
              <a:rPr lang="en-US" altLang="zh-CN" sz="1100" dirty="0" err="1" smtClean="0">
                <a:ea typeface="华文细黑" pitchFamily="2" charset="-122"/>
                <a:cs typeface="Arial" panose="020B0604020202020204" pitchFamily="34" charset="0"/>
              </a:rPr>
              <a:t>DevOps</a:t>
            </a:r>
            <a:r>
              <a:rPr lang="zh-CN" altLang="en-US" sz="1100" dirty="0" smtClean="0">
                <a:ea typeface="华文细黑" pitchFamily="2" charset="-122"/>
                <a:cs typeface="Arial" panose="020B0604020202020204" pitchFamily="34" charset="0"/>
              </a:rPr>
              <a:t>的文化沉淀，促进产品迭代和更新</a:t>
            </a:r>
            <a:endParaRPr lang="en-US" altLang="zh-CN" sz="1100" dirty="0" smtClean="0">
              <a:ea typeface="华文细黑"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ea typeface="华文细黑" pitchFamily="2" charset="-122"/>
              <a:cs typeface="Arial" panose="020B0604020202020204" pitchFamily="34" charset="0"/>
            </a:endParaRPr>
          </a:p>
          <a:p>
            <a:r>
              <a:rPr lang="en-US" altLang="zh-CN" sz="1100" dirty="0" err="1" smtClean="0">
                <a:solidFill>
                  <a:srgbClr val="000000"/>
                </a:solidFill>
              </a:rPr>
              <a:t>DevOps</a:t>
            </a:r>
            <a:r>
              <a:rPr lang="zh-CN" altLang="en-US" sz="1100" dirty="0" smtClean="0">
                <a:solidFill>
                  <a:srgbClr val="000000"/>
                </a:solidFill>
              </a:rPr>
              <a:t>是敏捷理念从开发领域向运维领域的延伸</a:t>
            </a:r>
            <a:endParaRPr lang="en-US" altLang="zh-CN" sz="1100" dirty="0" smtClean="0"/>
          </a:p>
          <a:p>
            <a:pPr marL="630126" indent="-270054">
              <a:buClr>
                <a:schemeClr val="tx1"/>
              </a:buClr>
              <a:buSzPct val="50000"/>
              <a:buFont typeface="Wingdings" pitchFamily="2" charset="2"/>
              <a:buChar char="p"/>
            </a:pPr>
            <a:r>
              <a:rPr lang="zh-CN" altLang="en-US" sz="1100" dirty="0" smtClean="0"/>
              <a:t>计划阶段：运维人员为开发人员提供需求，并制定发布计划</a:t>
            </a:r>
            <a:endParaRPr lang="en-US" altLang="zh-CN" sz="1100" dirty="0" smtClean="0"/>
          </a:p>
          <a:p>
            <a:pPr marL="630126" indent="-270054">
              <a:buClr>
                <a:schemeClr val="tx1"/>
              </a:buClr>
              <a:buSzPct val="50000"/>
              <a:buFont typeface="Wingdings" pitchFamily="2" charset="2"/>
              <a:buChar char="p"/>
            </a:pPr>
            <a:r>
              <a:rPr lang="zh-CN" altLang="en-US" sz="1100" dirty="0" smtClean="0"/>
              <a:t>编码</a:t>
            </a:r>
            <a:r>
              <a:rPr lang="en-US" altLang="zh-CN" sz="1100" dirty="0" smtClean="0"/>
              <a:t>/</a:t>
            </a:r>
            <a:r>
              <a:rPr lang="zh-CN" altLang="en-US" sz="1100" dirty="0" smtClean="0"/>
              <a:t>构建</a:t>
            </a:r>
            <a:r>
              <a:rPr lang="en-US" altLang="zh-CN" sz="1100" dirty="0" smtClean="0"/>
              <a:t>/</a:t>
            </a:r>
            <a:r>
              <a:rPr lang="zh-CN" altLang="en-US" sz="1100" dirty="0" smtClean="0"/>
              <a:t>验证阶段：</a:t>
            </a:r>
            <a:r>
              <a:rPr lang="en-US" altLang="zh-CN" sz="1100" dirty="0" smtClean="0"/>
              <a:t>Scrum</a:t>
            </a:r>
            <a:r>
              <a:rPr lang="zh-CN" altLang="en-US" sz="1100" dirty="0" smtClean="0"/>
              <a:t>、极限编程和精益生产，持续集成、自动化测试等</a:t>
            </a:r>
            <a:endParaRPr lang="en-US" altLang="zh-CN" sz="1100" dirty="0" smtClean="0"/>
          </a:p>
          <a:p>
            <a:pPr marL="630126" indent="-270054">
              <a:buClr>
                <a:schemeClr val="tx1"/>
              </a:buClr>
              <a:buSzPct val="50000"/>
              <a:buFont typeface="Wingdings" pitchFamily="2" charset="2"/>
              <a:buChar char="p"/>
            </a:pPr>
            <a:r>
              <a:rPr lang="zh-CN" altLang="en-US" sz="1100" dirty="0" smtClean="0"/>
              <a:t>部署阶段：开发团队负责部署、监测部署过程，以及部署后的运行</a:t>
            </a:r>
            <a:endParaRPr lang="en-US" altLang="zh-CN"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100" dirty="0" smtClean="0">
              <a:ea typeface="华文细黑" pitchFamily="2" charset="-122"/>
              <a:cs typeface="Arial" panose="020B0604020202020204" pitchFamily="34" charset="0"/>
            </a:endParaRPr>
          </a:p>
        </p:txBody>
      </p:sp>
    </p:spTree>
    <p:extLst>
      <p:ext uri="{BB962C8B-B14F-4D97-AF65-F5344CB8AC3E}">
        <p14:creationId xmlns:p14="http://schemas.microsoft.com/office/powerpoint/2010/main" val="37183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zh-CN" altLang="en-US" sz="1100" dirty="0" smtClean="0"/>
              <a:t>持续集成指的是，频繁地</a:t>
            </a:r>
            <a:r>
              <a:rPr lang="en-US" altLang="zh-CN" sz="1100" dirty="0" smtClean="0"/>
              <a:t>(</a:t>
            </a:r>
            <a:r>
              <a:rPr lang="zh-CN" altLang="en-US" sz="1100" dirty="0" smtClean="0"/>
              <a:t>一天多次</a:t>
            </a:r>
            <a:r>
              <a:rPr lang="en-US" altLang="zh-CN" sz="1100" dirty="0" smtClean="0"/>
              <a:t>)</a:t>
            </a:r>
            <a:r>
              <a:rPr lang="zh-CN" altLang="en-US" sz="1100" dirty="0" smtClean="0"/>
              <a:t>将代码集成到主干。持续集成的目的，就是让产品可以快速迭代，同时还能保持高质量。它的核心措施是，代码集成到主干之前，必须通过自动化测试。只要有一个测试用例失败，就不能集成。持续集成并不能消除 </a:t>
            </a:r>
            <a:r>
              <a:rPr lang="en-US" altLang="zh-CN" sz="1100" dirty="0" smtClean="0"/>
              <a:t>Bug</a:t>
            </a:r>
            <a:r>
              <a:rPr lang="zh-CN" altLang="en-US" sz="1100" dirty="0" smtClean="0"/>
              <a:t>，而是让它们非常容易发现和改正。</a:t>
            </a:r>
            <a:endParaRPr lang="en-US" altLang="zh-CN" sz="1100" dirty="0" smtClean="0"/>
          </a:p>
          <a:p>
            <a:r>
              <a:rPr lang="zh-CN" altLang="en-US" sz="1100" dirty="0" smtClean="0"/>
              <a:t>持续交付</a:t>
            </a:r>
            <a:r>
              <a:rPr lang="en-US" altLang="zh-CN" sz="1100" dirty="0" smtClean="0"/>
              <a:t>(Continuous delivery)</a:t>
            </a:r>
            <a:r>
              <a:rPr lang="zh-CN" altLang="en-US" sz="1100" dirty="0" smtClean="0"/>
              <a:t>指的是，频繁地将软件的新版本，交付给质量团队或者用户，以供评审。如果评审通过，代码就进入生产阶段。持续交付可以看作持续集成的下一步。它强调的是，不管怎么更新，软件是随时随地可以交付的。</a:t>
            </a:r>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235864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dirty="0" smtClean="0"/>
              <a:t>DevOps</a:t>
            </a:r>
            <a:r>
              <a:rPr lang="zh-CN" altLang="en-US" sz="1100" dirty="0" smtClean="0"/>
              <a:t>带给企业的收益和价值是什么呢</a:t>
            </a:r>
            <a:r>
              <a:rPr lang="en-US" altLang="zh-CN" sz="1100" dirty="0" smtClean="0"/>
              <a:t>?</a:t>
            </a:r>
            <a:r>
              <a:rPr lang="zh-CN" altLang="en-US" sz="1100" dirty="0" smtClean="0"/>
              <a:t>从业界咨询公司统计的情况看</a:t>
            </a:r>
            <a:endParaRPr lang="en-US" altLang="zh-CN" sz="1100" dirty="0" smtClean="0"/>
          </a:p>
          <a:p>
            <a:r>
              <a:rPr lang="zh-CN" altLang="en-US" sz="1100" dirty="0" smtClean="0"/>
              <a:t>实施了</a:t>
            </a:r>
            <a:r>
              <a:rPr lang="en-US" altLang="zh-CN" sz="1100" dirty="0" smtClean="0"/>
              <a:t>DevOps</a:t>
            </a:r>
            <a:r>
              <a:rPr lang="zh-CN" altLang="en-US" sz="1100" dirty="0" smtClean="0"/>
              <a:t>的企业与没有实施</a:t>
            </a:r>
            <a:r>
              <a:rPr lang="en-US" altLang="zh-CN" sz="1100" dirty="0" smtClean="0"/>
              <a:t>DevOps</a:t>
            </a:r>
            <a:r>
              <a:rPr lang="zh-CN" altLang="en-US" sz="1100" dirty="0" smtClean="0"/>
              <a:t>的企业，在交付速度和交付质量上都有了本质的提升</a:t>
            </a:r>
            <a:endParaRPr lang="en-US" altLang="zh-CN" sz="1100" dirty="0" smtClean="0"/>
          </a:p>
          <a:p>
            <a:r>
              <a:rPr lang="zh-CN" altLang="en-US" sz="1100" dirty="0" smtClean="0"/>
              <a:t>我们看到，实施</a:t>
            </a:r>
            <a:r>
              <a:rPr lang="en-US" altLang="zh-CN" sz="1100" dirty="0" smtClean="0"/>
              <a:t>DevOps</a:t>
            </a:r>
            <a:r>
              <a:rPr lang="zh-CN" altLang="en-US" sz="1100" dirty="0" smtClean="0"/>
              <a:t>的企业，部署频率提高了几十倍。从代码提交到部署上线的时间，更是因为自动化有了翻天覆地的提高，甚至提高了几千倍。使得企业的交付速度和交付效率得到明显的提高</a:t>
            </a:r>
            <a:endParaRPr lang="en-US" altLang="zh-CN" sz="1100" dirty="0" smtClean="0"/>
          </a:p>
          <a:p>
            <a:r>
              <a:rPr lang="zh-CN" altLang="en-US" sz="1100" dirty="0" smtClean="0"/>
              <a:t>下面两个指标反映了企业的交付质量，变更失败率指软件发布后不可用或者服务质量出现不可接受的性能下降；故障恢复时间指从现网发现问题，到故障全部恢复的时间。可以看到，这两个指标特别影响客户的感知和满意度，对企业影响特别大。我们看到，实施</a:t>
            </a:r>
            <a:r>
              <a:rPr lang="en-US" altLang="zh-CN" sz="1100" dirty="0" smtClean="0"/>
              <a:t>DevOps</a:t>
            </a:r>
            <a:r>
              <a:rPr lang="zh-CN" altLang="en-US" sz="1100" dirty="0" smtClean="0"/>
              <a:t>之后，企业的交付质量得到了质的提升。</a:t>
            </a:r>
            <a:endParaRPr lang="en-US" altLang="zh-CN" sz="1100" dirty="0" smtClean="0"/>
          </a:p>
          <a:p>
            <a:endParaRPr lang="zh-CN" altLang="en-US" sz="1100" dirty="0"/>
          </a:p>
        </p:txBody>
      </p:sp>
    </p:spTree>
    <p:extLst>
      <p:ext uri="{BB962C8B-B14F-4D97-AF65-F5344CB8AC3E}">
        <p14:creationId xmlns:p14="http://schemas.microsoft.com/office/powerpoint/2010/main" val="708771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3146236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dirty="0"/>
          </a:p>
        </p:txBody>
      </p:sp>
    </p:spTree>
    <p:extLst>
      <p:ext uri="{BB962C8B-B14F-4D97-AF65-F5344CB8AC3E}">
        <p14:creationId xmlns:p14="http://schemas.microsoft.com/office/powerpoint/2010/main" val="1020515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smtClean="0"/>
              <a:t>从交付全流程的覆盖范围看，也经历了敏捷开发、持续集成、持续交付、</a:t>
            </a:r>
            <a:r>
              <a:rPr lang="en-US" altLang="zh-CN" sz="1100" dirty="0" smtClean="0"/>
              <a:t>DevOps</a:t>
            </a:r>
            <a:r>
              <a:rPr lang="zh-CN" altLang="en-US" sz="1100" dirty="0" smtClean="0"/>
              <a:t>四个重要阶段</a:t>
            </a:r>
            <a:endParaRPr lang="en-US" altLang="zh-CN" sz="1100" dirty="0" smtClean="0"/>
          </a:p>
          <a:p>
            <a:r>
              <a:rPr lang="zh-CN" altLang="en-US" sz="1100" dirty="0" smtClean="0"/>
              <a:t>敏捷让开发团队拥抱变化、快速迭代，覆盖了计划、编码、软件生成阶段</a:t>
            </a:r>
            <a:endParaRPr lang="en-US" altLang="zh-CN" sz="1100" dirty="0" smtClean="0"/>
          </a:p>
          <a:p>
            <a:r>
              <a:rPr lang="zh-CN" altLang="en-US" sz="1100" dirty="0" smtClean="0"/>
              <a:t>持续集成让开发团队提交代码后、立刻进行构建和单元测试，快速验证提交代码的正确性</a:t>
            </a:r>
            <a:endParaRPr lang="en-US" altLang="zh-CN" sz="1100" dirty="0" smtClean="0"/>
          </a:p>
          <a:p>
            <a:r>
              <a:rPr lang="zh-CN" altLang="en-US" sz="1100" dirty="0" smtClean="0"/>
              <a:t>持续发布则在持续集成的基础上，</a:t>
            </a:r>
            <a:r>
              <a:rPr lang="zh-CN" altLang="en-US" sz="1100" kern="0" dirty="0" smtClean="0">
                <a:solidFill>
                  <a:prstClr val="black"/>
                </a:solidFill>
                <a:latin typeface="+mn-ea"/>
                <a:sym typeface="Microsoft YaHei"/>
              </a:rPr>
              <a:t>将集成后的代码部署到更贴近真实运行环境验证，</a:t>
            </a:r>
            <a:r>
              <a:rPr lang="zh-CN" altLang="en-US" sz="1100" dirty="0" smtClean="0"/>
              <a:t>让团队可不断发布可用的软件版本</a:t>
            </a:r>
            <a:endParaRPr lang="en-US" altLang="zh-CN" sz="1100" dirty="0" smtClean="0"/>
          </a:p>
          <a:p>
            <a:r>
              <a:rPr lang="en-US" altLang="zh-CN" sz="1100" dirty="0" smtClean="0"/>
              <a:t>DevOps</a:t>
            </a:r>
            <a:r>
              <a:rPr lang="zh-CN" altLang="en-US" sz="1100" dirty="0" smtClean="0"/>
              <a:t>则覆盖全流程，加入了运维环节，</a:t>
            </a:r>
            <a:r>
              <a:rPr lang="zh-CN" altLang="en-US" sz="1100" kern="0" dirty="0" smtClean="0">
                <a:solidFill>
                  <a:prstClr val="black"/>
                </a:solidFill>
                <a:latin typeface="+mn-ea"/>
                <a:sym typeface="Microsoft YaHei"/>
              </a:rPr>
              <a:t>用于促进开发、运维和质量保障部门之间的沟通、协作与整合，实现工程效率最大化</a:t>
            </a:r>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35</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kern="0" dirty="0" smtClean="0">
                <a:solidFill>
                  <a:prstClr val="black"/>
                </a:solidFill>
                <a:latin typeface="+mn-ea"/>
                <a:sym typeface="Microsoft YaHei"/>
              </a:rPr>
              <a:t>持续集成</a:t>
            </a:r>
            <a:endParaRPr lang="en-US" altLang="zh-CN" sz="1100"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强调开发人员提交了新代码之后，立刻自动的进行构建、（单元）测试。根据测试结果，确定新代码和原有代码能否正确地集成在一起；</a:t>
            </a: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重视自动化测试验证结果，对可能出现的一些问题进行预警，以保障最终合并的代码没有问题。</a:t>
            </a:r>
          </a:p>
          <a:p>
            <a:r>
              <a:rPr lang="zh-CN" altLang="en-US" sz="1100" dirty="0" smtClean="0"/>
              <a:t>持续交付</a:t>
            </a:r>
            <a:endParaRPr lang="en-US" altLang="zh-CN" sz="1100" dirty="0" smtClean="0"/>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在持续集成的基础上，将集成后的代码部署到更贴近真实运行环境的（如类生产环境）中。交付给质量团队或者用户，以供评审。如果评审通过，代码就进入生产阶段。</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持续交付并不是指软件每一个改动都要尽快部署到产品环境中，它指的是任何代码修改都可以在任何时候实施部署。手动部署</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有部署的能力，但不一定部署。</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持续部署则是部署活动是自动的，是持续交付的最高阶段。</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36</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254497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1" kern="0" dirty="0" err="1" smtClean="0">
                <a:latin typeface="+mn-ea"/>
                <a:sym typeface="Microsoft YaHei"/>
              </a:rPr>
              <a:t>DevOps</a:t>
            </a:r>
            <a:endParaRPr lang="en-US" altLang="zh-CN" sz="1100" b="1" kern="0" dirty="0" smtClean="0">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是一组过程、方法与系统的统称。用于促进开发、运维和质量保障部门之间的沟通、协作与整合</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是一种工程模式，本质上是一种分工，通过对开发、运维、测试，配管等角色职责的分工，实现工程效率最大化，进而满足业务的需求</a:t>
            </a:r>
            <a:r>
              <a:rPr lang="en-US" altLang="zh-CN"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改变交付周期</a:t>
            </a:r>
            <a:r>
              <a:rPr lang="zh-CN" altLang="en-US" kern="0" dirty="0" smtClean="0">
                <a:solidFill>
                  <a:prstClr val="black"/>
                </a:solidFill>
                <a:latin typeface="+mn-ea"/>
                <a:sym typeface="Microsoft YaHei"/>
              </a:rPr>
              <a:t>：软件交付从数月改进为到周</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天；按天部署；按天发布。</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改变交付流程</a:t>
            </a:r>
            <a:r>
              <a:rPr lang="zh-CN" altLang="en-US" kern="0" dirty="0" smtClean="0">
                <a:solidFill>
                  <a:prstClr val="black"/>
                </a:solidFill>
                <a:latin typeface="+mn-ea"/>
                <a:sym typeface="Microsoft YaHei"/>
              </a:rPr>
              <a:t>：全流程打通</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运维）；短、轻、循环流程</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持续规划，持续开发，持续集成，持续发布，持续部署，持续监测，持续反馈</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优化</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改变交付效率</a:t>
            </a:r>
            <a:r>
              <a:rPr lang="zh-CN" altLang="en-US" kern="0" dirty="0" smtClean="0">
                <a:solidFill>
                  <a:prstClr val="black"/>
                </a:solidFill>
                <a:latin typeface="+mn-ea"/>
                <a:sym typeface="Microsoft YaHei"/>
              </a:rPr>
              <a:t>：流程和工具使能的自动化、可重复。提升</a:t>
            </a:r>
            <a:r>
              <a:rPr lang="en-US" altLang="zh-CN" kern="0" dirty="0" smtClean="0">
                <a:solidFill>
                  <a:prstClr val="black"/>
                </a:solidFill>
                <a:latin typeface="+mn-ea"/>
                <a:sym typeface="Microsoft YaHei"/>
              </a:rPr>
              <a:t>50%</a:t>
            </a:r>
            <a:r>
              <a:rPr lang="zh-CN" altLang="en-US" kern="0" dirty="0" smtClean="0">
                <a:solidFill>
                  <a:prstClr val="black"/>
                </a:solidFill>
                <a:latin typeface="+mn-ea"/>
                <a:sym typeface="Microsoft YaHei"/>
              </a:rPr>
              <a:t>以上。</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改变客户体验</a:t>
            </a:r>
            <a:r>
              <a:rPr lang="zh-CN" altLang="en-US" kern="0" dirty="0" smtClean="0">
                <a:solidFill>
                  <a:prstClr val="black"/>
                </a:solidFill>
                <a:latin typeface="+mn-ea"/>
                <a:sym typeface="Microsoft YaHei"/>
              </a:rPr>
              <a:t>：流程支撑的客户反馈、快速改进。</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改变软件质量</a:t>
            </a:r>
            <a:r>
              <a:rPr lang="zh-CN" altLang="en-US" kern="0" dirty="0" smtClean="0">
                <a:solidFill>
                  <a:prstClr val="black"/>
                </a:solidFill>
                <a:latin typeface="+mn-ea"/>
                <a:sym typeface="Microsoft YaHei"/>
              </a:rPr>
              <a:t>：改变人、流程、技术提升软件质量；改进协作；增强过程透明和可预测；开发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生产一致的环境；及时发现问题和改进；持续改进。</a:t>
            </a:r>
          </a:p>
          <a:p>
            <a:pPr lvl="1"/>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37</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3610936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27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r>
              <a:rPr lang="zh-CN" altLang="en-US" sz="1100" kern="1200" dirty="0" smtClean="0">
                <a:solidFill>
                  <a:schemeClr val="tx1"/>
                </a:solidFill>
                <a:effectLst/>
                <a:latin typeface="+mn-lt"/>
                <a:ea typeface="+mn-ea"/>
              </a:rPr>
              <a:t>。</a:t>
            </a:r>
            <a:endParaRPr lang="en-US" altLang="zh-CN" sz="1100" kern="1200" dirty="0" smtClean="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smtClean="0"/>
              <a:t>HE2E </a:t>
            </a:r>
            <a:r>
              <a:rPr lang="en-US" altLang="zh-CN" sz="1100" dirty="0" err="1" smtClean="0"/>
              <a:t>DevOps</a:t>
            </a:r>
            <a:r>
              <a:rPr lang="zh-CN" altLang="en-US" sz="1100" dirty="0" smtClean="0"/>
              <a:t>框架以产品研发生命周期划分为四个大的阶段：规划设计，迭代开发，持续测试，持续交付。</a:t>
            </a:r>
            <a:endParaRPr lang="en-US" altLang="zh-CN" sz="1100" dirty="0" smtClean="0"/>
          </a:p>
          <a:p>
            <a:pPr marL="171450" indent="-171450">
              <a:buFont typeface="Arial" panose="020B0604020202020204" pitchFamily="34" charset="0"/>
              <a:buChar char="•"/>
            </a:pPr>
            <a:r>
              <a:rPr lang="zh-CN" altLang="en-US" sz="1100" dirty="0" smtClean="0"/>
              <a:t>规划设计：基于对市场和行业的洞察，引用影响地图和用户故事地图进需求分析，基于</a:t>
            </a:r>
            <a:r>
              <a:rPr lang="en-US" altLang="zh-CN" sz="1100" dirty="0" smtClean="0"/>
              <a:t>Scrum</a:t>
            </a:r>
            <a:r>
              <a:rPr lang="zh-CN" altLang="en-US" sz="1100" dirty="0" smtClean="0"/>
              <a:t>和</a:t>
            </a:r>
            <a:r>
              <a:rPr lang="en-US" altLang="zh-CN" sz="1100" dirty="0" smtClean="0"/>
              <a:t>Kanban</a:t>
            </a:r>
            <a:r>
              <a:rPr lang="zh-CN" altLang="en-US" sz="1100" dirty="0" smtClean="0"/>
              <a:t>进行需求梳理以及迭代计划、评审、回顾等会议。</a:t>
            </a:r>
            <a:endParaRPr lang="en-US" altLang="zh-CN" sz="1100" dirty="0" smtClean="0"/>
          </a:p>
          <a:p>
            <a:pPr marL="171450" indent="-171450">
              <a:buFont typeface="Arial" panose="020B0604020202020204" pitchFamily="34" charset="0"/>
              <a:buChar char="•"/>
            </a:pPr>
            <a:r>
              <a:rPr lang="zh-CN" altLang="en-US" sz="1100" dirty="0" smtClean="0"/>
              <a:t>持续开发：服务设计与编码之后，进入到持续集成环节，代码进行本地或云端的构建，代码进行自查和互检，并基于分支模型进行代码提交。</a:t>
            </a:r>
            <a:endParaRPr lang="en-US" altLang="zh-CN" sz="1100" dirty="0" smtClean="0"/>
          </a:p>
          <a:p>
            <a:pPr marL="171450" indent="-171450">
              <a:buFont typeface="Arial" panose="020B0604020202020204" pitchFamily="34" charset="0"/>
              <a:buChar char="•"/>
            </a:pPr>
            <a:r>
              <a:rPr lang="zh-CN" altLang="en-US" sz="1100" dirty="0" smtClean="0"/>
              <a:t>持续测试：在各级环节进行分层分级的测试验证，从开发环境的静态检查、单元测试，通过自动化部署到</a:t>
            </a:r>
            <a:r>
              <a:rPr lang="en-US" altLang="zh-CN" sz="1100" dirty="0" err="1" smtClean="0"/>
              <a:t>alphha</a:t>
            </a:r>
            <a:r>
              <a:rPr lang="en-US" altLang="zh-CN" sz="1100" dirty="0" smtClean="0"/>
              <a:t>/beta/gamma</a:t>
            </a:r>
            <a:r>
              <a:rPr lang="zh-CN" altLang="en-US" sz="1100" dirty="0" smtClean="0"/>
              <a:t>环境，根据各级质量门禁进行质量检查。</a:t>
            </a:r>
            <a:endParaRPr lang="en-US" altLang="zh-CN" sz="1100" dirty="0" smtClean="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smtClean="0"/>
              <a:t>持续交付：测试转生产之前，会在自用环境吃狗粮，再测试，通过运营及反馈进行完整的闭环。</a:t>
            </a:r>
            <a:endParaRPr lang="en-US" altLang="zh-CN" sz="1100" dirty="0" smtClean="0"/>
          </a:p>
          <a:p>
            <a:pPr marL="171450" indent="-171450">
              <a:buFont typeface="Arial" panose="020B0604020202020204" pitchFamily="34" charset="0"/>
              <a:buChar char="•"/>
            </a:pPr>
            <a:r>
              <a:rPr lang="zh-CN" altLang="en-US" sz="1100" dirty="0" smtClean="0"/>
              <a:t>基于发布决策，进行灰度环境验证，通过的进入签发决策，进行全网的发布，随后持续进行运维监测，以及线上各类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kern="1200" dirty="0" smtClean="0">
                <a:solidFill>
                  <a:schemeClr val="tx1"/>
                </a:solidFill>
                <a:effectLst/>
                <a:latin typeface="+mn-lt"/>
                <a:ea typeface="+mn-ea"/>
                <a:cs typeface="+mn-cs"/>
              </a:rPr>
              <a:t>华为云</a:t>
            </a:r>
            <a:r>
              <a:rPr lang="en-US" altLang="zh-CN" sz="1100" kern="1200" dirty="0" err="1">
                <a:solidFill>
                  <a:schemeClr val="tx1"/>
                </a:solidFill>
                <a:effectLst/>
                <a:latin typeface="+mn-lt"/>
                <a:ea typeface="+mn-ea"/>
                <a:cs typeface="+mn-cs"/>
              </a:rPr>
              <a:t>DevCloud</a:t>
            </a:r>
            <a:r>
              <a:rPr lang="zh-CN" altLang="zh-CN" sz="1100" kern="1200" dirty="0" smtClean="0">
                <a:solidFill>
                  <a:schemeClr val="tx1"/>
                </a:solidFill>
                <a:effectLst/>
                <a:latin typeface="+mn-lt"/>
                <a:ea typeface="+mn-ea"/>
                <a:cs typeface="+mn-cs"/>
              </a:rPr>
              <a:t>是</a:t>
            </a:r>
            <a:r>
              <a:rPr lang="zh-CN" altLang="en-US" sz="1100" kern="1200" dirty="0" smtClean="0">
                <a:solidFill>
                  <a:schemeClr val="tx1"/>
                </a:solidFill>
                <a:effectLst/>
                <a:latin typeface="+mn-lt"/>
                <a:ea typeface="+mn-ea"/>
                <a:cs typeface="+mn-cs"/>
              </a:rPr>
              <a:t>华为</a:t>
            </a:r>
            <a:r>
              <a:rPr lang="zh-CN" altLang="zh-CN" sz="1100" kern="1200" dirty="0" smtClean="0">
                <a:solidFill>
                  <a:schemeClr val="tx1"/>
                </a:solidFill>
                <a:effectLst/>
                <a:latin typeface="+mn-lt"/>
                <a:ea typeface="+mn-ea"/>
                <a:cs typeface="+mn-cs"/>
              </a:rPr>
              <a:t>打造</a:t>
            </a:r>
            <a:r>
              <a:rPr lang="zh-CN" altLang="zh-CN" sz="1100" kern="1200" dirty="0">
                <a:solidFill>
                  <a:schemeClr val="tx1"/>
                </a:solidFill>
                <a:effectLst/>
                <a:latin typeface="+mn-lt"/>
                <a:ea typeface="+mn-ea"/>
                <a:cs typeface="+mn-cs"/>
              </a:rPr>
              <a:t>的一站式、全流程、安全可信的</a:t>
            </a:r>
            <a:r>
              <a:rPr lang="en-US" altLang="zh-CN" sz="1100" kern="1200" dirty="0" err="1">
                <a:solidFill>
                  <a:schemeClr val="tx1"/>
                </a:solidFill>
                <a:effectLst/>
                <a:latin typeface="+mn-lt"/>
                <a:ea typeface="+mn-ea"/>
                <a:cs typeface="+mn-cs"/>
              </a:rPr>
              <a:t>DevOps</a:t>
            </a:r>
            <a:r>
              <a:rPr lang="zh-CN" altLang="zh-CN" sz="1100" kern="1200" dirty="0">
                <a:solidFill>
                  <a:schemeClr val="tx1"/>
                </a:solidFill>
                <a:effectLst/>
                <a:latin typeface="+mn-lt"/>
                <a:ea typeface="+mn-ea"/>
                <a:cs typeface="+mn-cs"/>
              </a:rPr>
              <a:t>云平台，集华为</a:t>
            </a:r>
            <a:r>
              <a:rPr lang="en-US" altLang="zh-CN" sz="1100" kern="1200" dirty="0">
                <a:solidFill>
                  <a:schemeClr val="tx1"/>
                </a:solidFill>
                <a:effectLst/>
                <a:latin typeface="+mn-lt"/>
                <a:ea typeface="+mn-ea"/>
                <a:cs typeface="+mn-cs"/>
              </a:rPr>
              <a:t>30</a:t>
            </a:r>
            <a:r>
              <a:rPr lang="zh-CN" altLang="zh-CN" sz="11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已提供</a:t>
            </a:r>
            <a:r>
              <a:rPr lang="en-US" altLang="zh-CN" sz="1100" kern="1200" dirty="0">
                <a:solidFill>
                  <a:schemeClr val="tx1"/>
                </a:solidFill>
                <a:effectLst/>
                <a:latin typeface="+mn-lt"/>
                <a:ea typeface="+mn-ea"/>
                <a:cs typeface="+mn-cs"/>
              </a:rPr>
              <a:t>13</a:t>
            </a:r>
            <a:r>
              <a:rPr lang="zh-CN" altLang="zh-CN" sz="1100" kern="1200" dirty="0">
                <a:solidFill>
                  <a:schemeClr val="tx1"/>
                </a:solidFill>
                <a:effectLst/>
                <a:latin typeface="+mn-lt"/>
                <a:ea typeface="+mn-ea"/>
                <a:cs typeface="+mn-cs"/>
              </a:rPr>
              <a:t>个服务，支撑需求与计划、设计与开发、测试、部署与发布等软件生命周期相关环节的研发活动。</a:t>
            </a:r>
            <a:endParaRPr lang="en-US" sz="1100" dirty="0"/>
          </a:p>
          <a:p>
            <a:endParaRPr lang="en-US" sz="1100" dirty="0"/>
          </a:p>
          <a:p>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normAutofit/>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华为云</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是一个</a:t>
            </a:r>
            <a:r>
              <a:rPr lang="zh-CN" altLang="en-US" sz="1100" b="1" dirty="0">
                <a:latin typeface="Huawei Sans" panose="020C0503030203020204" pitchFamily="34" charset="0"/>
                <a:ea typeface="方正兰亭黑简体" panose="02000000000000000000" pitchFamily="2" charset="-122"/>
                <a:cs typeface="Huawei Sans" panose="020C0503030203020204" pitchFamily="34" charset="0"/>
              </a:rPr>
              <a:t>端到端工具链服务，涵盖软件生命周期。</a:t>
            </a:r>
            <a:endParaRPr lang="en-US" altLang="zh-CN" sz="1100" b="1"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在需求与计划环节：</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lvl="0"/>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Scrum</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和看板等</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种项目流程；</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支持</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以</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思维导图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，图形化</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的方式辅助团队进行需求分析、分解、讨论</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软件</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全</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生命周期</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包括</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需求规划</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迭代交付</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缺陷</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en-US"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wiki/</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文档协作</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统计回顾</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实时分析</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特性</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支持基于编排引擎的作业流定制，提供基于</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Widget</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技术的</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14</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种度量看板，此外，</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Wiki</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百科支持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6</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种华为优秀研发实践模板。</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在</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开发环节</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b="1" kern="1200" dirty="0" err="1"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提供代码开发、代码托管、代码检查、编译构建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en-US" sz="1100" b="1"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服务。</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CloudIDE</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代码开发，提供全云化的开发体验，云端资源一键式获取和</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配置</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代码托管</a:t>
            </a:r>
            <a:r>
              <a:rPr lang="zh-CN" altLang="en-US" sz="1100" b="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安全高效，提供基于</a:t>
            </a:r>
            <a:r>
              <a:rPr lang="en-US" altLang="zh-CN" sz="1100"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Git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的安全代码托管服务，支持基于特性分支的</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Code Review</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开发模式；提供海量代码模板，让开发工作始于</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80%</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代码检查</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提供可协作的一站式深度代码检查服务，及时深度发现代码缺陷，持续看护代码质量。</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基于云端大规模并发加速，提供高速、低成本、配置简单的混合语言编译构建能力。</a:t>
            </a:r>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33300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normAutofit/>
          </a:bodyPr>
          <a:lstStyle/>
          <a:p>
            <a:pPr marL="0" indent="0">
              <a:lnSpc>
                <a:spcPct val="150000"/>
              </a:lnSpc>
              <a:buFont typeface="Wingdings" panose="05000000000000000000" pitchFamily="2" charset="2"/>
              <a:buNone/>
            </a:pPr>
            <a:r>
              <a:rPr lang="zh-CN" altLang="en-US" sz="1100" dirty="0" smtClean="0">
                <a:latin typeface="微软雅黑" panose="020B0503020204020204" charset="-122"/>
                <a:ea typeface="微软雅黑" panose="020B0503020204020204" charset="-122"/>
              </a:rPr>
              <a:t>在</a:t>
            </a:r>
            <a:r>
              <a:rPr lang="zh-CN" altLang="en-US" sz="1100" dirty="0">
                <a:latin typeface="微软雅黑" panose="020B0503020204020204" charset="-122"/>
                <a:ea typeface="微软雅黑" panose="020B0503020204020204" charset="-122"/>
              </a:rPr>
              <a:t>测试环节，</a:t>
            </a:r>
            <a:r>
              <a:rPr lang="zh-CN" altLang="zh-CN" sz="1100" b="1" kern="1200" dirty="0" smtClean="0">
                <a:solidFill>
                  <a:schemeClr val="tx1"/>
                </a:solidFill>
                <a:effectLst/>
                <a:latin typeface="+mn-lt"/>
                <a:ea typeface="+mn-ea"/>
                <a:cs typeface="+mn-cs"/>
              </a:rPr>
              <a:t>华为云</a:t>
            </a:r>
            <a:r>
              <a:rPr lang="en-US" altLang="zh-CN" sz="1100" b="1" kern="1200" dirty="0">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提供一站式云端测试管理和自动测试平台。支持</a:t>
            </a:r>
            <a:r>
              <a:rPr lang="en-US" altLang="zh-CN" sz="1100" b="1" kern="1200" dirty="0">
                <a:solidFill>
                  <a:schemeClr val="tx1"/>
                </a:solidFill>
                <a:effectLst/>
                <a:latin typeface="+mn-lt"/>
                <a:ea typeface="+mn-ea"/>
                <a:cs typeface="+mn-cs"/>
              </a:rPr>
              <a:t>REST</a:t>
            </a:r>
            <a:r>
              <a:rPr lang="zh-CN" altLang="zh-CN" sz="1100" b="1" kern="1200" dirty="0">
                <a:solidFill>
                  <a:schemeClr val="tx1"/>
                </a:solidFill>
                <a:effectLst/>
                <a:latin typeface="+mn-lt"/>
                <a:ea typeface="+mn-ea"/>
                <a:cs typeface="+mn-cs"/>
              </a:rPr>
              <a:t>、</a:t>
            </a:r>
            <a:r>
              <a:rPr lang="en-US" altLang="zh-CN" sz="1100" b="1" kern="1200" dirty="0">
                <a:solidFill>
                  <a:schemeClr val="tx1"/>
                </a:solidFill>
                <a:effectLst/>
                <a:latin typeface="+mn-lt"/>
                <a:ea typeface="+mn-ea"/>
                <a:cs typeface="+mn-cs"/>
              </a:rPr>
              <a:t>Swagger</a:t>
            </a:r>
            <a:r>
              <a:rPr lang="zh-CN" altLang="zh-CN" sz="1100" b="1" kern="1200" dirty="0">
                <a:solidFill>
                  <a:schemeClr val="tx1"/>
                </a:solidFill>
                <a:effectLst/>
                <a:latin typeface="+mn-lt"/>
                <a:ea typeface="+mn-ea"/>
                <a:cs typeface="+mn-cs"/>
              </a:rPr>
              <a:t>等多种接口免编码功能测试，利用云端弹性资源快速模拟</a:t>
            </a:r>
            <a:r>
              <a:rPr lang="en-US" altLang="zh-CN" sz="1100" b="1" kern="1200" dirty="0">
                <a:solidFill>
                  <a:schemeClr val="tx1"/>
                </a:solidFill>
                <a:effectLst/>
                <a:latin typeface="+mn-lt"/>
                <a:ea typeface="+mn-ea"/>
                <a:cs typeface="+mn-cs"/>
              </a:rPr>
              <a:t>3K+</a:t>
            </a:r>
            <a:r>
              <a:rPr lang="zh-CN" altLang="zh-CN" sz="1100" b="1" kern="1200" dirty="0">
                <a:solidFill>
                  <a:schemeClr val="tx1"/>
                </a:solidFill>
                <a:effectLst/>
                <a:latin typeface="+mn-lt"/>
                <a:ea typeface="+mn-ea"/>
                <a:cs typeface="+mn-cs"/>
              </a:rPr>
              <a:t>用户并发性能测试</a:t>
            </a:r>
            <a:endParaRPr lang="zh-CN" altLang="zh-CN" sz="1100" kern="1200" dirty="0">
              <a:solidFill>
                <a:schemeClr val="tx1"/>
              </a:solidFill>
              <a:effectLst/>
              <a:latin typeface="+mn-lt"/>
              <a:ea typeface="+mn-ea"/>
              <a:cs typeface="+mn-cs"/>
            </a:endParaRPr>
          </a:p>
          <a:p>
            <a:r>
              <a:rPr lang="en-US" altLang="zh-CN" sz="1100" b="1" kern="1200" dirty="0">
                <a:solidFill>
                  <a:schemeClr val="tx1"/>
                </a:solidFill>
                <a:effectLst/>
                <a:latin typeface="+mn-lt"/>
                <a:ea typeface="+mn-ea"/>
                <a:cs typeface="+mn-cs"/>
              </a:rPr>
              <a:t> </a:t>
            </a:r>
            <a:r>
              <a:rPr lang="zh-CN" altLang="zh-CN" sz="1100" kern="1200" dirty="0">
                <a:solidFill>
                  <a:schemeClr val="tx1"/>
                </a:solidFill>
                <a:effectLst/>
                <a:latin typeface="+mn-lt"/>
                <a:ea typeface="+mn-ea"/>
                <a:cs typeface="+mn-cs"/>
              </a:rPr>
              <a:t>面向软件开发者提供一站覆盖测试计划、测试设计、测试执行、测试度量分析的端到端全生命周期测试平台</a:t>
            </a:r>
            <a:endParaRPr lang="en-US" altLang="zh-CN" sz="1100" kern="1200" dirty="0">
              <a:solidFill>
                <a:schemeClr val="tx1"/>
              </a:solidFill>
              <a:effectLst/>
              <a:latin typeface="+mn-lt"/>
              <a:ea typeface="+mn-ea"/>
              <a:cs typeface="+mn-cs"/>
            </a:endParaRPr>
          </a:p>
          <a:p>
            <a:endParaRPr lang="en-US" altLang="zh-CN" sz="1100" dirty="0">
              <a:solidFill>
                <a:srgbClr val="000000"/>
              </a:solidFill>
              <a:latin typeface="微软雅黑" pitchFamily="34" charset="-122"/>
              <a:ea typeface="微软雅黑" pitchFamily="34" charset="-122"/>
            </a:endParaRPr>
          </a:p>
          <a:p>
            <a:pPr lvl="0"/>
            <a:r>
              <a:rPr lang="zh-CN" altLang="zh-CN" sz="1100" b="1" kern="1200" dirty="0">
                <a:solidFill>
                  <a:schemeClr val="tx1"/>
                </a:solidFill>
                <a:effectLst/>
                <a:latin typeface="+mn-lt"/>
                <a:ea typeface="+mn-ea"/>
                <a:cs typeface="+mn-cs"/>
              </a:rPr>
              <a:t>在持续交付</a:t>
            </a:r>
            <a:r>
              <a:rPr lang="zh-CN" altLang="en-US" sz="1100" b="1" kern="1200" dirty="0">
                <a:solidFill>
                  <a:schemeClr val="tx1"/>
                </a:solidFill>
                <a:effectLst/>
                <a:latin typeface="+mn-lt"/>
                <a:ea typeface="+mn-ea"/>
                <a:cs typeface="+mn-cs"/>
              </a:rPr>
              <a:t>环节</a:t>
            </a:r>
            <a:r>
              <a:rPr lang="zh-CN" altLang="zh-CN" sz="1100" b="1" kern="1200" dirty="0" smtClean="0">
                <a:solidFill>
                  <a:schemeClr val="tx1"/>
                </a:solidFill>
                <a:effectLst/>
                <a:latin typeface="+mn-lt"/>
                <a:ea typeface="+mn-ea"/>
                <a:cs typeface="+mn-cs"/>
              </a:rPr>
              <a:t>，</a:t>
            </a:r>
            <a:r>
              <a:rPr lang="en-US" altLang="zh-CN" sz="1100" b="1" kern="1200" dirty="0" err="1" smtClean="0">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提供自动部署，软件发布，流水线服务。</a:t>
            </a:r>
            <a:endParaRPr lang="zh-CN" altLang="zh-CN" sz="1100" kern="1200" dirty="0">
              <a:solidFill>
                <a:schemeClr val="tx1"/>
              </a:solidFill>
              <a:effectLst/>
              <a:latin typeface="+mn-lt"/>
              <a:ea typeface="+mn-ea"/>
              <a:cs typeface="+mn-cs"/>
            </a:endParaRPr>
          </a:p>
          <a:p>
            <a:r>
              <a:rPr lang="zh-CN" altLang="zh-CN" sz="1100" b="1" kern="1200" dirty="0">
                <a:solidFill>
                  <a:schemeClr val="tx1"/>
                </a:solidFill>
                <a:effectLst/>
                <a:latin typeface="+mn-lt"/>
                <a:ea typeface="+mn-ea"/>
                <a:cs typeface="+mn-cs"/>
              </a:rPr>
              <a:t>自动化部署</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提供可视化、一键式部署服务，自动化的把软件部署到研发和生产环境。</a:t>
            </a:r>
          </a:p>
          <a:p>
            <a:r>
              <a:rPr lang="zh-CN" altLang="en-US" sz="1100" b="1" kern="1200" dirty="0">
                <a:solidFill>
                  <a:schemeClr val="tx1"/>
                </a:solidFill>
                <a:effectLst/>
                <a:latin typeface="+mn-lt"/>
                <a:ea typeface="+mn-ea"/>
                <a:cs typeface="+mn-cs"/>
              </a:rPr>
              <a:t>软件</a:t>
            </a:r>
            <a:r>
              <a:rPr lang="zh-CN" altLang="zh-CN" sz="1100" b="1" kern="1200" dirty="0">
                <a:solidFill>
                  <a:schemeClr val="tx1"/>
                </a:solidFill>
                <a:effectLst/>
                <a:latin typeface="+mn-lt"/>
                <a:ea typeface="+mn-ea"/>
                <a:cs typeface="+mn-cs"/>
              </a:rPr>
              <a:t>发布</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面向软件开发者提供软件发布的云服务，实现软件包版本管理和发布控制，实现产品的持续发布。</a:t>
            </a:r>
          </a:p>
          <a:p>
            <a:r>
              <a:rPr lang="zh-CN" altLang="zh-CN" sz="1100" b="1" kern="1200" dirty="0">
                <a:solidFill>
                  <a:schemeClr val="tx1"/>
                </a:solidFill>
                <a:effectLst/>
                <a:latin typeface="+mn-lt"/>
                <a:ea typeface="+mn-ea"/>
                <a:cs typeface="+mn-cs"/>
              </a:rPr>
              <a:t>流水线</a:t>
            </a:r>
            <a:r>
              <a:rPr lang="zh-CN" altLang="en-US" sz="1100" b="1" kern="1200" dirty="0">
                <a:solidFill>
                  <a:schemeClr val="tx1"/>
                </a:solidFill>
                <a:effectLst/>
                <a:latin typeface="+mn-lt"/>
                <a:ea typeface="+mn-ea"/>
                <a:cs typeface="+mn-cs"/>
              </a:rPr>
              <a:t>服务，</a:t>
            </a:r>
            <a:r>
              <a:rPr lang="zh-CN" altLang="zh-CN" sz="1100" kern="1200" dirty="0">
                <a:solidFill>
                  <a:schemeClr val="tx1"/>
                </a:solidFill>
                <a:effectLst/>
                <a:latin typeface="+mn-lt"/>
                <a:ea typeface="+mn-ea"/>
                <a:cs typeface="+mn-cs"/>
              </a:rPr>
              <a:t>提供可视化、可定制的自动交付流水线，帮助企业灵活编排持续集成</a:t>
            </a:r>
            <a:r>
              <a:rPr lang="en-US" altLang="zh-CN" sz="1100"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持续交付过程，缩短交付周期，提升交付效率。</a:t>
            </a:r>
            <a:endParaRPr lang="zh-CN" altLang="en-US" sz="1100" dirty="0">
              <a:latin typeface="微软雅黑" panose="020B0503020204020204" charset="-122"/>
              <a:ea typeface="微软雅黑" panose="020B050302020402020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603127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smtClean="0">
                <a:latin typeface="+mn-ea"/>
              </a:rPr>
              <a:t>项目管理：敏捷开发团队提供简单高效的团队协作服务，包含多项目管理、敏捷迭代、看板协作、需求管理、缺陷管理、文档管理、</a:t>
            </a:r>
            <a:r>
              <a:rPr lang="en-US" altLang="zh-CN" sz="1100" dirty="0" smtClean="0">
                <a:latin typeface="+mn-ea"/>
              </a:rPr>
              <a:t>Wiki</a:t>
            </a:r>
            <a:r>
              <a:rPr lang="zh-CN" altLang="en-US" sz="1100" dirty="0" smtClean="0">
                <a:latin typeface="+mn-ea"/>
              </a:rPr>
              <a:t>在线协作、仪表盘自定制报表等功能。</a:t>
            </a:r>
            <a:endParaRPr lang="en-US" altLang="zh-CN" sz="1100" dirty="0" smtClean="0">
              <a:latin typeface="+mn-ea"/>
            </a:endParaRPr>
          </a:p>
          <a:p>
            <a:pPr defTabSz="914309">
              <a:defRPr/>
            </a:pPr>
            <a:r>
              <a:rPr lang="zh-CN" altLang="en-US" sz="1100" b="1" dirty="0" smtClean="0">
                <a:latin typeface="+mn-ea"/>
              </a:rPr>
              <a:t>代码托管：</a:t>
            </a:r>
            <a:r>
              <a:rPr lang="zh-CN" altLang="en-US" sz="1100" dirty="0" smtClean="0">
                <a:latin typeface="+mn-ea"/>
              </a:rPr>
              <a:t>为软件开发者提供基于</a:t>
            </a:r>
            <a:r>
              <a:rPr lang="en-US" altLang="zh-CN" sz="1100" dirty="0" err="1" smtClean="0">
                <a:latin typeface="+mn-ea"/>
              </a:rPr>
              <a:t>Git</a:t>
            </a:r>
            <a:r>
              <a:rPr lang="zh-CN" altLang="en-US" sz="1100" dirty="0" smtClean="0">
                <a:latin typeface="+mn-ea"/>
              </a:rPr>
              <a:t>的在线代码托管服务，包括代码克隆</a:t>
            </a:r>
            <a:r>
              <a:rPr lang="en-US" altLang="zh-CN" sz="1100" dirty="0" smtClean="0">
                <a:latin typeface="+mn-ea"/>
              </a:rPr>
              <a:t>/</a:t>
            </a:r>
            <a:r>
              <a:rPr lang="zh-CN" altLang="en-US" sz="1100" dirty="0" smtClean="0">
                <a:latin typeface="+mn-ea"/>
              </a:rPr>
              <a:t>下载</a:t>
            </a:r>
            <a:r>
              <a:rPr lang="en-US" altLang="zh-CN" sz="1100" dirty="0" smtClean="0">
                <a:latin typeface="+mn-ea"/>
              </a:rPr>
              <a:t>/</a:t>
            </a:r>
            <a:r>
              <a:rPr lang="zh-CN" altLang="en-US" sz="1100" dirty="0" smtClean="0">
                <a:latin typeface="+mn-ea"/>
              </a:rPr>
              <a:t>提交</a:t>
            </a:r>
            <a:r>
              <a:rPr lang="en-US" altLang="zh-CN" sz="1100" dirty="0" smtClean="0">
                <a:latin typeface="+mn-ea"/>
              </a:rPr>
              <a:t>/</a:t>
            </a:r>
            <a:r>
              <a:rPr lang="zh-CN" altLang="en-US" sz="1100" dirty="0" smtClean="0">
                <a:latin typeface="+mn-ea"/>
              </a:rPr>
              <a:t>推送</a:t>
            </a:r>
            <a:r>
              <a:rPr lang="en-US" altLang="zh-CN" sz="1100" dirty="0" smtClean="0">
                <a:latin typeface="+mn-ea"/>
              </a:rPr>
              <a:t>/</a:t>
            </a:r>
            <a:r>
              <a:rPr lang="zh-CN" altLang="en-US" sz="1100" dirty="0" smtClean="0">
                <a:latin typeface="+mn-ea"/>
              </a:rPr>
              <a:t>比较</a:t>
            </a:r>
            <a:r>
              <a:rPr lang="en-US" altLang="zh-CN" sz="1100" dirty="0" smtClean="0">
                <a:latin typeface="+mn-ea"/>
              </a:rPr>
              <a:t>/</a:t>
            </a:r>
            <a:r>
              <a:rPr lang="zh-CN" altLang="en-US" sz="1100" dirty="0" smtClean="0">
                <a:latin typeface="+mn-ea"/>
              </a:rPr>
              <a:t>合并</a:t>
            </a:r>
            <a:r>
              <a:rPr lang="en-US" altLang="zh-CN" sz="1100" dirty="0" smtClean="0">
                <a:latin typeface="+mn-ea"/>
              </a:rPr>
              <a:t>/</a:t>
            </a:r>
            <a:r>
              <a:rPr lang="zh-CN" altLang="en-US" sz="1100" dirty="0" smtClean="0">
                <a:latin typeface="+mn-ea"/>
              </a:rPr>
              <a:t>分支</a:t>
            </a:r>
            <a:r>
              <a:rPr lang="en-US" altLang="zh-CN" sz="1100" dirty="0" smtClean="0">
                <a:latin typeface="+mn-ea"/>
              </a:rPr>
              <a:t>/Code Review</a:t>
            </a:r>
            <a:r>
              <a:rPr lang="zh-CN" altLang="en-US" sz="1100" dirty="0" smtClean="0">
                <a:latin typeface="+mn-ea"/>
              </a:rPr>
              <a:t>等功能。</a:t>
            </a:r>
            <a:endParaRPr lang="en-US" altLang="zh-CN" sz="1100" dirty="0" smtClean="0">
              <a:latin typeface="+mn-ea"/>
            </a:endParaRPr>
          </a:p>
          <a:p>
            <a:pPr defTabSz="914309">
              <a:defRPr/>
            </a:pPr>
            <a:r>
              <a:rPr lang="zh-CN" altLang="en-US" sz="1100" b="1" dirty="0" smtClean="0">
                <a:latin typeface="+mn-ea"/>
              </a:rPr>
              <a:t>代码检查：</a:t>
            </a:r>
            <a:r>
              <a:rPr lang="zh-CN" altLang="en-US" sz="1100" dirty="0" smtClean="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smtClean="0">
              <a:latin typeface="+mn-ea"/>
            </a:endParaRPr>
          </a:p>
          <a:p>
            <a:pPr defTabSz="914309">
              <a:defRPr/>
            </a:pPr>
            <a:r>
              <a:rPr lang="zh-CN" altLang="en-US" sz="1100" b="1" dirty="0" smtClean="0">
                <a:latin typeface="+mn-ea"/>
              </a:rPr>
              <a:t>云测：</a:t>
            </a:r>
            <a:r>
              <a:rPr lang="zh-CN" altLang="en-US" sz="1100" dirty="0" smtClean="0">
                <a:latin typeface="+mn-ea"/>
              </a:rPr>
              <a:t>面向软件开发者提供的一站式云端测试平台，覆盖测试管理、接口测试、性能测试，融入</a:t>
            </a:r>
            <a:r>
              <a:rPr lang="en-US" altLang="zh-CN" sz="1100" dirty="0" err="1" smtClean="0">
                <a:latin typeface="+mn-ea"/>
              </a:rPr>
              <a:t>DevOps</a:t>
            </a:r>
            <a:r>
              <a:rPr lang="zh-CN" altLang="en-US" sz="1100" dirty="0" smtClean="0">
                <a:latin typeface="+mn-ea"/>
              </a:rPr>
              <a:t>敏捷测试理念，帮助您高效管理测试活动，保障产品高质量交付。</a:t>
            </a:r>
            <a:endParaRPr lang="en-US" altLang="zh-CN" sz="1100" dirty="0" smtClean="0">
              <a:latin typeface="+mn-ea"/>
            </a:endParaRPr>
          </a:p>
          <a:p>
            <a:pPr defTabSz="914309">
              <a:defRPr/>
            </a:pPr>
            <a:r>
              <a:rPr lang="zh-CN" altLang="en-US" sz="1100" b="1" dirty="0" smtClean="0">
                <a:latin typeface="+mn-ea"/>
              </a:rPr>
              <a:t>编译构建：</a:t>
            </a:r>
            <a:r>
              <a:rPr lang="zh-CN" altLang="en-US" sz="1100" dirty="0" smtClean="0">
                <a:latin typeface="+mn-ea"/>
              </a:rPr>
              <a:t>基于云端大规模并发加速，为客户提供高速、低成本、配置简单的混合语言构建能力，帮助客户缩短构建时间，提升构建效率。</a:t>
            </a:r>
            <a:endParaRPr lang="en-US" altLang="zh-CN" sz="1100" dirty="0" smtClean="0">
              <a:latin typeface="+mn-ea"/>
            </a:endParaRPr>
          </a:p>
          <a:p>
            <a:pPr defTabSz="914309">
              <a:defRPr/>
            </a:pPr>
            <a:r>
              <a:rPr lang="zh-CN" altLang="en-US" sz="1100" b="1" dirty="0" smtClean="0">
                <a:latin typeface="+mn-ea"/>
              </a:rPr>
              <a:t>部署：</a:t>
            </a:r>
            <a:r>
              <a:rPr lang="zh-CN" altLang="en-US" sz="1100" dirty="0" smtClean="0">
                <a:latin typeface="+mn-ea"/>
              </a:rPr>
              <a:t>提供可视化、一键式部署服务，支持并行部署和流水线无缝集成，支持脚本部署，容器部署等部署类型，支持</a:t>
            </a:r>
            <a:r>
              <a:rPr lang="en-US" altLang="zh-CN" sz="1100" dirty="0" smtClean="0">
                <a:latin typeface="+mn-ea"/>
              </a:rPr>
              <a:t>java</a:t>
            </a:r>
            <a:r>
              <a:rPr lang="zh-CN" altLang="en-US" sz="1100" dirty="0" smtClean="0">
                <a:latin typeface="+mn-ea"/>
              </a:rPr>
              <a:t>、</a:t>
            </a:r>
            <a:r>
              <a:rPr lang="en-US" altLang="zh-CN" sz="1100" dirty="0" smtClean="0">
                <a:latin typeface="+mn-ea"/>
              </a:rPr>
              <a:t>node.js</a:t>
            </a:r>
            <a:r>
              <a:rPr lang="zh-CN" altLang="en-US" sz="1100" dirty="0" smtClean="0">
                <a:latin typeface="+mn-ea"/>
              </a:rPr>
              <a:t>、</a:t>
            </a:r>
            <a:r>
              <a:rPr lang="en-US" altLang="zh-CN" sz="1100" dirty="0" smtClean="0">
                <a:latin typeface="+mn-ea"/>
              </a:rPr>
              <a:t>python</a:t>
            </a:r>
            <a:r>
              <a:rPr lang="zh-CN" altLang="en-US" sz="1100" dirty="0" smtClean="0">
                <a:latin typeface="+mn-ea"/>
              </a:rPr>
              <a:t>等多种技术栈，实现部署环境标准化和部署过程自动化。</a:t>
            </a:r>
            <a:endParaRPr lang="en-US" altLang="zh-CN" sz="1100" dirty="0" smtClean="0">
              <a:latin typeface="+mn-ea"/>
            </a:endParaRPr>
          </a:p>
          <a:p>
            <a:pPr defTabSz="914309">
              <a:defRPr/>
            </a:pPr>
            <a:r>
              <a:rPr lang="zh-CN" altLang="en-US" sz="1100" b="1" dirty="0" smtClean="0">
                <a:latin typeface="+mn-ea"/>
              </a:rPr>
              <a:t>容器镜像服务</a:t>
            </a:r>
            <a:r>
              <a:rPr lang="en-US" altLang="zh-CN" sz="1100" b="1" dirty="0" smtClean="0">
                <a:latin typeface="+mn-ea"/>
              </a:rPr>
              <a:t>:</a:t>
            </a:r>
            <a:r>
              <a:rPr lang="zh-CN" altLang="en-US" sz="1100" dirty="0" smtClean="0">
                <a:latin typeface="+mn-ea"/>
              </a:rPr>
              <a:t>支持容器镜像全生命周期管理的服务， 提供简单易用、安全可靠的镜像管理功能，帮助用户快速部署容器化服务。</a:t>
            </a:r>
            <a:endParaRPr lang="en-US" altLang="zh-CN" sz="1100" dirty="0" smtClean="0">
              <a:latin typeface="+mn-ea"/>
            </a:endParaRPr>
          </a:p>
          <a:p>
            <a:pPr defTabSz="914309">
              <a:defRPr/>
            </a:pPr>
            <a:r>
              <a:rPr lang="zh-CN" altLang="en-US" sz="1100" b="1" dirty="0" smtClean="0">
                <a:latin typeface="+mn-ea"/>
              </a:rPr>
              <a:t>云容器引擎</a:t>
            </a:r>
            <a:r>
              <a:rPr lang="en-US" altLang="zh-CN" sz="1100" b="1" dirty="0" smtClean="0">
                <a:latin typeface="+mn-ea"/>
              </a:rPr>
              <a:t>CCE:</a:t>
            </a:r>
            <a:r>
              <a:rPr lang="zh-CN" altLang="en-US" sz="1100" dirty="0" smtClean="0">
                <a:latin typeface="+mn-ea"/>
              </a:rPr>
              <a:t>高可靠高性能的企业级容器应用管理服务，支持</a:t>
            </a:r>
            <a:r>
              <a:rPr lang="en-US" altLang="zh-CN" sz="1100" dirty="0" err="1" smtClean="0">
                <a:latin typeface="+mn-ea"/>
              </a:rPr>
              <a:t>Kubernetes</a:t>
            </a:r>
            <a:r>
              <a:rPr lang="zh-CN" altLang="en-US" sz="1100" dirty="0" smtClean="0">
                <a:latin typeface="+mn-ea"/>
              </a:rPr>
              <a:t>社区原生应用和工具，简化云上自动化容器运行环境搭建。</a:t>
            </a:r>
            <a:endParaRPr lang="en-US" altLang="zh-CN" sz="1100" dirty="0" smtClean="0">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046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1023661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4430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822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软件产业面临巨大的市场机遇，它的发展方向和趋势是什么呢？</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答案就是服务化</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据艾瑞咨询预测：到</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2021</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服务中国</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企业软件市场规模为</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243.5</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亿元，同比增长</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47.9%</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。市场规模将增长至</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654.2</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亿元。而</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2018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年</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软件产业向服务化转型趋势在两家典型的软件公司也得到了验证：</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Salesforce</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模式的鼻祖和云计算应用端的代表，</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2020</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财年其营收已达到</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171</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亿美元，</a:t>
            </a:r>
            <a:r>
              <a:rPr lang="zh-CN"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增速</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 29%</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再来看看微软的典型产品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也新推出在线订阅服务</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 365</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，并作为后续的主推方向。</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Adobe </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photoshop</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、音频</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Oracle ERP</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CRM</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73167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简单</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免编码，学习门槛低，快速上手</a:t>
            </a:r>
            <a:endParaRPr kumimoji="1" lang="en-US" altLang="zh-CN" sz="1100" b="1" dirty="0" smtClean="0">
              <a:solidFill>
                <a:srgbClr val="C00000"/>
              </a:solidFill>
              <a:cs typeface="Arial" pitchFamily="34" charset="0"/>
              <a:sym typeface="Helvetica Neue"/>
            </a:endParaRPr>
          </a:p>
          <a:p>
            <a:pPr lvl="1" defTabSz="1218906"/>
            <a:r>
              <a:rPr lang="en-US" altLang="zh-CN" sz="1100" dirty="0" smtClean="0">
                <a:solidFill>
                  <a:prstClr val="black"/>
                </a:solidFill>
                <a:latin typeface="微软雅黑" panose="020B0503020204020204" pitchFamily="34" charset="-122"/>
              </a:rPr>
              <a:t>0</a:t>
            </a:r>
            <a:r>
              <a:rPr lang="zh-CN" altLang="en-US" sz="1100" dirty="0" smtClean="0">
                <a:solidFill>
                  <a:prstClr val="black"/>
                </a:solidFill>
                <a:latin typeface="微软雅黑" panose="020B0503020204020204" pitchFamily="34" charset="-122"/>
              </a:rPr>
              <a:t>编码开发成本，乐高式编排脚本；</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0</a:t>
            </a:r>
            <a:r>
              <a:rPr lang="zh-CN" altLang="en-US" sz="1100" dirty="0" smtClean="0">
                <a:solidFill>
                  <a:prstClr val="black"/>
                </a:solidFill>
                <a:latin typeface="微软雅黑" panose="020B0503020204020204" pitchFamily="34" charset="-122"/>
              </a:rPr>
              <a:t>环境搭建成本，聚焦测试和质量；</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1</a:t>
            </a:r>
            <a:r>
              <a:rPr lang="zh-CN" altLang="en-US" sz="1100" dirty="0" smtClean="0">
                <a:solidFill>
                  <a:prstClr val="black"/>
                </a:solidFill>
                <a:latin typeface="微软雅黑" panose="020B0503020204020204" pitchFamily="34" charset="-122"/>
              </a:rPr>
              <a:t>步性能测试，</a:t>
            </a:r>
            <a:r>
              <a:rPr lang="en-US" altLang="zh-CN" sz="1100" dirty="0" smtClean="0">
                <a:solidFill>
                  <a:prstClr val="black"/>
                </a:solidFill>
                <a:latin typeface="微软雅黑" panose="020B0503020204020204" pitchFamily="34" charset="-122"/>
              </a:rPr>
              <a:t>1</a:t>
            </a:r>
            <a:r>
              <a:rPr lang="zh-CN" altLang="en-US" sz="1100" dirty="0" smtClean="0">
                <a:solidFill>
                  <a:prstClr val="black"/>
                </a:solidFill>
                <a:latin typeface="微软雅黑" panose="020B0503020204020204" pitchFamily="34" charset="-122"/>
              </a:rPr>
              <a:t>分钟获取性能报告；</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2</a:t>
            </a:r>
            <a:r>
              <a:rPr lang="zh-CN" altLang="en-US" sz="1100" dirty="0" smtClean="0">
                <a:solidFill>
                  <a:prstClr val="black"/>
                </a:solidFill>
                <a:latin typeface="微软雅黑" panose="020B0503020204020204" pitchFamily="34" charset="-122"/>
              </a:rPr>
              <a:t>步接口测试，快速验证接口质量。</a:t>
            </a:r>
            <a:endParaRPr lang="en-US" altLang="zh-CN" sz="1100" dirty="0" smtClean="0">
              <a:solidFill>
                <a:prstClr val="black"/>
              </a:solidFill>
              <a:latin typeface="微软雅黑" panose="020B0503020204020204" pitchFamily="34" charset="-122"/>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专业</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基于业界先进理念和华为优秀实践</a:t>
            </a:r>
            <a:endParaRPr kumimoji="1" lang="en-US" altLang="zh-CN" sz="1100" b="1" dirty="0" smtClean="0">
              <a:solidFill>
                <a:srgbClr val="C00000"/>
              </a:solidFill>
              <a:cs typeface="Arial" pitchFamily="34" charset="0"/>
              <a:sym typeface="Helvetica Neue"/>
            </a:endParaRPr>
          </a:p>
          <a:p>
            <a:pPr lvl="1" defTabSz="1218906"/>
            <a:r>
              <a:rPr lang="en-US" altLang="zh-CN" sz="1100" dirty="0" smtClean="0">
                <a:solidFill>
                  <a:prstClr val="black"/>
                </a:solidFill>
                <a:latin typeface="微软雅黑" panose="020B0503020204020204" pitchFamily="34" charset="-122"/>
              </a:rPr>
              <a:t>HTTP</a:t>
            </a:r>
            <a:r>
              <a:rPr lang="zh-CN" altLang="en-US" sz="1100" dirty="0" smtClean="0">
                <a:solidFill>
                  <a:prstClr val="black"/>
                </a:solidFill>
                <a:latin typeface="微软雅黑" panose="020B0503020204020204" pitchFamily="34" charset="-122"/>
              </a:rPr>
              <a:t>等</a:t>
            </a:r>
            <a:r>
              <a:rPr lang="en-US" altLang="zh-CN" sz="1100" b="1" dirty="0" smtClean="0">
                <a:solidFill>
                  <a:prstClr val="black"/>
                </a:solidFill>
                <a:latin typeface="微软雅黑" panose="020B0503020204020204" pitchFamily="34" charset="-122"/>
              </a:rPr>
              <a:t>4</a:t>
            </a:r>
            <a:r>
              <a:rPr lang="zh-CN" altLang="en-US" sz="1100" dirty="0" smtClean="0">
                <a:solidFill>
                  <a:prstClr val="black"/>
                </a:solidFill>
                <a:latin typeface="微软雅黑" panose="020B0503020204020204" pitchFamily="34" charset="-122"/>
              </a:rPr>
              <a:t>种</a:t>
            </a:r>
            <a:r>
              <a:rPr lang="en-US" altLang="zh-CN" sz="1100" dirty="0" smtClean="0">
                <a:solidFill>
                  <a:prstClr val="black"/>
                </a:solidFill>
                <a:latin typeface="微软雅黑" panose="020B0503020204020204" pitchFamily="34" charset="-122"/>
              </a:rPr>
              <a:t>API</a:t>
            </a:r>
            <a:r>
              <a:rPr lang="zh-CN" altLang="en-US" sz="1100" dirty="0" smtClean="0">
                <a:solidFill>
                  <a:prstClr val="black"/>
                </a:solidFill>
                <a:latin typeface="微软雅黑" panose="020B0503020204020204" pitchFamily="34" charset="-122"/>
              </a:rPr>
              <a:t>协议；高级测试场景编排；</a:t>
            </a:r>
            <a:r>
              <a:rPr lang="en-US" altLang="zh-CN" sz="1100" b="1" dirty="0" smtClean="0">
                <a:solidFill>
                  <a:prstClr val="black"/>
                </a:solidFill>
                <a:latin typeface="微软雅黑" panose="020B0503020204020204" pitchFamily="34" charset="-122"/>
              </a:rPr>
              <a:t>7</a:t>
            </a:r>
            <a:r>
              <a:rPr lang="zh-CN" altLang="en-US" sz="1100" dirty="0" smtClean="0">
                <a:solidFill>
                  <a:prstClr val="black"/>
                </a:solidFill>
                <a:latin typeface="微软雅黑" panose="020B0503020204020204" pitchFamily="34" charset="-122"/>
              </a:rPr>
              <a:t>类</a:t>
            </a:r>
            <a:r>
              <a:rPr lang="en-US" altLang="zh-CN" sz="1100" b="1" dirty="0" smtClean="0">
                <a:solidFill>
                  <a:prstClr val="black"/>
                </a:solidFill>
                <a:latin typeface="微软雅黑" panose="020B0503020204020204" pitchFamily="34" charset="-122"/>
              </a:rPr>
              <a:t>30+</a:t>
            </a:r>
            <a:r>
              <a:rPr lang="zh-CN" altLang="en-US" sz="1100" dirty="0" smtClean="0">
                <a:solidFill>
                  <a:prstClr val="black"/>
                </a:solidFill>
                <a:latin typeface="微软雅黑" panose="020B0503020204020204" pitchFamily="34" charset="-122"/>
              </a:rPr>
              <a:t>预置检查点；多环境测试参数管理；</a:t>
            </a:r>
            <a:r>
              <a:rPr lang="zh-CN" altLang="en-US" sz="1100" b="1" dirty="0" smtClean="0">
                <a:solidFill>
                  <a:prstClr val="black"/>
                </a:solidFill>
                <a:latin typeface="微软雅黑" panose="020B0503020204020204" pitchFamily="34" charset="-122"/>
              </a:rPr>
              <a:t>数千</a:t>
            </a:r>
            <a:r>
              <a:rPr lang="zh-CN" altLang="en-US" sz="1100" dirty="0" smtClean="0">
                <a:solidFill>
                  <a:prstClr val="black"/>
                </a:solidFill>
                <a:latin typeface="微软雅黑" panose="020B0503020204020204" pitchFamily="34" charset="-122"/>
              </a:rPr>
              <a:t>并发用户加压；</a:t>
            </a:r>
            <a:endParaRPr lang="en-US" altLang="zh-CN" sz="1100" dirty="0" smtClean="0">
              <a:solidFill>
                <a:prstClr val="black"/>
              </a:solidFill>
              <a:latin typeface="微软雅黑" panose="020B0503020204020204" pitchFamily="34" charset="-122"/>
            </a:endParaRPr>
          </a:p>
          <a:p>
            <a:pPr lvl="1" defTabSz="1218906"/>
            <a:r>
              <a:rPr lang="en-US" altLang="zh-CN" sz="1100" b="1" dirty="0" smtClean="0">
                <a:solidFill>
                  <a:prstClr val="black"/>
                </a:solidFill>
                <a:latin typeface="微软雅黑" panose="020B0503020204020204" pitchFamily="34" charset="-122"/>
              </a:rPr>
              <a:t>3</a:t>
            </a:r>
            <a:r>
              <a:rPr lang="zh-CN" altLang="en-US" sz="1100" dirty="0" smtClean="0">
                <a:solidFill>
                  <a:prstClr val="black"/>
                </a:solidFill>
                <a:latin typeface="微软雅黑" panose="020B0503020204020204" pitchFamily="34" charset="-122"/>
              </a:rPr>
              <a:t>种加压策略；</a:t>
            </a:r>
            <a:r>
              <a:rPr lang="en-US" altLang="zh-CN" sz="1100" b="1" dirty="0" smtClean="0">
                <a:solidFill>
                  <a:prstClr val="black"/>
                </a:solidFill>
                <a:latin typeface="微软雅黑" panose="020B0503020204020204" pitchFamily="34" charset="-122"/>
              </a:rPr>
              <a:t>8</a:t>
            </a:r>
            <a:r>
              <a:rPr lang="zh-CN" altLang="en-US" sz="1100" dirty="0" smtClean="0">
                <a:solidFill>
                  <a:prstClr val="black"/>
                </a:solidFill>
                <a:latin typeface="微软雅黑" panose="020B0503020204020204" pitchFamily="34" charset="-122"/>
              </a:rPr>
              <a:t>种性能指标；流水线持续自动化测试。</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高效</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融入</a:t>
            </a:r>
            <a:r>
              <a:rPr kumimoji="1" lang="en-US" altLang="zh-CN" sz="1100" b="1" dirty="0" err="1" smtClean="0">
                <a:solidFill>
                  <a:srgbClr val="C00000"/>
                </a:solidFill>
                <a:cs typeface="Arial" pitchFamily="34" charset="0"/>
                <a:sym typeface="Helvetica Neue"/>
              </a:rPr>
              <a:t>DevOps</a:t>
            </a:r>
            <a:r>
              <a:rPr kumimoji="1" lang="zh-CN" altLang="en-US" sz="1100" b="1" dirty="0" smtClean="0">
                <a:solidFill>
                  <a:srgbClr val="C00000"/>
                </a:solidFill>
                <a:cs typeface="Arial" pitchFamily="34" charset="0"/>
                <a:sym typeface="Helvetica Neue"/>
              </a:rPr>
              <a:t>敏捷理念和云端算力</a:t>
            </a:r>
            <a:endParaRPr kumimoji="1" lang="en-US" altLang="zh-CN" sz="1100" b="1" dirty="0" smtClean="0">
              <a:solidFill>
                <a:srgbClr val="C00000"/>
              </a:solidFill>
              <a:cs typeface="Arial" pitchFamily="34" charset="0"/>
              <a:sym typeface="Helvetica Neue"/>
            </a:endParaRPr>
          </a:p>
          <a:p>
            <a:pPr lvl="1" defTabSz="1218906"/>
            <a:r>
              <a:rPr lang="zh-CN" altLang="en-US" sz="1100" dirty="0" smtClean="0">
                <a:solidFill>
                  <a:prstClr val="black"/>
                </a:solidFill>
                <a:latin typeface="微软雅黑" panose="020B0503020204020204" pitchFamily="34" charset="-122"/>
              </a:rPr>
              <a:t>实时反馈测试结果；</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多环境流水线自动化测试；</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云端弹性资源池；</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测试资产批量复用。</a:t>
            </a:r>
            <a:endParaRPr lang="en-US" altLang="zh-CN" sz="1100" dirty="0" smtClean="0">
              <a:solidFill>
                <a:prstClr val="black"/>
              </a:solidFill>
              <a:latin typeface="微软雅黑" panose="020B0503020204020204" pitchFamily="34" charset="-122"/>
            </a:endParaRPr>
          </a:p>
          <a:p>
            <a:endParaRPr lang="zh-CN" altLang="en-US" sz="1100" dirty="0"/>
          </a:p>
        </p:txBody>
      </p:sp>
    </p:spTree>
    <p:extLst>
      <p:ext uri="{BB962C8B-B14F-4D97-AF65-F5344CB8AC3E}">
        <p14:creationId xmlns:p14="http://schemas.microsoft.com/office/powerpoint/2010/main" val="1677640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1859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113629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541139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3973575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010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635119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850917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58564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309" rtl="0" eaLnBrk="1" fontAlgn="auto" latinLnBrk="0" hangingPunct="1">
              <a:lnSpc>
                <a:spcPct val="100000"/>
              </a:lnSpc>
              <a:spcBef>
                <a:spcPts val="0"/>
              </a:spcBef>
              <a:spcAft>
                <a:spcPts val="0"/>
              </a:spcAft>
              <a:buClrTx/>
              <a:buSzTx/>
              <a:buFontTx/>
              <a:buNone/>
              <a:tabLst/>
              <a:defRPr/>
            </a:pP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开发者生态</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商业合作伙伴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技术合作伙伴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解决方案（突出专家服务、高校等）</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基础能力</a:t>
            </a:r>
            <a:endParaRPr 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3BC5D588-5269-4999-A044-3B56FB3D65DD}" type="slidenum">
              <a:rPr lang="zh-CN" altLang="en-US" smtClean="0">
                <a:solidFill>
                  <a:prstClr val="white"/>
                </a:solidFill>
              </a:rPr>
              <a:pPr>
                <a:defRPr/>
              </a:pPr>
              <a:t>58</a:t>
            </a:fld>
            <a:endParaRPr lang="en-US" altLang="zh-CN">
              <a:solidFill>
                <a:prstClr val="white"/>
              </a:solidFill>
            </a:endParaRPr>
          </a:p>
        </p:txBody>
      </p:sp>
    </p:spTree>
    <p:extLst>
      <p:ext uri="{BB962C8B-B14F-4D97-AF65-F5344CB8AC3E}">
        <p14:creationId xmlns:p14="http://schemas.microsoft.com/office/powerpoint/2010/main" val="364830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t>所以，</a:t>
            </a:r>
            <a:r>
              <a:rPr lang="en-US" altLang="zh-CN" sz="1100" dirty="0" smtClean="0"/>
              <a:t>IT</a:t>
            </a:r>
            <a:r>
              <a:rPr lang="zh-CN" altLang="en-US" sz="1100" dirty="0" smtClean="0"/>
              <a:t>形态云化也就成了必然的趋势</a:t>
            </a:r>
            <a:r>
              <a:rPr lang="zh-CN" altLang="en-US" sz="1100" dirty="0" smtClean="0">
                <a:solidFill>
                  <a:prstClr val="white"/>
                </a:solidFill>
                <a:latin typeface="微软雅黑" panose="020B0503020204020204" pitchFamily="34" charset="-122"/>
                <a:ea typeface="微软雅黑" panose="020B0503020204020204" pitchFamily="34" charset="-122"/>
              </a:rPr>
              <a:t>“服务化”、“云化”的趋势不可逆，公有云大势所趋，“多云”是主要方式</a:t>
            </a:r>
            <a:endParaRPr lang="en-US" altLang="zh-CN" sz="1100" dirty="0" smtClean="0">
              <a:solidFill>
                <a:prstClr val="white"/>
              </a:solidFill>
              <a:latin typeface="微软雅黑" panose="020B0503020204020204" pitchFamily="34" charset="-122"/>
              <a:ea typeface="微软雅黑" panose="020B0503020204020204" pitchFamily="34" charset="-122"/>
            </a:endParaRPr>
          </a:p>
          <a:p>
            <a:pPr>
              <a:defRPr sz="1100"/>
            </a:pPr>
            <a:r>
              <a:rPr lang="zh-CN" altLang="en-US" sz="1100" dirty="0" smtClean="0"/>
              <a:t>从第三方咨询报告中，传递出来以下信息：</a:t>
            </a:r>
          </a:p>
          <a:p>
            <a:pPr>
              <a:defRPr sz="1100"/>
            </a:pPr>
            <a:r>
              <a:rPr lang="en-US" altLang="zh-CN" sz="1100" dirty="0" smtClean="0"/>
              <a:t>1</a:t>
            </a:r>
            <a:r>
              <a:rPr lang="zh-CN" altLang="en-US" sz="1100" dirty="0" smtClean="0"/>
              <a:t>、</a:t>
            </a:r>
            <a:r>
              <a:rPr lang="zh-CN" altLang="en-US" sz="1100" baseline="0" dirty="0" smtClean="0"/>
              <a:t> </a:t>
            </a:r>
            <a:r>
              <a:rPr lang="en-US" altLang="zh-CN" sz="1100" baseline="0" dirty="0" smtClean="0"/>
              <a:t>CSP</a:t>
            </a:r>
            <a:r>
              <a:rPr lang="zh-CN" altLang="en-US" sz="1100" baseline="0" dirty="0" smtClean="0"/>
              <a:t>的数据中心数量规模从增速和规模来看，比企业私有的</a:t>
            </a:r>
            <a:r>
              <a:rPr lang="en-US" altLang="zh-CN" sz="1100" baseline="0" dirty="0" smtClean="0"/>
              <a:t>DC</a:t>
            </a:r>
            <a:r>
              <a:rPr lang="zh-CN" altLang="en-US" sz="1100" baseline="0" dirty="0" smtClean="0"/>
              <a:t>越来越大。反映出越来越多的业务和数据都集中到了云中。</a:t>
            </a:r>
          </a:p>
          <a:p>
            <a:pPr>
              <a:defRPr sz="1100"/>
            </a:pPr>
            <a:r>
              <a:rPr lang="en-US" altLang="zh-CN" sz="1100" baseline="0" dirty="0" smtClean="0"/>
              <a:t>2</a:t>
            </a:r>
            <a:r>
              <a:rPr lang="zh-CN" altLang="en-US" sz="1100" baseline="0" dirty="0" smtClean="0"/>
              <a:t>、云计算越来越成为云基础架构。</a:t>
            </a:r>
          </a:p>
          <a:p>
            <a:pPr>
              <a:defRPr sz="1100"/>
            </a:pPr>
            <a:r>
              <a:rPr lang="en-US" altLang="zh-CN" sz="1100" baseline="0" dirty="0" smtClean="0"/>
              <a:t>3</a:t>
            </a:r>
            <a:r>
              <a:rPr lang="zh-CN" altLang="en-US" sz="1100" baseline="0" dirty="0" smtClean="0"/>
              <a:t>、云最大的安全疑虑也通过技术的成熟逐步的消除。设施了，云的能力价值逐渐被企业所认可，成了企业业务的首选</a:t>
            </a:r>
            <a:endParaRPr lang="zh-CN" altLang="en-US" sz="1100" dirty="0" smtClean="0"/>
          </a:p>
          <a:p>
            <a:endParaRPr lang="en-US" altLang="zh-CN" sz="1100" dirty="0" smtClean="0"/>
          </a:p>
          <a:p>
            <a:r>
              <a:rPr lang="zh-CN" altLang="en-US" sz="1100" dirty="0" smtClean="0"/>
              <a:t>软件服务化、云化对企业的商业模式、系统架构、研发模式都提出了新的要求和挑战</a:t>
            </a:r>
            <a:endParaRPr lang="zh-CN" altLang="en-US" sz="1100" dirty="0"/>
          </a:p>
        </p:txBody>
      </p:sp>
    </p:spTree>
    <p:extLst>
      <p:ext uri="{BB962C8B-B14F-4D97-AF65-F5344CB8AC3E}">
        <p14:creationId xmlns:p14="http://schemas.microsoft.com/office/powerpoint/2010/main" val="4016434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t>ABD</a:t>
            </a:r>
            <a:r>
              <a:rPr lang="zh-CN" altLang="en-US" sz="1100" dirty="0" smtClean="0"/>
              <a:t>：</a:t>
            </a:r>
            <a:r>
              <a:rPr lang="en-US" altLang="zh-CN" sz="1100" dirty="0" smtClean="0"/>
              <a:t>C</a:t>
            </a:r>
            <a:r>
              <a:rPr lang="zh-CN" altLang="en-US" sz="1100" dirty="0" smtClean="0"/>
              <a:t>选项时间是固定的，功能和资源是可变的</a:t>
            </a:r>
            <a:r>
              <a:rPr lang="zh-CN" altLang="en-US" sz="1100" baseline="0" dirty="0" smtClean="0"/>
              <a:t>是</a:t>
            </a:r>
            <a:r>
              <a:rPr lang="en-US" altLang="zh-CN" sz="1100" baseline="0" dirty="0" smtClean="0"/>
              <a:t>DSDM</a:t>
            </a:r>
            <a:r>
              <a:rPr lang="zh-CN" altLang="en-US" sz="1100" baseline="0" dirty="0" smtClean="0"/>
              <a:t>的特点，不是</a:t>
            </a:r>
            <a:r>
              <a:rPr lang="en-US" altLang="zh-CN" sz="1100" baseline="0" dirty="0" smtClean="0"/>
              <a:t>Scrum</a:t>
            </a:r>
            <a:r>
              <a:rPr lang="zh-CN" altLang="en-US" sz="1100" baseline="0" dirty="0" smtClean="0"/>
              <a:t>的特点。</a:t>
            </a:r>
            <a:endParaRPr lang="en-US" altLang="zh-CN" sz="1100" baseline="0" dirty="0" smtClean="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aseline="0" dirty="0" err="1" smtClean="0"/>
              <a:t>ACD:</a:t>
            </a:r>
            <a:r>
              <a:rPr lang="en-US" altLang="zh-CN" sz="1100" dirty="0" err="1" smtClean="0"/>
              <a:t>Project</a:t>
            </a:r>
            <a:r>
              <a:rPr lang="en-US" altLang="zh-CN" sz="1100" dirty="0" smtClean="0"/>
              <a:t> Manager</a:t>
            </a:r>
            <a:r>
              <a:rPr lang="zh-CN" altLang="en-US" sz="1100" dirty="0" smtClean="0"/>
              <a:t>不是团队模型角色。</a:t>
            </a:r>
          </a:p>
          <a:p>
            <a:endParaRPr lang="zh-CN" altLang="en-US" sz="1100" dirty="0"/>
          </a:p>
        </p:txBody>
      </p:sp>
    </p:spTree>
    <p:extLst>
      <p:ext uri="{BB962C8B-B14F-4D97-AF65-F5344CB8AC3E}">
        <p14:creationId xmlns:p14="http://schemas.microsoft.com/office/powerpoint/2010/main" val="135297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sz="1100" dirty="0" smtClean="0"/>
              <a:t>A</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t>ABC</a:t>
            </a:r>
            <a:endParaRPr lang="zh-CN" altLang="en-US" sz="1100" dirty="0"/>
          </a:p>
        </p:txBody>
      </p:sp>
    </p:spTree>
    <p:extLst>
      <p:ext uri="{BB962C8B-B14F-4D97-AF65-F5344CB8AC3E}">
        <p14:creationId xmlns:p14="http://schemas.microsoft.com/office/powerpoint/2010/main" val="4245046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9363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1360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80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t>软件服务化和云化后，企业面对的客户群体的差异化需求呈现出爆炸式增长。</a:t>
            </a:r>
            <a:endParaRPr lang="en-US" altLang="zh-CN" sz="1100" dirty="0" smtClean="0"/>
          </a:p>
          <a:p>
            <a:r>
              <a:rPr lang="zh-CN" altLang="zh-CN" sz="1100" kern="1200" baseline="0" dirty="0" smtClean="0">
                <a:solidFill>
                  <a:schemeClr val="tx1"/>
                </a:solidFill>
                <a:effectLst/>
              </a:rPr>
              <a:t>随着移动、社交、云计算、大数据、</a:t>
            </a:r>
            <a:r>
              <a:rPr lang="en-US" altLang="zh-CN" sz="1100" kern="1200" baseline="0" dirty="0" smtClean="0">
                <a:solidFill>
                  <a:schemeClr val="tx1"/>
                </a:solidFill>
                <a:effectLst/>
              </a:rPr>
              <a:t>AI</a:t>
            </a:r>
            <a:r>
              <a:rPr lang="zh-CN" altLang="zh-CN" sz="1100" kern="1200" baseline="0" dirty="0" smtClean="0">
                <a:solidFill>
                  <a:schemeClr val="tx1"/>
                </a:solidFill>
                <a:effectLst/>
              </a:rPr>
              <a:t>的快速发展和深度应用，颠覆式创新和跨界竞争</a:t>
            </a:r>
            <a:r>
              <a:rPr lang="zh-CN" altLang="en-US" sz="1100" kern="1200" baseline="0" dirty="0" smtClean="0">
                <a:solidFill>
                  <a:schemeClr val="tx1"/>
                </a:solidFill>
                <a:effectLst/>
              </a:rPr>
              <a:t>不断</a:t>
            </a:r>
            <a:r>
              <a:rPr lang="zh-CN" altLang="zh-CN" sz="1100" kern="1200" baseline="0" dirty="0" smtClean="0">
                <a:solidFill>
                  <a:schemeClr val="tx1"/>
                </a:solidFill>
                <a:effectLst/>
              </a:rPr>
              <a:t>加剧</a:t>
            </a:r>
            <a:r>
              <a:rPr lang="zh-CN" altLang="en-US" sz="1100" kern="1200" baseline="0" dirty="0" smtClean="0">
                <a:solidFill>
                  <a:schemeClr val="tx1"/>
                </a:solidFill>
                <a:effectLst/>
              </a:rPr>
              <a:t>。</a:t>
            </a:r>
            <a:r>
              <a:rPr lang="zh-CN" altLang="zh-CN" sz="1100" kern="1200" baseline="0" dirty="0" smtClean="0">
                <a:solidFill>
                  <a:schemeClr val="tx1"/>
                </a:solidFill>
                <a:effectLst/>
              </a:rPr>
              <a:t>对企业来说，</a:t>
            </a:r>
            <a:r>
              <a:rPr lang="zh-CN" altLang="en-US" sz="1100" kern="1200" baseline="0" dirty="0" smtClean="0">
                <a:solidFill>
                  <a:schemeClr val="tx1"/>
                </a:solidFill>
                <a:effectLst/>
              </a:rPr>
              <a:t>既</a:t>
            </a:r>
            <a:r>
              <a:rPr lang="zh-CN" altLang="zh-CN" sz="1100" kern="1200" baseline="0" dirty="0" smtClean="0">
                <a:solidFill>
                  <a:schemeClr val="tx1"/>
                </a:solidFill>
                <a:effectLst/>
              </a:rPr>
              <a:t>是机遇又是挑战，不管是颠覆别人还是被颠覆，</a:t>
            </a:r>
            <a:r>
              <a:rPr lang="zh-CN" altLang="en-US" sz="1100" kern="1200" baseline="0" dirty="0" smtClean="0">
                <a:solidFill>
                  <a:schemeClr val="tx1"/>
                </a:solidFill>
                <a:effectLst/>
              </a:rPr>
              <a:t>企业都面临交付、协同、安全等多方面挑战、</a:t>
            </a:r>
            <a:r>
              <a:rPr lang="zh-CN" altLang="zh-CN" sz="1100" kern="1200" baseline="0" dirty="0" smtClean="0">
                <a:solidFill>
                  <a:schemeClr val="tx1"/>
                </a:solidFill>
                <a:effectLst/>
              </a:rPr>
              <a:t>都要具备快速持续的创新和交付能力</a:t>
            </a:r>
            <a:r>
              <a:rPr lang="zh-CN" altLang="en-US" sz="1100" kern="1200" baseline="0" dirty="0" smtClean="0">
                <a:solidFill>
                  <a:schemeClr val="tx1"/>
                </a:solidFill>
                <a:effectLst/>
              </a:rPr>
              <a:t>。</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新形势下，企业必须快速高效地交付价值产品，才能抢占蓝海，获取最佳的商业回报。</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其次，软件系统复杂度不断增加、跨地域高效协作和多环境部署也是企业需要解决的重要问题。</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软件服务化对可靠性和安全性也提出了更高的要求，特别是核心数据更是企业的重要资产，不容闪失。</a:t>
            </a:r>
            <a:endParaRPr lang="en-US" altLang="zh-CN" sz="1100" kern="1200" baseline="0" dirty="0" smtClean="0">
              <a:solidFill>
                <a:schemeClr val="tx1"/>
              </a:solidFill>
              <a:effectLst/>
            </a:endParaRPr>
          </a:p>
          <a:p>
            <a:r>
              <a:rPr lang="zh-CN" altLang="en-US" sz="1100" dirty="0" smtClean="0"/>
              <a:t>以华为云为例，承诺的可靠性为</a:t>
            </a:r>
            <a:r>
              <a:rPr lang="en-US" altLang="zh-CN" sz="1100" dirty="0" smtClean="0"/>
              <a:t>5</a:t>
            </a:r>
            <a:r>
              <a:rPr lang="zh-CN" altLang="en-US" sz="1100" dirty="0" smtClean="0"/>
              <a:t>个</a:t>
            </a:r>
            <a:r>
              <a:rPr lang="en-US" altLang="zh-CN" sz="1100" dirty="0" smtClean="0"/>
              <a:t>9</a:t>
            </a:r>
            <a:r>
              <a:rPr lang="zh-CN" altLang="en-US" sz="1100" dirty="0" smtClean="0"/>
              <a:t>，即</a:t>
            </a:r>
            <a:r>
              <a:rPr lang="en-US" altLang="zh-CN" sz="1100" dirty="0" smtClean="0"/>
              <a:t>99.999%</a:t>
            </a:r>
            <a:r>
              <a:rPr lang="zh-CN" altLang="en-US" sz="1100" dirty="0" smtClean="0"/>
              <a:t>，也就是服务全年服务不可用或者服务性能下降的时间不超过</a:t>
            </a:r>
            <a:r>
              <a:rPr lang="en-US" altLang="zh-CN" sz="1100" dirty="0" smtClean="0"/>
              <a:t>5.256</a:t>
            </a:r>
            <a:r>
              <a:rPr lang="zh-CN" altLang="en-US" sz="1100" dirty="0" smtClean="0"/>
              <a:t>分钟。</a:t>
            </a:r>
            <a:endParaRPr lang="zh-CN" altLang="zh-CN" sz="1100" kern="1200" baseline="0" dirty="0" smtClean="0">
              <a:solidFill>
                <a:schemeClr val="tx1"/>
              </a:solidFill>
              <a:effectLst/>
            </a:endParaRPr>
          </a:p>
        </p:txBody>
      </p:sp>
    </p:spTree>
    <p:extLst>
      <p:ext uri="{BB962C8B-B14F-4D97-AF65-F5344CB8AC3E}">
        <p14:creationId xmlns:p14="http://schemas.microsoft.com/office/powerpoint/2010/main" val="172008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2261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zh.wikipedia.org/wiki/DevOp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6" Type="http://schemas.openxmlformats.org/officeDocument/2006/relationships/image" Target="../media/image41.png"/><Relationship Id="rId8"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39.png"/><Relationship Id="rId25" Type="http://schemas.openxmlformats.org/officeDocument/2006/relationships/image" Target="../media/image40.emf"/><Relationship Id="rId12"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40.xml"/><Relationship Id="rId29" Type="http://schemas.openxmlformats.org/officeDocument/2006/relationships/image" Target="../media/image44.png"/><Relationship Id="rId16" Type="http://schemas.openxmlformats.org/officeDocument/2006/relationships/image" Target="NULL"/><Relationship Id="rId1" Type="http://schemas.openxmlformats.org/officeDocument/2006/relationships/slideLayout" Target="../slideLayouts/slideLayout13.xml"/><Relationship Id="rId24" Type="http://schemas.openxmlformats.org/officeDocument/2006/relationships/image" Target="NULL"/><Relationship Id="rId6" Type="http://schemas.openxmlformats.org/officeDocument/2006/relationships/image" Target="NULL"/><Relationship Id="rId32" Type="http://schemas.openxmlformats.org/officeDocument/2006/relationships/image" Target="../media/image47.png"/><Relationship Id="rId28" Type="http://schemas.openxmlformats.org/officeDocument/2006/relationships/image" Target="../media/image43.png"/><Relationship Id="rId31" Type="http://schemas.openxmlformats.org/officeDocument/2006/relationships/image" Target="../media/image46.png"/><Relationship Id="rId27" Type="http://schemas.openxmlformats.org/officeDocument/2006/relationships/image" Target="../media/image42.png"/><Relationship Id="rId30" Type="http://schemas.openxmlformats.org/officeDocument/2006/relationships/image" Target="../media/image45.png"/><Relationship Id="rId22" Type="http://schemas.openxmlformats.org/officeDocument/2006/relationships/image" Target="NUL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png"/><Relationship Id="rId7" Type="http://schemas.openxmlformats.org/officeDocument/2006/relationships/image" Target="../media/image62.tiff"/><Relationship Id="rId12" Type="http://schemas.openxmlformats.org/officeDocument/2006/relationships/image" Target="../media/image67.tiff"/><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61.tiff"/><Relationship Id="rId11" Type="http://schemas.openxmlformats.org/officeDocument/2006/relationships/image" Target="../media/image66.tiff"/><Relationship Id="rId5" Type="http://schemas.openxmlformats.org/officeDocument/2006/relationships/image" Target="../media/image60.tiff"/><Relationship Id="rId10" Type="http://schemas.openxmlformats.org/officeDocument/2006/relationships/image" Target="../media/image65.tiff"/><Relationship Id="rId4" Type="http://schemas.openxmlformats.org/officeDocument/2006/relationships/image" Target="../media/image59.tiff"/><Relationship Id="rId9" Type="http://schemas.openxmlformats.org/officeDocument/2006/relationships/image" Target="../media/image64.tiff"/></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jpeg"/><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55.xml"/><Relationship Id="rId16"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image" Target="../media/image117.png"/><Relationship Id="rId5" Type="http://schemas.openxmlformats.org/officeDocument/2006/relationships/image" Target="../media/image116.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57.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15.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59.xml"/><Relationship Id="rId16" Type="http://schemas.openxmlformats.org/officeDocument/2006/relationships/image" Target="../media/image150.png"/><Relationship Id="rId1" Type="http://schemas.openxmlformats.org/officeDocument/2006/relationships/slideLayout" Target="../slideLayouts/slideLayout15.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mn-lt"/>
                <a:ea typeface="+mn-ea"/>
                <a:cs typeface="+mn-ea"/>
                <a:sym typeface="+mn-lt"/>
              </a:rPr>
              <a:t>软件工程 </a:t>
            </a:r>
            <a:r>
              <a:rPr lang="en-US" altLang="zh-CN" dirty="0" smtClean="0">
                <a:latin typeface="+mn-lt"/>
                <a:ea typeface="+mn-ea"/>
                <a:cs typeface="+mn-ea"/>
                <a:sym typeface="+mn-lt"/>
              </a:rPr>
              <a:t>- </a:t>
            </a:r>
            <a:r>
              <a:rPr lang="zh-CN" altLang="en-US" dirty="0" smtClean="0">
                <a:latin typeface="+mn-lt"/>
                <a:ea typeface="+mn-ea"/>
                <a:cs typeface="+mn-ea"/>
                <a:sym typeface="+mn-lt"/>
              </a:rPr>
              <a:t>敏捷</a:t>
            </a:r>
            <a:r>
              <a:rPr lang="en-US" altLang="zh-CN" dirty="0" err="1">
                <a:latin typeface="+mn-lt"/>
                <a:ea typeface="+mn-ea"/>
                <a:cs typeface="+mn-ea"/>
                <a:sym typeface="+mn-lt"/>
              </a:rPr>
              <a:t>DevOps</a:t>
            </a:r>
            <a:r>
              <a:rPr lang="zh-CN" altLang="en-US" dirty="0">
                <a:latin typeface="+mn-lt"/>
                <a:ea typeface="+mn-ea"/>
                <a:cs typeface="+mn-ea"/>
                <a:sym typeface="+mn-lt"/>
              </a:rPr>
              <a:t>开发方法</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marL="654676" lvl="1" indent="-251798" defTabSz="913668">
              <a:buSzPct val="60000"/>
              <a:buFont typeface="Wingdings" panose="05000000000000000000" pitchFamily="2" charset="2"/>
              <a:buChar char="n"/>
            </a:pPr>
            <a:r>
              <a:rPr lang="zh-CN" altLang="en-US" sz="1998" dirty="0">
                <a:latin typeface="+mn-lt"/>
                <a:ea typeface="+mn-ea"/>
                <a:cs typeface="+mn-ea"/>
                <a:sym typeface="+mn-lt"/>
              </a:rPr>
              <a:t>敏捷</a:t>
            </a:r>
            <a:endParaRPr lang="en-US" altLang="zh-CN" sz="1998" dirty="0">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r>
              <a:rPr lang="zh-CN" altLang="en-US" dirty="0">
                <a:solidFill>
                  <a:schemeClr val="bg1">
                    <a:lumMod val="50000"/>
                  </a:schemeClr>
                </a:solidFill>
                <a:latin typeface="+mn-lt"/>
                <a:ea typeface="+mn-ea"/>
                <a:cs typeface="+mn-ea"/>
                <a:sym typeface="+mn-lt"/>
              </a:rPr>
              <a:t>和</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951250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(1)</a:t>
            </a:r>
            <a:endParaRPr lang="zh-CN" altLang="en-US" dirty="0">
              <a:latin typeface="+mn-lt"/>
              <a:ea typeface="+mn-ea"/>
              <a:cs typeface="+mn-ea"/>
              <a:sym typeface="+mn-lt"/>
            </a:endParaRPr>
          </a:p>
        </p:txBody>
      </p:sp>
      <p:sp>
        <p:nvSpPr>
          <p:cNvPr id="14" name="内容占位符 2"/>
          <p:cNvSpPr txBox="1">
            <a:spLocks/>
          </p:cNvSpPr>
          <p:nvPr/>
        </p:nvSpPr>
        <p:spPr bwMode="auto">
          <a:xfrm>
            <a:off x="1057473" y="1052513"/>
            <a:ext cx="9348885" cy="5148262"/>
          </a:xfrm>
          <a:prstGeom prst="rect">
            <a:avLst/>
          </a:prstGeom>
          <a:gradFill>
            <a:gsLst>
              <a:gs pos="0">
                <a:srgbClr val="00B0F0"/>
              </a:gs>
              <a:gs pos="50000">
                <a:srgbClr val="00B0F0"/>
              </a:gs>
              <a:gs pos="100000">
                <a:srgbClr val="0070C0"/>
              </a:gs>
            </a:gsLst>
          </a:gradFill>
          <a:ln w="6350" cap="flat" cmpd="sng" algn="ctr">
            <a:solidFill>
              <a:schemeClr val="accent4"/>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80110" tIns="40055" rIns="80110" bIns="40055" numCol="1" anchor="ctr" anchorCtr="0" compatLnSpc="1">
            <a:prstTxWarp prst="textNoShape">
              <a:avLst/>
            </a:prstTxWarp>
            <a:normAutofit fontScale="70000" lnSpcReduction="20000"/>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dk1"/>
                </a:solidFill>
                <a:latin typeface="+mn-lt"/>
                <a:ea typeface="+mn-ea"/>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dk1"/>
                </a:solidFill>
                <a:latin typeface="+mn-lt"/>
                <a:ea typeface="+mn-ea"/>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dk1"/>
                </a:solidFill>
                <a:latin typeface="+mn-lt"/>
                <a:ea typeface="+mn-ea"/>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dk1"/>
                </a:solidFill>
                <a:latin typeface="+mn-lt"/>
                <a:ea typeface="+mn-ea"/>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dk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9pPr>
          </a:lstStyle>
          <a:p>
            <a:pPr marL="0" indent="0" algn="ctr">
              <a:lnSpc>
                <a:spcPct val="120000"/>
              </a:lnSpc>
              <a:buNone/>
            </a:pPr>
            <a:r>
              <a:rPr lang="zh-CN" altLang="en-US" sz="3200" b="1" dirty="0">
                <a:cs typeface="+mn-ea"/>
                <a:sym typeface="+mn-lt"/>
              </a:rPr>
              <a:t>敏捷软件开发宣言</a:t>
            </a:r>
          </a:p>
          <a:p>
            <a:pPr marL="0" indent="0" algn="ctr">
              <a:lnSpc>
                <a:spcPct val="120000"/>
              </a:lnSpc>
              <a:buNone/>
            </a:pPr>
            <a:r>
              <a:rPr lang="zh-CN" altLang="en-US" sz="2198" dirty="0">
                <a:cs typeface="+mn-ea"/>
                <a:sym typeface="+mn-lt"/>
              </a:rPr>
              <a:t/>
            </a:r>
            <a:br>
              <a:rPr lang="zh-CN" altLang="en-US" sz="2198" dirty="0">
                <a:cs typeface="+mn-ea"/>
                <a:sym typeface="+mn-lt"/>
              </a:rPr>
            </a:br>
            <a:r>
              <a:rPr lang="zh-CN" altLang="en-US" sz="2198" dirty="0">
                <a:cs typeface="+mn-ea"/>
                <a:sym typeface="+mn-lt"/>
              </a:rPr>
              <a:t>      </a:t>
            </a:r>
            <a:r>
              <a:rPr lang="zh-CN" altLang="en-US" sz="2200" dirty="0">
                <a:cs typeface="+mn-ea"/>
                <a:sym typeface="+mn-lt"/>
              </a:rPr>
              <a:t>我们一直在实践中探寻更好的软件开发方法，身体力行的同时也帮助他人。由此我们建立了如下</a:t>
            </a:r>
            <a:r>
              <a:rPr lang="zh-CN" altLang="en-US" sz="2200" b="1" dirty="0">
                <a:solidFill>
                  <a:srgbClr val="C7000B"/>
                </a:solidFill>
                <a:cs typeface="+mn-ea"/>
                <a:sym typeface="+mn-lt"/>
              </a:rPr>
              <a:t>价值观</a:t>
            </a:r>
            <a:r>
              <a:rPr lang="zh-CN" altLang="en-US" sz="2200" dirty="0">
                <a:solidFill>
                  <a:srgbClr val="C7000B"/>
                </a:solidFill>
                <a:cs typeface="+mn-ea"/>
                <a:sym typeface="+mn-lt"/>
              </a:rPr>
              <a:t/>
            </a:r>
            <a:br>
              <a:rPr lang="zh-CN" altLang="en-US" sz="2200" dirty="0">
                <a:solidFill>
                  <a:srgbClr val="C7000B"/>
                </a:solidFill>
                <a:cs typeface="+mn-ea"/>
                <a:sym typeface="+mn-lt"/>
              </a:rPr>
            </a:br>
            <a:endParaRPr lang="zh-CN" altLang="en-US" sz="2200" dirty="0">
              <a:solidFill>
                <a:srgbClr val="C7000B"/>
              </a:solidFill>
              <a:cs typeface="+mn-ea"/>
              <a:sym typeface="+mn-lt"/>
            </a:endParaRPr>
          </a:p>
          <a:p>
            <a:pPr marL="0" indent="0" algn="ctr">
              <a:lnSpc>
                <a:spcPct val="120000"/>
              </a:lnSpc>
              <a:buNone/>
            </a:pPr>
            <a:r>
              <a:rPr lang="zh-CN" altLang="en-US" sz="2200" dirty="0">
                <a:cs typeface="+mn-ea"/>
                <a:sym typeface="+mn-lt"/>
              </a:rPr>
              <a:t>个体和互动 高于 流程和工具</a:t>
            </a:r>
            <a:br>
              <a:rPr lang="zh-CN" altLang="en-US" sz="2200" dirty="0">
                <a:cs typeface="+mn-ea"/>
                <a:sym typeface="+mn-lt"/>
              </a:rPr>
            </a:br>
            <a:r>
              <a:rPr lang="zh-CN" altLang="en-US" sz="2200" dirty="0">
                <a:cs typeface="+mn-ea"/>
                <a:sym typeface="+mn-lt"/>
              </a:rPr>
              <a:t>工作的软件 高于 详尽的文档</a:t>
            </a:r>
            <a:br>
              <a:rPr lang="zh-CN" altLang="en-US" sz="2200" dirty="0">
                <a:cs typeface="+mn-ea"/>
                <a:sym typeface="+mn-lt"/>
              </a:rPr>
            </a:br>
            <a:r>
              <a:rPr lang="zh-CN" altLang="en-US" sz="2200" dirty="0">
                <a:cs typeface="+mn-ea"/>
                <a:sym typeface="+mn-lt"/>
              </a:rPr>
              <a:t>客户合作 高于 合同谈判</a:t>
            </a:r>
            <a:br>
              <a:rPr lang="zh-CN" altLang="en-US" sz="2200" dirty="0">
                <a:cs typeface="+mn-ea"/>
                <a:sym typeface="+mn-lt"/>
              </a:rPr>
            </a:br>
            <a:r>
              <a:rPr lang="zh-CN" altLang="en-US" sz="2200" dirty="0">
                <a:cs typeface="+mn-ea"/>
                <a:sym typeface="+mn-lt"/>
              </a:rPr>
              <a:t>响应变化 高于 遵循计划</a:t>
            </a:r>
            <a:br>
              <a:rPr lang="zh-CN" altLang="en-US" sz="2200" dirty="0">
                <a:cs typeface="+mn-ea"/>
                <a:sym typeface="+mn-lt"/>
              </a:rPr>
            </a:br>
            <a:endParaRPr lang="zh-CN" altLang="en-US" sz="2200" dirty="0">
              <a:cs typeface="+mn-ea"/>
              <a:sym typeface="+mn-lt"/>
            </a:endParaRPr>
          </a:p>
          <a:p>
            <a:pPr marL="0" indent="0" algn="ctr">
              <a:lnSpc>
                <a:spcPct val="120000"/>
              </a:lnSpc>
              <a:buNone/>
            </a:pPr>
            <a:r>
              <a:rPr lang="zh-CN" altLang="en-US" sz="2200" dirty="0" smtClean="0">
                <a:cs typeface="+mn-ea"/>
                <a:sym typeface="+mn-lt"/>
              </a:rPr>
              <a:t>   也就是说</a:t>
            </a:r>
            <a:r>
              <a:rPr lang="zh-CN" altLang="en-US" sz="2200" dirty="0">
                <a:cs typeface="+mn-ea"/>
                <a:sym typeface="+mn-lt"/>
              </a:rPr>
              <a:t>，尽管右项有其价值，</a:t>
            </a:r>
            <a:br>
              <a:rPr lang="zh-CN" altLang="en-US" sz="2200" dirty="0">
                <a:cs typeface="+mn-ea"/>
                <a:sym typeface="+mn-lt"/>
              </a:rPr>
            </a:br>
            <a:r>
              <a:rPr lang="zh-CN" altLang="en-US" sz="2200" dirty="0" smtClean="0">
                <a:cs typeface="+mn-ea"/>
                <a:sym typeface="+mn-lt"/>
              </a:rPr>
              <a:t>  我们</a:t>
            </a:r>
            <a:r>
              <a:rPr lang="zh-CN" altLang="en-US" sz="2200" dirty="0">
                <a:cs typeface="+mn-ea"/>
                <a:sym typeface="+mn-lt"/>
              </a:rPr>
              <a:t>更重视左项的价值。</a:t>
            </a:r>
          </a:p>
          <a:p>
            <a:pPr marL="0" indent="0" algn="ctr">
              <a:lnSpc>
                <a:spcPct val="120000"/>
              </a:lnSpc>
              <a:buNone/>
            </a:pPr>
            <a:endParaRPr lang="en-US" altLang="zh-CN" sz="2198" dirty="0">
              <a:cs typeface="+mn-ea"/>
              <a:sym typeface="+mn-lt"/>
            </a:endParaRPr>
          </a:p>
          <a:p>
            <a:pPr marL="0" indent="0">
              <a:lnSpc>
                <a:spcPct val="120000"/>
              </a:lnSpc>
              <a:buNone/>
            </a:pPr>
            <a:r>
              <a:rPr lang="en-US" altLang="zh-CN" sz="1900" dirty="0" smtClean="0">
                <a:cs typeface="+mn-ea"/>
                <a:sym typeface="+mn-lt"/>
              </a:rPr>
              <a:t>		      Kent Beck                     Mike </a:t>
            </a:r>
            <a:r>
              <a:rPr lang="en-US" altLang="zh-CN" sz="1900" dirty="0" err="1" smtClean="0">
                <a:cs typeface="+mn-ea"/>
                <a:sym typeface="+mn-lt"/>
              </a:rPr>
              <a:t>Beedle</a:t>
            </a:r>
            <a:r>
              <a:rPr lang="en-US" altLang="zh-CN" sz="1900" dirty="0" smtClean="0">
                <a:cs typeface="+mn-ea"/>
                <a:sym typeface="+mn-lt"/>
              </a:rPr>
              <a:t>                  </a:t>
            </a:r>
            <a:r>
              <a:rPr lang="en-US" altLang="zh-CN" sz="1900" dirty="0" err="1" smtClean="0">
                <a:cs typeface="+mn-ea"/>
                <a:sym typeface="+mn-lt"/>
              </a:rPr>
              <a:t>Arie</a:t>
            </a:r>
            <a:r>
              <a:rPr lang="en-US" altLang="zh-CN" sz="1900" dirty="0" smtClean="0">
                <a:cs typeface="+mn-ea"/>
                <a:sym typeface="+mn-lt"/>
              </a:rPr>
              <a:t> van </a:t>
            </a:r>
            <a:r>
              <a:rPr lang="en-US" altLang="zh-CN" sz="1900" dirty="0" err="1" smtClean="0">
                <a:cs typeface="+mn-ea"/>
                <a:sym typeface="+mn-lt"/>
              </a:rPr>
              <a:t>Bennekum</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Alistair Cockburn           Ward Cunningham        Martin Fowler</a:t>
            </a:r>
            <a:br>
              <a:rPr lang="en-US" altLang="zh-CN" sz="1900" dirty="0" smtClean="0">
                <a:cs typeface="+mn-ea"/>
                <a:sym typeface="+mn-lt"/>
              </a:rPr>
            </a:br>
            <a:r>
              <a:rPr lang="en-US" altLang="zh-CN" sz="1900" dirty="0" smtClean="0">
                <a:cs typeface="+mn-ea"/>
                <a:sym typeface="+mn-lt"/>
              </a:rPr>
              <a:t>		      James </a:t>
            </a:r>
            <a:r>
              <a:rPr lang="en-US" altLang="zh-CN" sz="1900" dirty="0" err="1" smtClean="0">
                <a:cs typeface="+mn-ea"/>
                <a:sym typeface="+mn-lt"/>
              </a:rPr>
              <a:t>Grenning</a:t>
            </a:r>
            <a:r>
              <a:rPr lang="en-US" altLang="zh-CN" sz="1900" dirty="0" smtClean="0">
                <a:cs typeface="+mn-ea"/>
                <a:sym typeface="+mn-lt"/>
              </a:rPr>
              <a:t>	      Jim </a:t>
            </a:r>
            <a:r>
              <a:rPr lang="en-US" altLang="zh-CN" sz="1900" dirty="0" err="1" smtClean="0">
                <a:cs typeface="+mn-ea"/>
                <a:sym typeface="+mn-lt"/>
              </a:rPr>
              <a:t>Highsmith</a:t>
            </a:r>
            <a:r>
              <a:rPr lang="en-US" altLang="zh-CN" sz="1900" dirty="0" smtClean="0">
                <a:cs typeface="+mn-ea"/>
                <a:sym typeface="+mn-lt"/>
              </a:rPr>
              <a:t>	      Andrew Hunt</a:t>
            </a:r>
            <a:br>
              <a:rPr lang="en-US" altLang="zh-CN" sz="1900" dirty="0" smtClean="0">
                <a:cs typeface="+mn-ea"/>
                <a:sym typeface="+mn-lt"/>
              </a:rPr>
            </a:br>
            <a:r>
              <a:rPr lang="en-US" altLang="zh-CN" sz="1900" dirty="0" smtClean="0">
                <a:cs typeface="+mn-ea"/>
                <a:sym typeface="+mn-lt"/>
              </a:rPr>
              <a:t>		      Ron Jeffries	      Jon Kern	      Brian </a:t>
            </a:r>
            <a:r>
              <a:rPr lang="en-US" altLang="zh-CN" sz="1900" dirty="0" err="1" smtClean="0">
                <a:cs typeface="+mn-ea"/>
                <a:sym typeface="+mn-lt"/>
              </a:rPr>
              <a:t>Marick</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Robert C. Martin	      Steve Mellor	      Ken </a:t>
            </a:r>
            <a:r>
              <a:rPr lang="en-US" altLang="zh-CN" sz="1900" dirty="0" err="1" smtClean="0">
                <a:cs typeface="+mn-ea"/>
                <a:sym typeface="+mn-lt"/>
              </a:rPr>
              <a:t>Schwaber</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Jeff Sutherland	      Dave Thomas	</a:t>
            </a:r>
            <a:endParaRPr lang="en-US" altLang="zh-CN" sz="1900" dirty="0" smtClean="0">
              <a:solidFill>
                <a:schemeClr val="tx1"/>
              </a:solidFill>
              <a:cs typeface="+mn-ea"/>
              <a:sym typeface="+mn-lt"/>
            </a:endParaRPr>
          </a:p>
          <a:p>
            <a:pPr marL="0" indent="0" algn="ctr">
              <a:lnSpc>
                <a:spcPct val="120000"/>
              </a:lnSpc>
              <a:buNone/>
            </a:pPr>
            <a:r>
              <a:rPr lang="zh-CN" altLang="en-US" sz="1900" dirty="0" smtClean="0">
                <a:cs typeface="+mn-ea"/>
                <a:sym typeface="+mn-lt"/>
              </a:rPr>
              <a:t>著作权为上述作者所有，</a:t>
            </a:r>
            <a:r>
              <a:rPr lang="en-US" altLang="zh-CN" sz="1900" dirty="0" smtClean="0">
                <a:cs typeface="+mn-ea"/>
                <a:sym typeface="+mn-lt"/>
              </a:rPr>
              <a:t>2001</a:t>
            </a:r>
            <a:r>
              <a:rPr lang="zh-CN" altLang="en-US" sz="1900" dirty="0" smtClean="0">
                <a:cs typeface="+mn-ea"/>
                <a:sym typeface="+mn-lt"/>
              </a:rPr>
              <a:t>年</a:t>
            </a:r>
            <a:br>
              <a:rPr lang="zh-CN" altLang="en-US" sz="1900" dirty="0" smtClean="0">
                <a:cs typeface="+mn-ea"/>
                <a:sym typeface="+mn-lt"/>
              </a:rPr>
            </a:br>
            <a:r>
              <a:rPr lang="zh-CN" altLang="en-US" sz="1900" dirty="0" smtClean="0">
                <a:cs typeface="+mn-ea"/>
                <a:sym typeface="+mn-lt"/>
              </a:rPr>
              <a:t>此宣言可以任何形式自由地复制，但其全文必须包含上述申明在内。 </a:t>
            </a:r>
            <a:endParaRPr lang="zh-CN" altLang="en-US" sz="1900" dirty="0">
              <a:solidFill>
                <a:schemeClr val="tx1"/>
              </a:solidFill>
              <a:cs typeface="+mn-ea"/>
              <a:sym typeface="+mn-lt"/>
            </a:endParaRPr>
          </a:p>
        </p:txBody>
      </p:sp>
    </p:spTree>
    <p:extLst>
      <p:ext uri="{BB962C8B-B14F-4D97-AF65-F5344CB8AC3E}">
        <p14:creationId xmlns:p14="http://schemas.microsoft.com/office/powerpoint/2010/main" val="188346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(2)</a:t>
            </a:r>
            <a:endParaRPr lang="zh-CN" altLang="en-US" dirty="0">
              <a:latin typeface="+mn-lt"/>
              <a:ea typeface="+mn-ea"/>
              <a:cs typeface="+mn-ea"/>
              <a:sym typeface="+mn-lt"/>
            </a:endParaRPr>
          </a:p>
        </p:txBody>
      </p:sp>
      <p:graphicFrame>
        <p:nvGraphicFramePr>
          <p:cNvPr id="15" name="内容占位符 16"/>
          <p:cNvGraphicFramePr>
            <a:graphicFrameLocks/>
          </p:cNvGraphicFramePr>
          <p:nvPr>
            <p:extLst>
              <p:ext uri="{D42A27DB-BD31-4B8C-83A1-F6EECF244321}">
                <p14:modId xmlns:p14="http://schemas.microsoft.com/office/powerpoint/2010/main" val="707757598"/>
              </p:ext>
            </p:extLst>
          </p:nvPr>
        </p:nvGraphicFramePr>
        <p:xfrm>
          <a:off x="731838" y="1052513"/>
          <a:ext cx="8776304" cy="508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41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敏捷开发与瀑布开发的外在区别</a:t>
            </a:r>
            <a:endParaRPr lang="zh-CN" altLang="en-US" dirty="0"/>
          </a:p>
        </p:txBody>
      </p:sp>
      <p:grpSp>
        <p:nvGrpSpPr>
          <p:cNvPr id="31" name="组合 48"/>
          <p:cNvGrpSpPr/>
          <p:nvPr/>
        </p:nvGrpSpPr>
        <p:grpSpPr>
          <a:xfrm>
            <a:off x="3931956" y="1718293"/>
            <a:ext cx="57040" cy="3756304"/>
            <a:chOff x="2581275" y="1790700"/>
            <a:chExt cx="66675" cy="4295775"/>
          </a:xfrm>
        </p:grpSpPr>
        <p:cxnSp>
          <p:nvCxnSpPr>
            <p:cNvPr id="32" name="直接连接符 49"/>
            <p:cNvCxnSpPr/>
            <p:nvPr/>
          </p:nvCxnSpPr>
          <p:spPr bwMode="auto">
            <a:xfrm>
              <a:off x="2581275"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cxnSp>
          <p:nvCxnSpPr>
            <p:cNvPr id="33" name="直接连接符 50"/>
            <p:cNvCxnSpPr/>
            <p:nvPr/>
          </p:nvCxnSpPr>
          <p:spPr bwMode="auto">
            <a:xfrm>
              <a:off x="2647950"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grpSp>
      <p:grpSp>
        <p:nvGrpSpPr>
          <p:cNvPr id="72" name="组合 71"/>
          <p:cNvGrpSpPr/>
          <p:nvPr/>
        </p:nvGrpSpPr>
        <p:grpSpPr>
          <a:xfrm>
            <a:off x="4367353" y="1806153"/>
            <a:ext cx="3287065" cy="3608302"/>
            <a:chOff x="4367353" y="1806153"/>
            <a:chExt cx="3287065" cy="3608302"/>
          </a:xfrm>
        </p:grpSpPr>
        <p:sp>
          <p:nvSpPr>
            <p:cNvPr id="7" name="圆角矩形 6"/>
            <p:cNvSpPr/>
            <p:nvPr/>
          </p:nvSpPr>
          <p:spPr bwMode="auto">
            <a:xfrm>
              <a:off x="4572033" y="4653316"/>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8" name="圆角矩形 7"/>
            <p:cNvSpPr/>
            <p:nvPr/>
          </p:nvSpPr>
          <p:spPr bwMode="auto">
            <a:xfrm>
              <a:off x="5170303" y="466430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9" name="圆角矩形 8"/>
            <p:cNvSpPr/>
            <p:nvPr/>
          </p:nvSpPr>
          <p:spPr bwMode="auto">
            <a:xfrm>
              <a:off x="5777976" y="465239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0" name="圆角矩形 9"/>
            <p:cNvSpPr/>
            <p:nvPr/>
          </p:nvSpPr>
          <p:spPr bwMode="auto">
            <a:xfrm>
              <a:off x="6336352"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1" name="圆角矩形 10"/>
            <p:cNvSpPr/>
            <p:nvPr/>
          </p:nvSpPr>
          <p:spPr bwMode="auto">
            <a:xfrm>
              <a:off x="6947269"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2" name="圆角矩形 11"/>
            <p:cNvSpPr/>
            <p:nvPr/>
          </p:nvSpPr>
          <p:spPr bwMode="auto">
            <a:xfrm>
              <a:off x="4589952" y="3809966"/>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3" name="圆角矩形 12"/>
            <p:cNvSpPr/>
            <p:nvPr/>
          </p:nvSpPr>
          <p:spPr bwMode="auto">
            <a:xfrm>
              <a:off x="5195652" y="3820953"/>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4" name="圆角矩形 13"/>
            <p:cNvSpPr/>
            <p:nvPr/>
          </p:nvSpPr>
          <p:spPr bwMode="auto">
            <a:xfrm>
              <a:off x="5792428"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5" name="圆角矩形 14"/>
            <p:cNvSpPr/>
            <p:nvPr/>
          </p:nvSpPr>
          <p:spPr bwMode="auto">
            <a:xfrm>
              <a:off x="6354274"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6" name="圆角矩形 15"/>
            <p:cNvSpPr/>
            <p:nvPr/>
          </p:nvSpPr>
          <p:spPr bwMode="auto">
            <a:xfrm>
              <a:off x="6888249" y="3820954"/>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7" name="圆角矩形 16"/>
            <p:cNvSpPr/>
            <p:nvPr/>
          </p:nvSpPr>
          <p:spPr bwMode="auto">
            <a:xfrm>
              <a:off x="4607873" y="2960607"/>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8" name="圆角矩形 17"/>
            <p:cNvSpPr/>
            <p:nvPr/>
          </p:nvSpPr>
          <p:spPr bwMode="auto">
            <a:xfrm>
              <a:off x="5213573" y="2971594"/>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9" name="圆角矩形 18"/>
            <p:cNvSpPr/>
            <p:nvPr/>
          </p:nvSpPr>
          <p:spPr bwMode="auto">
            <a:xfrm>
              <a:off x="5793826" y="2947549"/>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0" name="圆角矩形 19"/>
            <p:cNvSpPr/>
            <p:nvPr/>
          </p:nvSpPr>
          <p:spPr bwMode="auto">
            <a:xfrm>
              <a:off x="6372195" y="2963012"/>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1" name="圆角矩形 20"/>
            <p:cNvSpPr/>
            <p:nvPr/>
          </p:nvSpPr>
          <p:spPr bwMode="auto">
            <a:xfrm>
              <a:off x="6906170" y="2971595"/>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2" name="圆角矩形 21"/>
            <p:cNvSpPr/>
            <p:nvPr/>
          </p:nvSpPr>
          <p:spPr bwMode="auto">
            <a:xfrm>
              <a:off x="4590603" y="211350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3" name="圆角矩形 22"/>
            <p:cNvSpPr/>
            <p:nvPr/>
          </p:nvSpPr>
          <p:spPr bwMode="auto">
            <a:xfrm>
              <a:off x="5196303"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4" name="圆角矩形 23"/>
            <p:cNvSpPr/>
            <p:nvPr/>
          </p:nvSpPr>
          <p:spPr bwMode="auto">
            <a:xfrm>
              <a:off x="5791998" y="2105125"/>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5" name="圆角矩形 24"/>
            <p:cNvSpPr/>
            <p:nvPr/>
          </p:nvSpPr>
          <p:spPr bwMode="auto">
            <a:xfrm>
              <a:off x="6354925" y="2111906"/>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6" name="圆角矩形 25"/>
            <p:cNvSpPr/>
            <p:nvPr/>
          </p:nvSpPr>
          <p:spPr bwMode="auto">
            <a:xfrm>
              <a:off x="6888900"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cxnSp>
          <p:nvCxnSpPr>
            <p:cNvPr id="27" name="直接连接符 44"/>
            <p:cNvCxnSpPr/>
            <p:nvPr/>
          </p:nvCxnSpPr>
          <p:spPr bwMode="auto">
            <a:xfrm>
              <a:off x="4862940" y="1995453"/>
              <a:ext cx="3641" cy="3412480"/>
            </a:xfrm>
            <a:prstGeom prst="line">
              <a:avLst/>
            </a:prstGeom>
            <a:noFill/>
            <a:ln w="9525" cap="flat" cmpd="sng" algn="ctr">
              <a:solidFill>
                <a:srgbClr val="990000"/>
              </a:solidFill>
              <a:prstDash val="lgDash"/>
              <a:round/>
              <a:headEnd type="none" w="med" len="med"/>
              <a:tailEnd type="none" w="med" len="med"/>
            </a:ln>
            <a:effectLst/>
          </p:spPr>
        </p:cxnSp>
        <p:cxnSp>
          <p:nvCxnSpPr>
            <p:cNvPr id="28" name="直接连接符 45"/>
            <p:cNvCxnSpPr/>
            <p:nvPr/>
          </p:nvCxnSpPr>
          <p:spPr bwMode="auto">
            <a:xfrm>
              <a:off x="5416512" y="1990508"/>
              <a:ext cx="2640" cy="3417468"/>
            </a:xfrm>
            <a:prstGeom prst="line">
              <a:avLst/>
            </a:prstGeom>
            <a:noFill/>
            <a:ln w="9525" cap="flat" cmpd="sng" algn="ctr">
              <a:solidFill>
                <a:srgbClr val="990000"/>
              </a:solidFill>
              <a:prstDash val="lgDash"/>
              <a:round/>
              <a:headEnd type="none" w="med" len="med"/>
              <a:tailEnd type="none" w="med" len="med"/>
            </a:ln>
            <a:effectLst/>
          </p:spPr>
        </p:cxnSp>
        <p:cxnSp>
          <p:nvCxnSpPr>
            <p:cNvPr id="29" name="直接连接符 46"/>
            <p:cNvCxnSpPr/>
            <p:nvPr/>
          </p:nvCxnSpPr>
          <p:spPr bwMode="auto">
            <a:xfrm>
              <a:off x="6066941" y="1983527"/>
              <a:ext cx="11600" cy="3411458"/>
            </a:xfrm>
            <a:prstGeom prst="line">
              <a:avLst/>
            </a:prstGeom>
            <a:noFill/>
            <a:ln w="9525" cap="flat" cmpd="sng" algn="ctr">
              <a:solidFill>
                <a:srgbClr val="990000"/>
              </a:solidFill>
              <a:prstDash val="lgDash"/>
              <a:round/>
              <a:headEnd type="none" w="med" len="med"/>
              <a:tailEnd type="none" w="med" len="med"/>
            </a:ln>
            <a:effectLst/>
          </p:spPr>
        </p:cxnSp>
        <p:cxnSp>
          <p:nvCxnSpPr>
            <p:cNvPr id="30" name="直接连接符 47"/>
            <p:cNvCxnSpPr/>
            <p:nvPr/>
          </p:nvCxnSpPr>
          <p:spPr bwMode="auto">
            <a:xfrm flipH="1">
              <a:off x="6643940" y="1988574"/>
              <a:ext cx="15278" cy="3425881"/>
            </a:xfrm>
            <a:prstGeom prst="line">
              <a:avLst/>
            </a:prstGeom>
            <a:noFill/>
            <a:ln w="9525" cap="flat" cmpd="sng" algn="ctr">
              <a:solidFill>
                <a:srgbClr val="990000"/>
              </a:solidFill>
              <a:prstDash val="lgDash"/>
              <a:round/>
              <a:headEnd type="none" w="med" len="med"/>
              <a:tailEnd type="none" w="med" len="med"/>
            </a:ln>
            <a:effectLst/>
          </p:spPr>
        </p:cxnSp>
        <p:sp>
          <p:nvSpPr>
            <p:cNvPr id="34" name="TextBox 51"/>
            <p:cNvSpPr txBox="1"/>
            <p:nvPr/>
          </p:nvSpPr>
          <p:spPr>
            <a:xfrm>
              <a:off x="4367353" y="1809504"/>
              <a:ext cx="80295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1</a:t>
              </a:r>
              <a:endParaRPr lang="zh-CN" altLang="en-US" sz="1600" dirty="0">
                <a:latin typeface="Huawei Sans" panose="020C0503030203020204" pitchFamily="34" charset="0"/>
                <a:ea typeface="方正兰亭黑简体" panose="02000000000000000000" pitchFamily="2" charset="-122"/>
              </a:endParaRPr>
            </a:p>
          </p:txBody>
        </p:sp>
        <p:sp>
          <p:nvSpPr>
            <p:cNvPr id="35" name="TextBox 52"/>
            <p:cNvSpPr txBox="1"/>
            <p:nvPr/>
          </p:nvSpPr>
          <p:spPr>
            <a:xfrm>
              <a:off x="4966835" y="1806153"/>
              <a:ext cx="8111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2</a:t>
              </a:r>
              <a:endParaRPr lang="zh-CN" altLang="en-US" sz="1600" dirty="0">
                <a:latin typeface="Huawei Sans" panose="020C0503030203020204" pitchFamily="34" charset="0"/>
                <a:ea typeface="方正兰亭黑简体" panose="02000000000000000000" pitchFamily="2" charset="-122"/>
              </a:endParaRPr>
            </a:p>
          </p:txBody>
        </p:sp>
        <p:sp>
          <p:nvSpPr>
            <p:cNvPr id="36" name="TextBox 53"/>
            <p:cNvSpPr txBox="1"/>
            <p:nvPr/>
          </p:nvSpPr>
          <p:spPr>
            <a:xfrm>
              <a:off x="5604582" y="1811938"/>
              <a:ext cx="73177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3</a:t>
              </a:r>
              <a:endParaRPr lang="zh-CN" altLang="en-US" sz="1600" dirty="0">
                <a:latin typeface="Huawei Sans" panose="020C0503030203020204" pitchFamily="34" charset="0"/>
                <a:ea typeface="方正兰亭黑简体" panose="02000000000000000000" pitchFamily="2" charset="-122"/>
              </a:endParaRPr>
            </a:p>
          </p:txBody>
        </p:sp>
        <p:sp>
          <p:nvSpPr>
            <p:cNvPr id="37" name="TextBox 54"/>
            <p:cNvSpPr txBox="1"/>
            <p:nvPr/>
          </p:nvSpPr>
          <p:spPr>
            <a:xfrm>
              <a:off x="6164049" y="1826176"/>
              <a:ext cx="74212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4</a:t>
              </a:r>
              <a:endParaRPr lang="zh-CN" altLang="en-US" sz="1600" dirty="0">
                <a:latin typeface="Huawei Sans" panose="020C0503030203020204" pitchFamily="34" charset="0"/>
                <a:ea typeface="方正兰亭黑简体" panose="02000000000000000000" pitchFamily="2" charset="-122"/>
              </a:endParaRPr>
            </a:p>
          </p:txBody>
        </p:sp>
        <p:sp>
          <p:nvSpPr>
            <p:cNvPr id="38" name="TextBox 55"/>
            <p:cNvSpPr txBox="1"/>
            <p:nvPr/>
          </p:nvSpPr>
          <p:spPr>
            <a:xfrm>
              <a:off x="6831229" y="1819297"/>
              <a:ext cx="823189"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a:t>
              </a:r>
              <a:endParaRPr lang="zh-CN" altLang="en-US" sz="1600" dirty="0">
                <a:latin typeface="Huawei Sans" panose="020C0503030203020204" pitchFamily="34" charset="0"/>
                <a:ea typeface="方正兰亭黑简体" panose="02000000000000000000" pitchFamily="2" charset="-122"/>
              </a:endParaRPr>
            </a:p>
          </p:txBody>
        </p:sp>
      </p:grpSp>
      <p:grpSp>
        <p:nvGrpSpPr>
          <p:cNvPr id="71" name="组合 70"/>
          <p:cNvGrpSpPr/>
          <p:nvPr/>
        </p:nvGrpSpPr>
        <p:grpSpPr>
          <a:xfrm>
            <a:off x="8009661" y="1785899"/>
            <a:ext cx="2556738" cy="3626970"/>
            <a:chOff x="8009661" y="1788748"/>
            <a:chExt cx="2556738" cy="3275405"/>
          </a:xfrm>
        </p:grpSpPr>
        <p:grpSp>
          <p:nvGrpSpPr>
            <p:cNvPr id="39" name="组合 74"/>
            <p:cNvGrpSpPr/>
            <p:nvPr/>
          </p:nvGrpSpPr>
          <p:grpSpPr>
            <a:xfrm>
              <a:off x="8020938" y="1788748"/>
              <a:ext cx="2410202" cy="1156733"/>
              <a:chOff x="7861557" y="2586058"/>
              <a:chExt cx="2817294" cy="1322861"/>
            </a:xfrm>
          </p:grpSpPr>
          <p:sp>
            <p:nvSpPr>
              <p:cNvPr id="40" name="同心圆 39"/>
              <p:cNvSpPr/>
              <p:nvPr/>
            </p:nvSpPr>
            <p:spPr bwMode="auto">
              <a:xfrm>
                <a:off x="8310896" y="3417307"/>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1" name="燕尾形 40"/>
              <p:cNvSpPr/>
              <p:nvPr/>
            </p:nvSpPr>
            <p:spPr bwMode="auto">
              <a:xfrm rot="5400000">
                <a:off x="8692288" y="3476002"/>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2" name="燕尾形 41"/>
              <p:cNvSpPr/>
              <p:nvPr/>
            </p:nvSpPr>
            <p:spPr bwMode="auto">
              <a:xfrm rot="16200000">
                <a:off x="8325574" y="3459329"/>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3" name="TextBox 84"/>
              <p:cNvSpPr txBox="1"/>
              <p:nvPr/>
            </p:nvSpPr>
            <p:spPr>
              <a:xfrm>
                <a:off x="7861557"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sp>
            <p:nvSpPr>
              <p:cNvPr id="75" name="TextBox 84"/>
              <p:cNvSpPr txBox="1"/>
              <p:nvPr/>
            </p:nvSpPr>
            <p:spPr>
              <a:xfrm>
                <a:off x="9270204"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44" name="组合 75"/>
            <p:cNvGrpSpPr/>
            <p:nvPr/>
          </p:nvGrpSpPr>
          <p:grpSpPr>
            <a:xfrm>
              <a:off x="9363897" y="2539199"/>
              <a:ext cx="652238" cy="429875"/>
              <a:chOff x="8243407" y="3417308"/>
              <a:chExt cx="762403" cy="491612"/>
            </a:xfrm>
          </p:grpSpPr>
          <p:sp>
            <p:nvSpPr>
              <p:cNvPr id="45" name="同心圆 44"/>
              <p:cNvSpPr/>
              <p:nvPr/>
            </p:nvSpPr>
            <p:spPr bwMode="auto">
              <a:xfrm>
                <a:off x="8310896" y="3417308"/>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6" name="燕尾形 45"/>
              <p:cNvSpPr/>
              <p:nvPr/>
            </p:nvSpPr>
            <p:spPr bwMode="auto">
              <a:xfrm rot="5400000">
                <a:off x="8692288" y="347600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7" name="燕尾形 46"/>
              <p:cNvSpPr/>
              <p:nvPr/>
            </p:nvSpPr>
            <p:spPr bwMode="auto">
              <a:xfrm rot="16200000">
                <a:off x="8325575" y="345933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grpSp>
        <p:grpSp>
          <p:nvGrpSpPr>
            <p:cNvPr id="49" name="组合 80"/>
            <p:cNvGrpSpPr/>
            <p:nvPr/>
          </p:nvGrpSpPr>
          <p:grpSpPr>
            <a:xfrm>
              <a:off x="8009661" y="3846497"/>
              <a:ext cx="1303347" cy="1150288"/>
              <a:chOff x="7806309" y="2719733"/>
              <a:chExt cx="1523489" cy="1315490"/>
            </a:xfrm>
          </p:grpSpPr>
          <p:sp>
            <p:nvSpPr>
              <p:cNvPr id="50" name="同心圆 49"/>
              <p:cNvSpPr/>
              <p:nvPr/>
            </p:nvSpPr>
            <p:spPr bwMode="auto">
              <a:xfrm>
                <a:off x="8310895" y="3543611"/>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1" name="燕尾形 50"/>
              <p:cNvSpPr/>
              <p:nvPr/>
            </p:nvSpPr>
            <p:spPr bwMode="auto">
              <a:xfrm rot="5400000">
                <a:off x="8692288" y="3602306"/>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2" name="燕尾形 51"/>
              <p:cNvSpPr/>
              <p:nvPr/>
            </p:nvSpPr>
            <p:spPr bwMode="auto">
              <a:xfrm rot="16200000">
                <a:off x="8325576" y="3585632"/>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3" name="TextBox 76"/>
              <p:cNvSpPr txBox="1"/>
              <p:nvPr/>
            </p:nvSpPr>
            <p:spPr>
              <a:xfrm>
                <a:off x="7806309" y="2719733"/>
                <a:ext cx="1523489"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4" name="组合 85"/>
            <p:cNvGrpSpPr/>
            <p:nvPr/>
          </p:nvGrpSpPr>
          <p:grpSpPr>
            <a:xfrm>
              <a:off x="9306385" y="3846496"/>
              <a:ext cx="1260014" cy="1217657"/>
              <a:chOff x="8071747" y="2642687"/>
              <a:chExt cx="1472836" cy="1392534"/>
            </a:xfrm>
          </p:grpSpPr>
          <p:sp>
            <p:nvSpPr>
              <p:cNvPr id="55" name="同心圆 54"/>
              <p:cNvSpPr/>
              <p:nvPr/>
            </p:nvSpPr>
            <p:spPr bwMode="auto">
              <a:xfrm>
                <a:off x="8310895" y="3543609"/>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6" name="燕尾形 55"/>
              <p:cNvSpPr/>
              <p:nvPr/>
            </p:nvSpPr>
            <p:spPr bwMode="auto">
              <a:xfrm rot="5400000">
                <a:off x="8692288" y="3602304"/>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7" name="燕尾形 56"/>
              <p:cNvSpPr/>
              <p:nvPr/>
            </p:nvSpPr>
            <p:spPr bwMode="auto">
              <a:xfrm rot="16200000">
                <a:off x="8325576" y="3585631"/>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8" name="TextBox 72"/>
              <p:cNvSpPr txBox="1"/>
              <p:nvPr/>
            </p:nvSpPr>
            <p:spPr>
              <a:xfrm>
                <a:off x="8071747" y="2642687"/>
                <a:ext cx="1472836"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9" name="组合 95"/>
            <p:cNvGrpSpPr/>
            <p:nvPr/>
          </p:nvGrpSpPr>
          <p:grpSpPr>
            <a:xfrm>
              <a:off x="8887525" y="3057598"/>
              <a:ext cx="754432" cy="713794"/>
              <a:chOff x="8592275" y="1337256"/>
              <a:chExt cx="881858" cy="816308"/>
            </a:xfrm>
          </p:grpSpPr>
          <p:sp>
            <p:nvSpPr>
              <p:cNvPr id="60" name="同心圆 59"/>
              <p:cNvSpPr/>
              <p:nvPr/>
            </p:nvSpPr>
            <p:spPr bwMode="auto">
              <a:xfrm>
                <a:off x="8659765" y="1661952"/>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61" name="燕尾形 60"/>
              <p:cNvSpPr/>
              <p:nvPr/>
            </p:nvSpPr>
            <p:spPr bwMode="auto">
              <a:xfrm rot="5400000">
                <a:off x="9041156" y="1720648"/>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2" name="燕尾形 61"/>
              <p:cNvSpPr/>
              <p:nvPr/>
            </p:nvSpPr>
            <p:spPr bwMode="auto">
              <a:xfrm rot="16200000">
                <a:off x="8674443" y="1703975"/>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3" name="TextBox 68"/>
              <p:cNvSpPr txBox="1"/>
              <p:nvPr/>
            </p:nvSpPr>
            <p:spPr>
              <a:xfrm>
                <a:off x="8614807" y="1337256"/>
                <a:ext cx="859326" cy="349647"/>
              </a:xfrm>
              <a:prstGeom prst="rect">
                <a:avLst/>
              </a:prstGeom>
              <a:noFill/>
              <a:ln>
                <a:noFill/>
              </a:ln>
            </p:spPr>
            <p:txBody>
              <a:bodyPr wrap="square" rtlCol="0">
                <a:spAutoFit/>
              </a:bodyPr>
              <a:lstStyle/>
              <a:p>
                <a:r>
                  <a:rPr lang="zh-CN" altLang="en-US" sz="1600" b="1" dirty="0">
                    <a:latin typeface="Huawei Sans" panose="020C0503030203020204" pitchFamily="34" charset="0"/>
                    <a:ea typeface="方正兰亭黑简体" panose="02000000000000000000" pitchFamily="2" charset="-122"/>
                  </a:rPr>
                  <a:t>。。。</a:t>
                </a:r>
              </a:p>
            </p:txBody>
          </p:sp>
        </p:grpSp>
      </p:grpSp>
      <p:sp>
        <p:nvSpPr>
          <p:cNvPr id="64" name="文本框 63"/>
          <p:cNvSpPr txBox="1"/>
          <p:nvPr/>
        </p:nvSpPr>
        <p:spPr bwMode="auto">
          <a:xfrm>
            <a:off x="1500703" y="5554565"/>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2000" b="1" dirty="0" smtClean="0">
                <a:solidFill>
                  <a:srgbClr val="000000"/>
                </a:solidFill>
                <a:latin typeface="Huawei Sans" panose="020C0503030203020204" pitchFamily="34" charset="0"/>
                <a:ea typeface="方正兰亭黑简体" panose="02000000000000000000" pitchFamily="2" charset="-122"/>
                <a:cs typeface="Arial" pitchFamily="34" charset="0"/>
              </a:rPr>
              <a:t>瀑布开发</a:t>
            </a:r>
            <a:endParaRPr kumimoji="1" lang="zh-CN" altLang="en-US" sz="20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65" name="文本框 64"/>
          <p:cNvSpPr txBox="1"/>
          <p:nvPr/>
        </p:nvSpPr>
        <p:spPr bwMode="auto">
          <a:xfrm>
            <a:off x="6557716" y="5546888"/>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1600" b="1" dirty="0" smtClean="0">
                <a:solidFill>
                  <a:srgbClr val="000000"/>
                </a:solidFill>
                <a:latin typeface="Huawei Sans" panose="020C0503030203020204" pitchFamily="34" charset="0"/>
                <a:ea typeface="方正兰亭黑简体" panose="02000000000000000000" pitchFamily="2" charset="-122"/>
                <a:cs typeface="Arial" pitchFamily="34" charset="0"/>
              </a:rPr>
              <a:t>敏捷</a:t>
            </a:r>
            <a:r>
              <a:rPr kumimoji="1" lang="zh-CN" altLang="en-US" sz="2000" b="1" dirty="0" smtClean="0">
                <a:solidFill>
                  <a:srgbClr val="000000"/>
                </a:solidFill>
                <a:latin typeface="Huawei Sans" panose="020C0503030203020204" pitchFamily="34" charset="0"/>
                <a:ea typeface="方正兰亭黑简体" panose="02000000000000000000" pitchFamily="2" charset="-122"/>
                <a:cs typeface="Arial" pitchFamily="34" charset="0"/>
              </a:rPr>
              <a:t>开发</a:t>
            </a:r>
            <a:endParaRPr kumimoji="1" lang="zh-CN" altLang="en-US" sz="16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66" name="右箭头 65"/>
          <p:cNvSpPr/>
          <p:nvPr/>
        </p:nvSpPr>
        <p:spPr bwMode="auto">
          <a:xfrm>
            <a:off x="7654419" y="3277691"/>
            <a:ext cx="348170" cy="55713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t">
              <a:spcBef>
                <a:spcPct val="0"/>
              </a:spcBef>
              <a:spcAft>
                <a:spcPct val="0"/>
              </a:spcAft>
            </a:pPr>
            <a:endParaRPr lang="zh-CN" altLang="en-US" sz="1600">
              <a:latin typeface="Huawei Sans" panose="020C0503030203020204" pitchFamily="34" charset="0"/>
              <a:ea typeface="方正兰亭黑简体" panose="02000000000000000000" pitchFamily="2" charset="-122"/>
            </a:endParaRPr>
          </a:p>
        </p:txBody>
      </p:sp>
      <p:grpSp>
        <p:nvGrpSpPr>
          <p:cNvPr id="73" name="组合 72"/>
          <p:cNvGrpSpPr/>
          <p:nvPr/>
        </p:nvGrpSpPr>
        <p:grpSpPr>
          <a:xfrm>
            <a:off x="849399" y="2058066"/>
            <a:ext cx="2774988" cy="2905536"/>
            <a:chOff x="849399" y="2058066"/>
            <a:chExt cx="2774988" cy="2905536"/>
          </a:xfrm>
        </p:grpSpPr>
        <p:sp>
          <p:nvSpPr>
            <p:cNvPr id="4" name="上弧形箭头 41"/>
            <p:cNvSpPr/>
            <p:nvPr/>
          </p:nvSpPr>
          <p:spPr bwMode="auto">
            <a:xfrm rot="3147579">
              <a:off x="1705445" y="2282158"/>
              <a:ext cx="725585"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5" name="上弧形箭头 42"/>
            <p:cNvSpPr/>
            <p:nvPr/>
          </p:nvSpPr>
          <p:spPr bwMode="auto">
            <a:xfrm rot="3686568">
              <a:off x="2151189" y="3103223"/>
              <a:ext cx="797116"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 name="上弧形箭头 43"/>
            <p:cNvSpPr/>
            <p:nvPr/>
          </p:nvSpPr>
          <p:spPr bwMode="auto">
            <a:xfrm rot="3668247">
              <a:off x="2760901" y="3941368"/>
              <a:ext cx="840882"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849399" y="2058066"/>
              <a:ext cx="124862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需求分析    </a:t>
              </a:r>
            </a:p>
          </p:txBody>
        </p:sp>
        <p:sp>
          <p:nvSpPr>
            <p:cNvPr id="68" name="圆角矩形 67"/>
            <p:cNvSpPr/>
            <p:nvPr/>
          </p:nvSpPr>
          <p:spPr bwMode="auto">
            <a:xfrm>
              <a:off x="1500703" y="2820346"/>
              <a:ext cx="1078153"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设计        </a:t>
              </a:r>
            </a:p>
          </p:txBody>
        </p:sp>
        <p:sp>
          <p:nvSpPr>
            <p:cNvPr id="69" name="圆角矩形 68"/>
            <p:cNvSpPr/>
            <p:nvPr/>
          </p:nvSpPr>
          <p:spPr bwMode="auto">
            <a:xfrm>
              <a:off x="2076616" y="3681258"/>
              <a:ext cx="1107641"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开发        </a:t>
              </a:r>
            </a:p>
          </p:txBody>
        </p:sp>
        <p:sp>
          <p:nvSpPr>
            <p:cNvPr id="70" name="圆角矩形 69"/>
            <p:cNvSpPr/>
            <p:nvPr/>
          </p:nvSpPr>
          <p:spPr bwMode="auto">
            <a:xfrm>
              <a:off x="2582229" y="4589076"/>
              <a:ext cx="1042158"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测试        </a:t>
              </a:r>
            </a:p>
          </p:txBody>
        </p:sp>
      </p:grpSp>
    </p:spTree>
    <p:extLst>
      <p:ext uri="{BB962C8B-B14F-4D97-AF65-F5344CB8AC3E}">
        <p14:creationId xmlns:p14="http://schemas.microsoft.com/office/powerpoint/2010/main" val="719975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敏捷更符合软件开发规律</a:t>
            </a:r>
            <a:endParaRPr lang="zh-CN" altLang="en-US" dirty="0"/>
          </a:p>
        </p:txBody>
      </p:sp>
      <p:sp>
        <p:nvSpPr>
          <p:cNvPr id="10" name="文本占位符 9"/>
          <p:cNvSpPr>
            <a:spLocks noGrp="1"/>
          </p:cNvSpPr>
          <p:nvPr>
            <p:ph type="body" sz="quarter" idx="10"/>
          </p:nvPr>
        </p:nvSpPr>
        <p:spPr/>
        <p:txBody>
          <a:bodyPr/>
          <a:lstStyle/>
          <a:p>
            <a:pPr>
              <a:buSzPct val="80000"/>
              <a:buFont typeface="Arial" panose="020B0604020202020204" pitchFamily="34" charset="0"/>
              <a:buChar char="•"/>
            </a:pPr>
            <a:r>
              <a:rPr lang="zh-CN" altLang="en-US" sz="2000" dirty="0"/>
              <a:t>软件更像一个活着的植物，软件开发是自底向上逐步有序的生长过程，类似于植物自然生长</a:t>
            </a:r>
          </a:p>
          <a:p>
            <a:pPr>
              <a:buSzPct val="80000"/>
              <a:buFont typeface="Arial" panose="020B0604020202020204" pitchFamily="34" charset="0"/>
              <a:buChar char="•"/>
            </a:pPr>
            <a:r>
              <a:rPr lang="zh-CN" altLang="en-US" sz="2000" dirty="0"/>
              <a:t>敏捷开发遵循软件客观规律，不断的进行迭代增量开发，最终交付符合客户价值的产品</a:t>
            </a:r>
            <a:endParaRPr lang="en-US" altLang="zh-CN" sz="2000" dirty="0"/>
          </a:p>
          <a:p>
            <a:endParaRPr lang="zh-CN" altLang="en-US" dirty="0"/>
          </a:p>
        </p:txBody>
      </p:sp>
      <p:grpSp>
        <p:nvGrpSpPr>
          <p:cNvPr id="11" name="组合 10"/>
          <p:cNvGrpSpPr/>
          <p:nvPr/>
        </p:nvGrpSpPr>
        <p:grpSpPr>
          <a:xfrm>
            <a:off x="2283047" y="2673852"/>
            <a:ext cx="6672576" cy="3552425"/>
            <a:chOff x="2274236" y="2602415"/>
            <a:chExt cx="6672576" cy="3552425"/>
          </a:xfrm>
        </p:grpSpPr>
        <p:pic>
          <p:nvPicPr>
            <p:cNvPr id="5"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64060" y="2673852"/>
              <a:ext cx="2231940" cy="150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Text Box 6"/>
            <p:cNvSpPr txBox="1">
              <a:spLocks noChangeArrowheads="1"/>
            </p:cNvSpPr>
            <p:nvPr/>
          </p:nvSpPr>
          <p:spPr bwMode="auto">
            <a:xfrm>
              <a:off x="2274236" y="3200881"/>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方正兰亭黑简体" panose="02000000000000000000" pitchFamily="2" charset="-122"/>
                  <a:ea typeface="方正兰亭黑简体" panose="02000000000000000000" pitchFamily="2" charset="-122"/>
                </a:rPr>
                <a:t>传统开发</a:t>
              </a:r>
            </a:p>
          </p:txBody>
        </p:sp>
        <p:sp>
          <p:nvSpPr>
            <p:cNvPr id="7" name="Text Box 7"/>
            <p:cNvSpPr txBox="1">
              <a:spLocks noChangeArrowheads="1"/>
            </p:cNvSpPr>
            <p:nvPr/>
          </p:nvSpPr>
          <p:spPr bwMode="auto">
            <a:xfrm>
              <a:off x="2283047" y="5170629"/>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方正兰亭黑简体" panose="02000000000000000000" pitchFamily="2" charset="-122"/>
                  <a:ea typeface="方正兰亭黑简体" panose="02000000000000000000" pitchFamily="2" charset="-122"/>
                </a:rPr>
                <a:t>敏捷开发</a:t>
              </a:r>
            </a:p>
          </p:txBody>
        </p:sp>
        <p:pic>
          <p:nvPicPr>
            <p:cNvPr id="8"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723" y="4370556"/>
              <a:ext cx="5100444" cy="178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7496" y="2602415"/>
              <a:ext cx="1249316" cy="16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a:stretch>
              <a:fillRect/>
            </a:stretch>
          </p:blipFill>
          <p:spPr>
            <a:xfrm rot="16200000">
              <a:off x="6694660" y="3016785"/>
              <a:ext cx="556975" cy="1024589"/>
            </a:xfrm>
            <a:prstGeom prst="rect">
              <a:avLst/>
            </a:prstGeom>
          </p:spPr>
        </p:pic>
      </p:grpSp>
    </p:spTree>
    <p:extLst>
      <p:ext uri="{BB962C8B-B14F-4D97-AF65-F5344CB8AC3E}">
        <p14:creationId xmlns:p14="http://schemas.microsoft.com/office/powerpoint/2010/main" val="4229662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价值驱动 </a:t>
            </a:r>
            <a:r>
              <a:rPr lang="en-US" altLang="zh-CN" dirty="0" smtClean="0">
                <a:latin typeface="+mn-lt"/>
                <a:ea typeface="+mn-ea"/>
                <a:cs typeface="+mn-ea"/>
                <a:sym typeface="+mn-lt"/>
              </a:rPr>
              <a:t>-</a:t>
            </a:r>
            <a:r>
              <a:rPr lang="zh-CN" altLang="en-US" dirty="0">
                <a:latin typeface="+mn-lt"/>
                <a:ea typeface="+mn-ea"/>
                <a:cs typeface="+mn-ea"/>
                <a:sym typeface="+mn-lt"/>
              </a:rPr>
              <a:t> </a:t>
            </a:r>
            <a:r>
              <a:rPr lang="zh-CN" altLang="en-US" dirty="0" smtClean="0">
                <a:latin typeface="+mn-lt"/>
                <a:ea typeface="+mn-ea"/>
                <a:cs typeface="+mn-ea"/>
                <a:sym typeface="+mn-lt"/>
              </a:rPr>
              <a:t>敏捷与传统瀑布型模式的最大区别</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dirty="0" smtClean="0">
                <a:latin typeface="+mn-lt"/>
                <a:ea typeface="+mn-ea"/>
                <a:cs typeface="+mn-ea"/>
                <a:sym typeface="+mn-lt"/>
              </a:rPr>
              <a:t>敏捷基于这种方式，可以实现研发过程的持续高可视性、高可适应性，更早且持续产出业务价值，更早发现和解决风险。</a:t>
            </a:r>
            <a:endParaRPr lang="zh-TW" altLang="en-US" dirty="0" smtClean="0">
              <a:latin typeface="+mn-lt"/>
              <a:ea typeface="+mn-ea"/>
              <a:cs typeface="+mn-ea"/>
              <a:sym typeface="+mn-lt"/>
            </a:endParaRPr>
          </a:p>
          <a:p>
            <a:endParaRPr lang="zh-CN" altLang="en-US" dirty="0">
              <a:latin typeface="+mn-lt"/>
              <a:ea typeface="+mn-ea"/>
              <a:cs typeface="+mn-ea"/>
              <a:sym typeface="+mn-lt"/>
            </a:endParaRPr>
          </a:p>
        </p:txBody>
      </p:sp>
      <p:sp>
        <p:nvSpPr>
          <p:cNvPr id="33" name="内容占位符 4"/>
          <p:cNvSpPr txBox="1">
            <a:spLocks/>
          </p:cNvSpPr>
          <p:nvPr/>
        </p:nvSpPr>
        <p:spPr>
          <a:xfrm>
            <a:off x="542170" y="1486337"/>
            <a:ext cx="11155642" cy="899649"/>
          </a:xfrm>
          <a:prstGeom prst="rect">
            <a:avLst/>
          </a:prstGeom>
        </p:spPr>
        <p:txBody>
          <a:bodyPr anchor="ct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TW" altLang="en-US" sz="1799" dirty="0">
              <a:latin typeface="+mn-lt"/>
              <a:ea typeface="+mn-ea"/>
              <a:cs typeface="+mn-ea"/>
              <a:sym typeface="+mn-lt"/>
            </a:endParaRPr>
          </a:p>
        </p:txBody>
      </p:sp>
      <p:grpSp>
        <p:nvGrpSpPr>
          <p:cNvPr id="34" name="组合 33"/>
          <p:cNvGrpSpPr/>
          <p:nvPr/>
        </p:nvGrpSpPr>
        <p:grpSpPr>
          <a:xfrm>
            <a:off x="7432882" y="2749718"/>
            <a:ext cx="3766496" cy="3432597"/>
            <a:chOff x="514194" y="2671066"/>
            <a:chExt cx="4027347" cy="3738832"/>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595"/>
            <a:stretch/>
          </p:blipFill>
          <p:spPr>
            <a:xfrm>
              <a:off x="514194" y="2671066"/>
              <a:ext cx="4027347" cy="3738832"/>
            </a:xfrm>
            <a:prstGeom prst="rect">
              <a:avLst/>
            </a:prstGeom>
            <a:solidFill>
              <a:srgbClr val="E4DAF4"/>
            </a:solidFill>
          </p:spPr>
        </p:pic>
        <p:sp>
          <p:nvSpPr>
            <p:cNvPr id="36" name="矩形 35"/>
            <p:cNvSpPr/>
            <p:nvPr/>
          </p:nvSpPr>
          <p:spPr>
            <a:xfrm>
              <a:off x="609600" y="2848850"/>
              <a:ext cx="2679675"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799" b="1" dirty="0">
                  <a:solidFill>
                    <a:srgbClr val="C7000B"/>
                  </a:solidFill>
                  <a:cs typeface="+mn-ea"/>
                  <a:sym typeface="+mn-lt"/>
                </a:rPr>
                <a:t>敏捷研发</a:t>
              </a:r>
              <a:r>
                <a:rPr lang="zh-CN" altLang="en-US" sz="1799" dirty="0">
                  <a:solidFill>
                    <a:schemeClr val="tx1"/>
                  </a:solidFill>
                  <a:cs typeface="+mn-ea"/>
                  <a:sym typeface="+mn-lt"/>
                </a:rPr>
                <a:t>之价值主张</a:t>
              </a:r>
            </a:p>
          </p:txBody>
        </p:sp>
        <p:sp>
          <p:nvSpPr>
            <p:cNvPr id="37" name="矩形 36"/>
            <p:cNvSpPr/>
            <p:nvPr/>
          </p:nvSpPr>
          <p:spPr>
            <a:xfrm>
              <a:off x="632871" y="3521812"/>
              <a:ext cx="67136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可视性</a:t>
              </a:r>
              <a:endParaRPr lang="zh-CN" altLang="en-US" sz="1200" dirty="0">
                <a:solidFill>
                  <a:srgbClr val="C7000B"/>
                </a:solidFill>
                <a:cs typeface="+mn-ea"/>
                <a:sym typeface="+mn-lt"/>
              </a:endParaRPr>
            </a:p>
          </p:txBody>
        </p:sp>
        <p:sp>
          <p:nvSpPr>
            <p:cNvPr id="38" name="矩形 37"/>
            <p:cNvSpPr/>
            <p:nvPr/>
          </p:nvSpPr>
          <p:spPr>
            <a:xfrm>
              <a:off x="2643762" y="3521812"/>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适应性</a:t>
              </a:r>
              <a:endParaRPr lang="zh-CN" altLang="en-US" sz="1200" dirty="0">
                <a:solidFill>
                  <a:srgbClr val="C7000B"/>
                </a:solidFill>
                <a:cs typeface="+mn-ea"/>
                <a:sym typeface="+mn-lt"/>
              </a:endParaRPr>
            </a:p>
          </p:txBody>
        </p:sp>
        <p:sp>
          <p:nvSpPr>
            <p:cNvPr id="39" name="矩形 38"/>
            <p:cNvSpPr/>
            <p:nvPr/>
          </p:nvSpPr>
          <p:spPr>
            <a:xfrm>
              <a:off x="609600" y="4887710"/>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业务价值</a:t>
              </a:r>
              <a:endParaRPr lang="zh-CN" altLang="en-US" sz="1200" dirty="0">
                <a:solidFill>
                  <a:srgbClr val="C7000B"/>
                </a:solidFill>
                <a:cs typeface="+mn-ea"/>
                <a:sym typeface="+mn-lt"/>
              </a:endParaRPr>
            </a:p>
          </p:txBody>
        </p:sp>
        <p:sp>
          <p:nvSpPr>
            <p:cNvPr id="40" name="矩形 39"/>
            <p:cNvSpPr/>
            <p:nvPr/>
          </p:nvSpPr>
          <p:spPr>
            <a:xfrm>
              <a:off x="2643761" y="4873156"/>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风险</a:t>
              </a:r>
              <a:endParaRPr lang="zh-CN" altLang="en-US" sz="1200" dirty="0">
                <a:solidFill>
                  <a:srgbClr val="C7000B"/>
                </a:solidFill>
                <a:cs typeface="+mn-ea"/>
                <a:sym typeface="+mn-lt"/>
              </a:endParaRPr>
            </a:p>
          </p:txBody>
        </p:sp>
        <p:sp>
          <p:nvSpPr>
            <p:cNvPr id="41" name="矩形 40"/>
            <p:cNvSpPr/>
            <p:nvPr/>
          </p:nvSpPr>
          <p:spPr>
            <a:xfrm>
              <a:off x="1041187" y="6173930"/>
              <a:ext cx="87108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smtClean="0">
                  <a:solidFill>
                    <a:srgbClr val="C7000B"/>
                  </a:solidFill>
                  <a:cs typeface="+mn-ea"/>
                  <a:sym typeface="+mn-lt"/>
                </a:rPr>
                <a:t>研发</a:t>
              </a:r>
              <a:r>
                <a:rPr lang="zh-CN" altLang="en-US" sz="1200" b="1" dirty="0">
                  <a:solidFill>
                    <a:srgbClr val="C7000B"/>
                  </a:solidFill>
                  <a:cs typeface="+mn-ea"/>
                  <a:sym typeface="+mn-lt"/>
                </a:rPr>
                <a:t>敏捷</a:t>
              </a:r>
              <a:endParaRPr lang="zh-CN" altLang="en-US" sz="1200" dirty="0">
                <a:solidFill>
                  <a:srgbClr val="C7000B"/>
                </a:solidFill>
                <a:cs typeface="+mn-ea"/>
                <a:sym typeface="+mn-lt"/>
              </a:endParaRPr>
            </a:p>
          </p:txBody>
        </p:sp>
        <p:sp>
          <p:nvSpPr>
            <p:cNvPr id="42" name="矩形 41"/>
            <p:cNvSpPr/>
            <p:nvPr/>
          </p:nvSpPr>
          <p:spPr>
            <a:xfrm>
              <a:off x="2171881" y="6173930"/>
              <a:ext cx="88959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传统研发</a:t>
              </a:r>
            </a:p>
          </p:txBody>
        </p:sp>
      </p:grpSp>
      <p:grpSp>
        <p:nvGrpSpPr>
          <p:cNvPr id="43" name="组合 42"/>
          <p:cNvGrpSpPr/>
          <p:nvPr/>
        </p:nvGrpSpPr>
        <p:grpSpPr>
          <a:xfrm>
            <a:off x="516292" y="2622089"/>
            <a:ext cx="6932272" cy="3466136"/>
            <a:chOff x="4517661" y="2671066"/>
            <a:chExt cx="7195970" cy="3729563"/>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661" y="2671066"/>
              <a:ext cx="7195970" cy="3729563"/>
            </a:xfrm>
            <a:prstGeom prst="rect">
              <a:avLst/>
            </a:prstGeom>
          </p:spPr>
        </p:pic>
        <p:sp>
          <p:nvSpPr>
            <p:cNvPr id="45" name="矩形 44"/>
            <p:cNvSpPr/>
            <p:nvPr/>
          </p:nvSpPr>
          <p:spPr>
            <a:xfrm>
              <a:off x="6745659"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瀑布</a:t>
              </a:r>
            </a:p>
          </p:txBody>
        </p:sp>
        <p:sp>
          <p:nvSpPr>
            <p:cNvPr id="46" name="矩形 45"/>
            <p:cNvSpPr/>
            <p:nvPr/>
          </p:nvSpPr>
          <p:spPr>
            <a:xfrm>
              <a:off x="9465027"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敏捷</a:t>
              </a:r>
            </a:p>
          </p:txBody>
        </p:sp>
        <p:sp>
          <p:nvSpPr>
            <p:cNvPr id="47" name="矩形 46"/>
            <p:cNvSpPr/>
            <p:nvPr/>
          </p:nvSpPr>
          <p:spPr>
            <a:xfrm>
              <a:off x="5059152" y="3214309"/>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固定的</a:t>
              </a:r>
            </a:p>
          </p:txBody>
        </p:sp>
        <p:sp>
          <p:nvSpPr>
            <p:cNvPr id="48" name="矩形 47"/>
            <p:cNvSpPr/>
            <p:nvPr/>
          </p:nvSpPr>
          <p:spPr>
            <a:xfrm>
              <a:off x="6640183" y="3214309"/>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需求</a:t>
              </a:r>
            </a:p>
          </p:txBody>
        </p:sp>
        <p:sp>
          <p:nvSpPr>
            <p:cNvPr id="49" name="矩形 48"/>
            <p:cNvSpPr/>
            <p:nvPr/>
          </p:nvSpPr>
          <p:spPr>
            <a:xfrm>
              <a:off x="4941532" y="5994897"/>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变化</a:t>
              </a:r>
              <a:r>
                <a:rPr lang="zh-CN" altLang="en-US" sz="1799" b="1" dirty="0" smtClean="0">
                  <a:solidFill>
                    <a:srgbClr val="C7000B"/>
                  </a:solidFill>
                  <a:cs typeface="+mn-ea"/>
                  <a:sym typeface="+mn-lt"/>
                </a:rPr>
                <a:t>的</a:t>
              </a:r>
              <a:endParaRPr lang="zh-CN" altLang="en-US" sz="1799" b="1" dirty="0">
                <a:solidFill>
                  <a:srgbClr val="C7000B"/>
                </a:solidFill>
                <a:cs typeface="+mn-ea"/>
                <a:sym typeface="+mn-lt"/>
              </a:endParaRPr>
            </a:p>
          </p:txBody>
        </p:sp>
        <p:sp>
          <p:nvSpPr>
            <p:cNvPr id="50" name="矩形 49"/>
            <p:cNvSpPr/>
            <p:nvPr/>
          </p:nvSpPr>
          <p:spPr>
            <a:xfrm>
              <a:off x="8419630"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1" name="矩形 50"/>
            <p:cNvSpPr/>
            <p:nvPr/>
          </p:nvSpPr>
          <p:spPr>
            <a:xfrm>
              <a:off x="10028922"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2" name="矩形 51"/>
            <p:cNvSpPr/>
            <p:nvPr/>
          </p:nvSpPr>
          <p:spPr>
            <a:xfrm>
              <a:off x="5965326"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3" name="矩形 52"/>
            <p:cNvSpPr/>
            <p:nvPr/>
          </p:nvSpPr>
          <p:spPr>
            <a:xfrm>
              <a:off x="7574618"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4" name="矩形 53"/>
            <p:cNvSpPr/>
            <p:nvPr/>
          </p:nvSpPr>
          <p:spPr>
            <a:xfrm>
              <a:off x="9286054" y="6002671"/>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特性</a:t>
              </a:r>
            </a:p>
          </p:txBody>
        </p:sp>
        <p:sp>
          <p:nvSpPr>
            <p:cNvPr id="55" name="矩形 54"/>
            <p:cNvSpPr/>
            <p:nvPr/>
          </p:nvSpPr>
          <p:spPr>
            <a:xfrm>
              <a:off x="7039173" y="4485549"/>
              <a:ext cx="675645" cy="560064"/>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计划</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sp>
          <p:nvSpPr>
            <p:cNvPr id="56" name="矩形 55"/>
            <p:cNvSpPr/>
            <p:nvPr/>
          </p:nvSpPr>
          <p:spPr>
            <a:xfrm>
              <a:off x="9658410" y="4137500"/>
              <a:ext cx="675645" cy="560064"/>
            </a:xfrm>
            <a:prstGeom prst="rect">
              <a:avLst/>
            </a:prstGeom>
            <a:solidFill>
              <a:srgbClr val="99B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价值</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grpSp>
      <p:sp>
        <p:nvSpPr>
          <p:cNvPr id="27" name="文本框 26"/>
          <p:cNvSpPr txBox="1"/>
          <p:nvPr/>
        </p:nvSpPr>
        <p:spPr>
          <a:xfrm>
            <a:off x="8951386" y="4384014"/>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8" name="文本框 27"/>
          <p:cNvSpPr txBox="1"/>
          <p:nvPr/>
        </p:nvSpPr>
        <p:spPr>
          <a:xfrm>
            <a:off x="10949728" y="438372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9" name="文本框 28"/>
          <p:cNvSpPr txBox="1"/>
          <p:nvPr/>
        </p:nvSpPr>
        <p:spPr>
          <a:xfrm>
            <a:off x="9005880" y="562496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30" name="文本框 29"/>
          <p:cNvSpPr txBox="1"/>
          <p:nvPr/>
        </p:nvSpPr>
        <p:spPr>
          <a:xfrm>
            <a:off x="11015075" y="563014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Tree>
    <p:extLst>
      <p:ext uri="{BB962C8B-B14F-4D97-AF65-F5344CB8AC3E}">
        <p14:creationId xmlns:p14="http://schemas.microsoft.com/office/powerpoint/2010/main" val="4085999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敏捷常用的工程方法</a:t>
            </a:r>
            <a:endParaRPr lang="zh-CN" altLang="en-US" dirty="0">
              <a:latin typeface="+mn-lt"/>
              <a:ea typeface="+mn-ea"/>
              <a:cs typeface="+mn-ea"/>
              <a:sym typeface="+mn-lt"/>
            </a:endParaRPr>
          </a:p>
        </p:txBody>
      </p:sp>
      <p:graphicFrame>
        <p:nvGraphicFramePr>
          <p:cNvPr id="15" name="内容占位符 39"/>
          <p:cNvGraphicFramePr>
            <a:graphicFrameLocks/>
          </p:cNvGraphicFramePr>
          <p:nvPr>
            <p:extLst>
              <p:ext uri="{D42A27DB-BD31-4B8C-83A1-F6EECF244321}">
                <p14:modId xmlns:p14="http://schemas.microsoft.com/office/powerpoint/2010/main" val="2472330395"/>
              </p:ext>
            </p:extLst>
          </p:nvPr>
        </p:nvGraphicFramePr>
        <p:xfrm>
          <a:off x="731838" y="1442227"/>
          <a:ext cx="5364162"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smtClean="0">
                <a:latin typeface="+mn-lt"/>
                <a:ea typeface="+mn-ea"/>
                <a:cs typeface="+mn-ea"/>
                <a:sym typeface="+mn-lt"/>
              </a:rPr>
              <a:t>根据</a:t>
            </a:r>
            <a:r>
              <a:rPr lang="en-US" altLang="zh-CN" sz="1999" dirty="0" smtClean="0">
                <a:latin typeface="+mn-lt"/>
                <a:ea typeface="+mn-ea"/>
                <a:cs typeface="+mn-ea"/>
                <a:sym typeface="+mn-lt"/>
              </a:rPr>
              <a:t>2019</a:t>
            </a:r>
            <a:r>
              <a:rPr lang="zh-CN" altLang="en-US" sz="1999" dirty="0" smtClean="0">
                <a:latin typeface="+mn-lt"/>
                <a:ea typeface="+mn-ea"/>
                <a:cs typeface="+mn-ea"/>
                <a:sym typeface="+mn-lt"/>
              </a:rPr>
              <a:t>年的</a:t>
            </a:r>
            <a:r>
              <a:rPr lang="zh-CN" altLang="en-US" sz="1999" dirty="0">
                <a:latin typeface="+mn-lt"/>
                <a:ea typeface="+mn-ea"/>
                <a:cs typeface="+mn-ea"/>
                <a:sym typeface="+mn-lt"/>
              </a:rPr>
              <a:t>第</a:t>
            </a:r>
            <a:r>
              <a:rPr lang="en-US" altLang="zh-CN" sz="1999" dirty="0">
                <a:latin typeface="+mn-lt"/>
                <a:ea typeface="+mn-ea"/>
                <a:cs typeface="+mn-ea"/>
                <a:sym typeface="+mn-lt"/>
              </a:rPr>
              <a:t>13</a:t>
            </a:r>
            <a:r>
              <a:rPr lang="zh-CN" altLang="en-US" sz="1999" dirty="0">
                <a:latin typeface="+mn-lt"/>
                <a:ea typeface="+mn-ea"/>
                <a:cs typeface="+mn-ea"/>
                <a:sym typeface="+mn-lt"/>
              </a:rPr>
              <a:t>届</a:t>
            </a:r>
            <a:r>
              <a:rPr lang="en-US" altLang="zh-CN" sz="1999" dirty="0" err="1">
                <a:latin typeface="+mn-lt"/>
                <a:ea typeface="+mn-ea"/>
                <a:cs typeface="+mn-ea"/>
                <a:sym typeface="+mn-lt"/>
              </a:rPr>
              <a:t>VersionOne</a:t>
            </a:r>
            <a:r>
              <a:rPr lang="zh-CN" altLang="en-US" sz="1999" dirty="0">
                <a:latin typeface="+mn-lt"/>
                <a:ea typeface="+mn-ea"/>
                <a:cs typeface="+mn-ea"/>
                <a:sym typeface="+mn-lt"/>
              </a:rPr>
              <a:t>版年度敏捷行业状态报告（如左图），以</a:t>
            </a:r>
            <a:r>
              <a:rPr lang="en-US" altLang="zh-CN" sz="1999" dirty="0">
                <a:latin typeface="+mn-lt"/>
                <a:ea typeface="+mn-ea"/>
                <a:cs typeface="+mn-ea"/>
                <a:sym typeface="+mn-lt"/>
              </a:rPr>
              <a:t>Scrum</a:t>
            </a:r>
            <a:r>
              <a:rPr lang="zh-CN" altLang="en-US" sz="1999" dirty="0">
                <a:latin typeface="+mn-lt"/>
                <a:ea typeface="+mn-ea"/>
                <a:cs typeface="+mn-ea"/>
                <a:sym typeface="+mn-lt"/>
              </a:rPr>
              <a:t>为基础的方法论（包括</a:t>
            </a:r>
            <a:r>
              <a:rPr lang="en-US" altLang="zh-CN" sz="1999" b="1" dirty="0">
                <a:solidFill>
                  <a:srgbClr val="C7000B"/>
                </a:solidFill>
                <a:latin typeface="+mn-lt"/>
                <a:ea typeface="+mn-ea"/>
                <a:cs typeface="+mn-ea"/>
                <a:sym typeface="+mn-lt"/>
              </a:rPr>
              <a:t>Scrum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Scrum/XP</a:t>
            </a:r>
            <a:r>
              <a:rPr lang="zh-CN" altLang="en-US" sz="1999" b="1" dirty="0">
                <a:solidFill>
                  <a:srgbClr val="C7000B"/>
                </a:solidFill>
                <a:latin typeface="+mn-lt"/>
                <a:ea typeface="+mn-ea"/>
                <a:cs typeface="+mn-ea"/>
                <a:sym typeface="+mn-lt"/>
              </a:rPr>
              <a:t>混合</a:t>
            </a:r>
            <a:r>
              <a:rPr lang="zh-CN" altLang="en-US" sz="1999" dirty="0">
                <a:latin typeface="+mn-lt"/>
                <a:ea typeface="+mn-ea"/>
                <a:cs typeface="+mn-ea"/>
                <a:sym typeface="+mn-lt"/>
              </a:rPr>
              <a:t>等）体系仍然居于主流地位，使用率最高。其他还有：</a:t>
            </a:r>
            <a:r>
              <a:rPr lang="zh-CN" altLang="en-US" sz="1999" b="1" dirty="0">
                <a:solidFill>
                  <a:srgbClr val="C7000B"/>
                </a:solidFill>
                <a:latin typeface="+mn-lt"/>
                <a:ea typeface="+mn-ea"/>
                <a:cs typeface="+mn-ea"/>
                <a:sym typeface="+mn-lt"/>
              </a:rPr>
              <a:t>看板方法</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精益创业</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极限编程</a:t>
            </a:r>
            <a:r>
              <a:rPr lang="zh-CN" altLang="en-US" sz="1999" dirty="0">
                <a:latin typeface="+mn-lt"/>
                <a:ea typeface="+mn-ea"/>
                <a:cs typeface="+mn-ea"/>
                <a:sym typeface="+mn-lt"/>
              </a:rPr>
              <a:t>等。</a:t>
            </a:r>
            <a:endParaRPr lang="en-US" altLang="zh-CN" sz="1999" dirty="0">
              <a:latin typeface="+mn-lt"/>
              <a:ea typeface="+mn-ea"/>
              <a:cs typeface="+mn-ea"/>
              <a:sym typeface="+mn-lt"/>
            </a:endParaRPr>
          </a:p>
          <a:p>
            <a:pPr marL="0" indent="0">
              <a:buNone/>
            </a:pPr>
            <a:endParaRPr lang="en-US" altLang="zh-CN" sz="1999" dirty="0">
              <a:latin typeface="+mn-lt"/>
              <a:ea typeface="+mn-ea"/>
              <a:cs typeface="+mn-ea"/>
              <a:sym typeface="+mn-lt"/>
            </a:endParaRPr>
          </a:p>
          <a:p>
            <a:pPr marL="0" indent="0">
              <a:lnSpc>
                <a:spcPct val="150000"/>
              </a:lnSpc>
              <a:buNone/>
            </a:pPr>
            <a:r>
              <a:rPr lang="zh-CN" altLang="en-US" sz="1999" dirty="0">
                <a:latin typeface="+mn-lt"/>
                <a:ea typeface="+mn-ea"/>
                <a:cs typeface="+mn-ea"/>
                <a:sym typeface="+mn-lt"/>
              </a:rPr>
              <a:t>除此之外，还有</a:t>
            </a:r>
            <a:r>
              <a:rPr lang="en-US" altLang="zh-CN" sz="1999" b="1" dirty="0">
                <a:solidFill>
                  <a:srgbClr val="C7000B"/>
                </a:solidFill>
                <a:latin typeface="+mn-lt"/>
                <a:ea typeface="+mn-ea"/>
                <a:cs typeface="+mn-ea"/>
                <a:sym typeface="+mn-lt"/>
              </a:rPr>
              <a:t>DSDM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FDD</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RAD</a:t>
            </a:r>
            <a:r>
              <a:rPr lang="zh-CN" altLang="en-US" sz="1999" dirty="0">
                <a:latin typeface="+mn-lt"/>
                <a:ea typeface="+mn-ea"/>
                <a:cs typeface="+mn-ea"/>
                <a:sym typeface="+mn-lt"/>
              </a:rPr>
              <a:t>等一些符合敏捷精神的小众方法论，以及一些规模化敏捷的方法论，在此</a:t>
            </a:r>
            <a:r>
              <a:rPr lang="zh-CN" altLang="en-US" sz="1999" dirty="0" smtClean="0">
                <a:latin typeface="+mn-lt"/>
                <a:ea typeface="+mn-ea"/>
                <a:cs typeface="+mn-ea"/>
                <a:sym typeface="+mn-lt"/>
              </a:rPr>
              <a:t>未一一列出</a:t>
            </a:r>
            <a:r>
              <a:rPr lang="zh-CN" altLang="en-US" sz="1999" dirty="0">
                <a:latin typeface="+mn-lt"/>
                <a:ea typeface="+mn-ea"/>
                <a:cs typeface="+mn-ea"/>
                <a:sym typeface="+mn-lt"/>
              </a:rPr>
              <a:t>。</a:t>
            </a:r>
          </a:p>
        </p:txBody>
      </p:sp>
    </p:spTree>
    <p:extLst>
      <p:ext uri="{BB962C8B-B14F-4D97-AF65-F5344CB8AC3E}">
        <p14:creationId xmlns:p14="http://schemas.microsoft.com/office/powerpoint/2010/main" val="1750216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0204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Scrum</a:t>
            </a:r>
            <a:endParaRPr lang="zh-CN" altLang="en-US"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1357186912"/>
              </p:ext>
            </p:extLst>
          </p:nvPr>
        </p:nvGraphicFramePr>
        <p:xfrm>
          <a:off x="886330" y="1564390"/>
          <a:ext cx="10419340" cy="4312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63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0"/>
          <p:cNvSpPr>
            <a:spLocks noGrp="1"/>
          </p:cNvSpPr>
          <p:nvPr>
            <p:ph type="title"/>
          </p:nvPr>
        </p:nvSpPr>
        <p:spPr/>
        <p:txBody>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三大特点</a:t>
            </a: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“可能性的”艺术；</a:t>
            </a:r>
            <a:endParaRPr lang="en-US" altLang="zh-CN" dirty="0" smtClean="0">
              <a:latin typeface="+mn-lt"/>
              <a:ea typeface="+mn-ea"/>
              <a:cs typeface="+mn-ea"/>
              <a:sym typeface="+mn-lt"/>
            </a:endParaRPr>
          </a:p>
          <a:p>
            <a:r>
              <a:rPr lang="zh-CN" altLang="en-US" dirty="0" smtClean="0">
                <a:latin typeface="+mn-lt"/>
                <a:ea typeface="+mn-ea"/>
                <a:cs typeface="+mn-ea"/>
                <a:sym typeface="+mn-lt"/>
              </a:rPr>
              <a:t>团队自组织，自管理；</a:t>
            </a:r>
          </a:p>
          <a:p>
            <a:r>
              <a:rPr lang="zh-CN" altLang="en-US" dirty="0" smtClean="0">
                <a:latin typeface="+mn-lt"/>
                <a:ea typeface="+mn-ea"/>
                <a:cs typeface="+mn-ea"/>
                <a:sym typeface="+mn-lt"/>
              </a:rPr>
              <a:t>面对面沟通。</a:t>
            </a:r>
            <a:endParaRPr lang="zh-CN" altLang="en-US" dirty="0">
              <a:latin typeface="+mn-lt"/>
              <a:ea typeface="+mn-ea"/>
              <a:cs typeface="+mn-ea"/>
              <a:sym typeface="+mn-lt"/>
            </a:endParaRPr>
          </a:p>
        </p:txBody>
      </p:sp>
      <p:pic>
        <p:nvPicPr>
          <p:cNvPr id="15364" name="Picture 5"/>
          <p:cNvPicPr>
            <a:picLocks noChangeAspect="1" noChangeArrowheads="1"/>
          </p:cNvPicPr>
          <p:nvPr/>
        </p:nvPicPr>
        <p:blipFill>
          <a:blip r:embed="rId3" cstate="print"/>
          <a:srcRect/>
          <a:stretch>
            <a:fillRect/>
          </a:stretch>
        </p:blipFill>
        <p:spPr bwMode="auto">
          <a:xfrm>
            <a:off x="7244323" y="1234347"/>
            <a:ext cx="1439301" cy="1540861"/>
          </a:xfrm>
          <a:prstGeom prst="rect">
            <a:avLst/>
          </a:prstGeom>
          <a:noFill/>
          <a:ln w="9525">
            <a:noFill/>
            <a:miter lim="800000"/>
            <a:headEnd/>
            <a:tailEnd/>
          </a:ln>
        </p:spPr>
      </p:pic>
      <p:pic>
        <p:nvPicPr>
          <p:cNvPr id="15365" name="Picture 7"/>
          <p:cNvPicPr>
            <a:picLocks noChangeAspect="1" noChangeArrowheads="1"/>
          </p:cNvPicPr>
          <p:nvPr/>
        </p:nvPicPr>
        <p:blipFill>
          <a:blip r:embed="rId4" cstate="print"/>
          <a:srcRect/>
          <a:stretch>
            <a:fillRect/>
          </a:stretch>
        </p:blipFill>
        <p:spPr bwMode="auto">
          <a:xfrm>
            <a:off x="5297219" y="2987755"/>
            <a:ext cx="1726526" cy="1215550"/>
          </a:xfrm>
          <a:prstGeom prst="rect">
            <a:avLst/>
          </a:prstGeom>
          <a:noFill/>
          <a:ln w="9525">
            <a:noFill/>
            <a:miter lim="800000"/>
            <a:headEnd/>
            <a:tailEnd/>
          </a:ln>
        </p:spPr>
      </p:pic>
      <p:pic>
        <p:nvPicPr>
          <p:cNvPr id="15366" name="Picture 8"/>
          <p:cNvPicPr>
            <a:picLocks noChangeAspect="1" noChangeArrowheads="1"/>
          </p:cNvPicPr>
          <p:nvPr/>
        </p:nvPicPr>
        <p:blipFill>
          <a:blip r:embed="rId5" cstate="print"/>
          <a:srcRect/>
          <a:stretch>
            <a:fillRect/>
          </a:stretch>
        </p:blipFill>
        <p:spPr bwMode="auto">
          <a:xfrm>
            <a:off x="3453901" y="4556811"/>
            <a:ext cx="1947102" cy="1505949"/>
          </a:xfrm>
          <a:prstGeom prst="rect">
            <a:avLst/>
          </a:prstGeom>
          <a:noFill/>
          <a:ln w="9525">
            <a:noFill/>
            <a:miter lim="800000"/>
            <a:headEnd/>
            <a:tailEnd/>
          </a:ln>
        </p:spPr>
      </p:pic>
      <p:sp>
        <p:nvSpPr>
          <p:cNvPr id="2" name="矩形 1"/>
          <p:cNvSpPr/>
          <p:nvPr/>
        </p:nvSpPr>
        <p:spPr>
          <a:xfrm>
            <a:off x="7525592" y="1802476"/>
            <a:ext cx="1084333" cy="404602"/>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cs typeface="+mn-ea"/>
                <a:sym typeface="+mn-lt"/>
              </a:rPr>
              <a:t>关注当下</a:t>
            </a:r>
            <a:endParaRPr lang="zh-CN" altLang="en-US" sz="1600" dirty="0">
              <a:solidFill>
                <a:schemeClr val="tx1"/>
              </a:solidFill>
              <a:cs typeface="+mn-ea"/>
              <a:sym typeface="+mn-lt"/>
            </a:endParaRPr>
          </a:p>
        </p:txBody>
      </p:sp>
      <p:sp>
        <p:nvSpPr>
          <p:cNvPr id="4" name="矩形 3"/>
          <p:cNvSpPr/>
          <p:nvPr/>
        </p:nvSpPr>
        <p:spPr>
          <a:xfrm>
            <a:off x="5737253" y="3340630"/>
            <a:ext cx="857756" cy="509799"/>
          </a:xfrm>
          <a:prstGeom prst="rect">
            <a:avLst/>
          </a:prstGeom>
          <a:solidFill>
            <a:srgbClr val="DDD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放权</a:t>
            </a:r>
            <a:endParaRPr lang="zh-CN" altLang="en-US" dirty="0">
              <a:solidFill>
                <a:schemeClr val="tx1"/>
              </a:solidFill>
              <a:cs typeface="+mn-ea"/>
              <a:sym typeface="+mn-lt"/>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822" y="4599958"/>
            <a:ext cx="1937181" cy="1504350"/>
          </a:xfrm>
          <a:prstGeom prst="rect">
            <a:avLst/>
          </a:prstGeom>
        </p:spPr>
      </p:pic>
      <p:sp>
        <p:nvSpPr>
          <p:cNvPr id="6" name="文本框 5"/>
          <p:cNvSpPr txBox="1"/>
          <p:nvPr/>
        </p:nvSpPr>
        <p:spPr>
          <a:xfrm>
            <a:off x="3970252" y="4705802"/>
            <a:ext cx="914400" cy="646331"/>
          </a:xfrm>
          <a:prstGeom prst="rect">
            <a:avLst/>
          </a:prstGeom>
          <a:noFill/>
        </p:spPr>
        <p:txBody>
          <a:bodyPr wrap="square" rtlCol="0">
            <a:spAutoFit/>
          </a:bodyPr>
          <a:lstStyle/>
          <a:p>
            <a:r>
              <a:rPr lang="zh-CN" altLang="en-US" dirty="0">
                <a:solidFill>
                  <a:schemeClr val="bg1"/>
                </a:solidFill>
                <a:cs typeface="+mn-ea"/>
                <a:sym typeface="+mn-lt"/>
              </a:rPr>
              <a:t>提高</a:t>
            </a:r>
            <a:r>
              <a:rPr lang="zh-CN" altLang="en-US" dirty="0" smtClean="0">
                <a:solidFill>
                  <a:schemeClr val="bg1"/>
                </a:solidFill>
                <a:cs typeface="+mn-ea"/>
                <a:sym typeface="+mn-lt"/>
              </a:rPr>
              <a:t>沟通效率</a:t>
            </a:r>
            <a:endParaRPr lang="zh-CN" altLang="en-US" dirty="0">
              <a:solidFill>
                <a:schemeClr val="bg1"/>
              </a:solidFill>
              <a:cs typeface="+mn-ea"/>
              <a:sym typeface="+mn-lt"/>
            </a:endParaRPr>
          </a:p>
        </p:txBody>
      </p:sp>
    </p:spTree>
    <p:extLst>
      <p:ext uri="{BB962C8B-B14F-4D97-AF65-F5344CB8AC3E}">
        <p14:creationId xmlns:p14="http://schemas.microsoft.com/office/powerpoint/2010/main" val="1317572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随着软件服务化、云化的发展趋势，对软件企业的商业模式、系统架构、研发模式都提出了新的要求和挑战，企业需要</a:t>
            </a:r>
            <a:r>
              <a:rPr lang="zh-CN" altLang="zh-CN" dirty="0" smtClean="0">
                <a:latin typeface="+mn-lt"/>
                <a:ea typeface="+mn-ea"/>
                <a:cs typeface="+mn-ea"/>
                <a:sym typeface="+mn-lt"/>
              </a:rPr>
              <a:t>具备快速持续的创新和交付能力</a:t>
            </a:r>
            <a:r>
              <a:rPr lang="zh-CN" altLang="en-US" dirty="0" smtClean="0">
                <a:latin typeface="+mn-lt"/>
                <a:ea typeface="+mn-ea"/>
                <a:cs typeface="+mn-ea"/>
                <a:sym typeface="+mn-lt"/>
              </a:rPr>
              <a:t>。为应对这种挑战，敏捷的软件开发方法和</a:t>
            </a:r>
            <a:r>
              <a:rPr lang="en-US" altLang="zh-CN" dirty="0" err="1" smtClean="0">
                <a:latin typeface="+mn-lt"/>
                <a:ea typeface="+mn-ea"/>
                <a:cs typeface="+mn-ea"/>
                <a:sym typeface="+mn-lt"/>
              </a:rPr>
              <a:t>DevOps</a:t>
            </a:r>
            <a:r>
              <a:rPr lang="zh-CN" altLang="en-US" dirty="0" smtClean="0">
                <a:latin typeface="+mn-lt"/>
                <a:ea typeface="+mn-ea"/>
                <a:cs typeface="+mn-ea"/>
                <a:sym typeface="+mn-lt"/>
              </a:rPr>
              <a:t>开发理念逐渐得到采纳。</a:t>
            </a:r>
          </a:p>
          <a:p>
            <a:r>
              <a:rPr lang="zh-CN" altLang="en-US" dirty="0" smtClean="0">
                <a:latin typeface="+mn-lt"/>
                <a:ea typeface="+mn-ea"/>
                <a:cs typeface="+mn-ea"/>
                <a:sym typeface="+mn-lt"/>
              </a:rPr>
              <a:t>本章主要介绍当前软件产业发展趋势，敏捷软件开发和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endParaRPr lang="zh-CN" altLang="en-US" dirty="0">
              <a:latin typeface="+mn-lt"/>
              <a:ea typeface="+mn-ea"/>
              <a:cs typeface="+mn-ea"/>
              <a:sym typeface="+mn-lt"/>
            </a:endParaRPr>
          </a:p>
        </p:txBody>
      </p:sp>
    </p:spTree>
    <p:extLst>
      <p:ext uri="{BB962C8B-B14F-4D97-AF65-F5344CB8AC3E}">
        <p14:creationId xmlns:p14="http://schemas.microsoft.com/office/powerpoint/2010/main" val="841123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全面视角的</a:t>
            </a:r>
            <a:r>
              <a:rPr lang="en-US" altLang="zh-CN" dirty="0" smtClean="0">
                <a:latin typeface="+mn-lt"/>
                <a:ea typeface="+mn-ea"/>
                <a:cs typeface="+mn-ea"/>
                <a:sym typeface="+mn-lt"/>
              </a:rPr>
              <a:t>Scrum</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7" name="文本占位符 6"/>
          <p:cNvSpPr>
            <a:spLocks noGrp="1"/>
          </p:cNvSpPr>
          <p:nvPr>
            <p:ph type="body" sz="quarter" idx="10"/>
          </p:nvPr>
        </p:nvSpPr>
        <p:spPr/>
        <p:txBody>
          <a:bodyPr/>
          <a:lstStyle/>
          <a:p>
            <a:r>
              <a:rPr lang="en-US" altLang="zh-CN" sz="2399" dirty="0">
                <a:latin typeface="+mn-lt"/>
                <a:ea typeface="+mn-ea"/>
                <a:cs typeface="+mn-ea"/>
                <a:sym typeface="+mn-lt"/>
              </a:rPr>
              <a:t>Scrum</a:t>
            </a:r>
            <a:r>
              <a:rPr lang="zh-CN" altLang="en-US" sz="2399" dirty="0">
                <a:latin typeface="+mn-lt"/>
                <a:ea typeface="+mn-ea"/>
                <a:cs typeface="+mn-ea"/>
                <a:sym typeface="+mn-lt"/>
              </a:rPr>
              <a:t>是一个轻量级的项目管理的框架，它的核心在于</a:t>
            </a:r>
            <a:r>
              <a:rPr lang="zh-CN" altLang="en-US" sz="2399" dirty="0" smtClean="0">
                <a:latin typeface="+mn-lt"/>
                <a:ea typeface="+mn-ea"/>
                <a:cs typeface="+mn-ea"/>
                <a:sym typeface="+mn-lt"/>
              </a:rPr>
              <a:t>迭代。</a:t>
            </a:r>
            <a:endParaRPr lang="en-US" altLang="zh-CN" sz="2399" dirty="0">
              <a:latin typeface="+mn-lt"/>
              <a:ea typeface="+mn-ea"/>
              <a:cs typeface="+mn-ea"/>
              <a:sym typeface="+mn-lt"/>
            </a:endParaRPr>
          </a:p>
          <a:p>
            <a:endParaRPr lang="zh-CN" altLang="en-US" dirty="0">
              <a:latin typeface="+mn-lt"/>
              <a:ea typeface="+mn-ea"/>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cs typeface="+mn-ea"/>
              <a:sym typeface="+mn-lt"/>
            </a:endParaRPr>
          </a:p>
        </p:txBody>
      </p:sp>
      <p:grpSp>
        <p:nvGrpSpPr>
          <p:cNvPr id="5" name="组合 4"/>
          <p:cNvGrpSpPr/>
          <p:nvPr/>
        </p:nvGrpSpPr>
        <p:grpSpPr>
          <a:xfrm>
            <a:off x="1806573" y="2302333"/>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334341" y="2427626"/>
              <a:ext cx="1390124" cy="523220"/>
            </a:xfrm>
            <a:prstGeom prst="rect">
              <a:avLst/>
            </a:prstGeom>
            <a:noFill/>
          </p:spPr>
          <p:txBody>
            <a:bodyPr wrap="none" rtlCol="0">
              <a:spAutoFit/>
            </a:bodyPr>
            <a:lstStyle/>
            <a:p>
              <a:pPr algn="ctr"/>
              <a:r>
                <a:rPr lang="en-US" altLang="zh-CN" sz="1400" b="1" dirty="0" smtClean="0">
                  <a:cs typeface="+mn-ea"/>
                  <a:sym typeface="+mn-lt"/>
                </a:rPr>
                <a:t>DAILY SCRUM</a:t>
              </a:r>
            </a:p>
            <a:p>
              <a:pPr algn="ctr"/>
              <a:r>
                <a:rPr lang="en-US" altLang="zh-CN" sz="1400" b="1" dirty="0" smtClean="0">
                  <a:cs typeface="+mn-ea"/>
                  <a:sym typeface="+mn-lt"/>
                </a:rPr>
                <a:t>MEETING</a:t>
              </a:r>
              <a:endParaRPr lang="zh-CN" altLang="en-US" sz="1400" b="1" dirty="0">
                <a:cs typeface="+mn-ea"/>
                <a:sym typeface="+mn-lt"/>
              </a:endParaRPr>
            </a:p>
          </p:txBody>
        </p:sp>
        <p:sp>
          <p:nvSpPr>
            <p:cNvPr id="9" name="文本框 8"/>
            <p:cNvSpPr txBox="1"/>
            <p:nvPr/>
          </p:nvSpPr>
          <p:spPr>
            <a:xfrm>
              <a:off x="2589452" y="3487652"/>
              <a:ext cx="1027845" cy="523220"/>
            </a:xfrm>
            <a:prstGeom prst="rect">
              <a:avLst/>
            </a:prstGeom>
            <a:noFill/>
          </p:spPr>
          <p:txBody>
            <a:bodyPr wrap="none" rtlCol="0">
              <a:spAutoFit/>
            </a:bodyPr>
            <a:lstStyle/>
            <a:p>
              <a:r>
                <a:rPr lang="en-US" altLang="zh-CN" sz="1400" b="1" dirty="0" smtClean="0">
                  <a:cs typeface="+mn-ea"/>
                  <a:sym typeface="+mn-lt"/>
                </a:rPr>
                <a:t>PRODUCT</a:t>
              </a:r>
            </a:p>
            <a:p>
              <a:r>
                <a:rPr lang="en-US" altLang="zh-CN" sz="1400" b="1" dirty="0" smtClean="0">
                  <a:cs typeface="+mn-ea"/>
                  <a:sym typeface="+mn-lt"/>
                </a:rPr>
                <a:t>BACKLOG</a:t>
              </a:r>
              <a:endParaRPr lang="zh-CN" altLang="en-US" sz="1400" b="1" dirty="0">
                <a:cs typeface="+mn-ea"/>
                <a:sym typeface="+mn-lt"/>
              </a:endParaRPr>
            </a:p>
          </p:txBody>
        </p:sp>
        <p:sp>
          <p:nvSpPr>
            <p:cNvPr id="10" name="文本框 9"/>
            <p:cNvSpPr txBox="1"/>
            <p:nvPr/>
          </p:nvSpPr>
          <p:spPr>
            <a:xfrm>
              <a:off x="4181315" y="3479560"/>
              <a:ext cx="1021433" cy="523220"/>
            </a:xfrm>
            <a:prstGeom prst="rect">
              <a:avLst/>
            </a:prstGeom>
            <a:noFill/>
          </p:spPr>
          <p:txBody>
            <a:bodyPr wrap="none" rtlCol="0">
              <a:spAutoFit/>
            </a:bodyPr>
            <a:lstStyle/>
            <a:p>
              <a:pPr algn="ctr"/>
              <a:r>
                <a:rPr lang="en-US" altLang="zh-CN" sz="1400" b="1" dirty="0" smtClean="0">
                  <a:cs typeface="+mn-ea"/>
                  <a:sym typeface="+mn-lt"/>
                </a:rPr>
                <a:t>SPRINT</a:t>
              </a:r>
            </a:p>
            <a:p>
              <a:pPr algn="ctr"/>
              <a:r>
                <a:rPr lang="en-US" altLang="zh-CN" sz="1400" b="1" dirty="0" smtClean="0">
                  <a:cs typeface="+mn-ea"/>
                  <a:sym typeface="+mn-lt"/>
                </a:rPr>
                <a:t>BACKLOG</a:t>
              </a:r>
              <a:endParaRPr lang="zh-CN" altLang="en-US" sz="1400" b="1" dirty="0">
                <a:cs typeface="+mn-ea"/>
                <a:sym typeface="+mn-lt"/>
              </a:endParaRPr>
            </a:p>
          </p:txBody>
        </p:sp>
        <p:sp>
          <p:nvSpPr>
            <p:cNvPr id="11" name="文本框 10"/>
            <p:cNvSpPr txBox="1"/>
            <p:nvPr/>
          </p:nvSpPr>
          <p:spPr>
            <a:xfrm>
              <a:off x="8350981" y="3258816"/>
              <a:ext cx="1317989" cy="954107"/>
            </a:xfrm>
            <a:prstGeom prst="rect">
              <a:avLst/>
            </a:prstGeom>
            <a:noFill/>
          </p:spPr>
          <p:txBody>
            <a:bodyPr wrap="none" rtlCol="0">
              <a:spAutoFit/>
            </a:bodyPr>
            <a:lstStyle/>
            <a:p>
              <a:pPr algn="ctr"/>
              <a:r>
                <a:rPr lang="en-US" altLang="zh-CN" sz="1400" b="1" dirty="0" smtClean="0">
                  <a:cs typeface="+mn-ea"/>
                  <a:sym typeface="+mn-lt"/>
                </a:rPr>
                <a:t>POTENTIALLY</a:t>
              </a:r>
            </a:p>
            <a:p>
              <a:pPr algn="ctr"/>
              <a:r>
                <a:rPr lang="en-US" altLang="zh-CN" sz="1400" b="1" dirty="0" smtClean="0">
                  <a:cs typeface="+mn-ea"/>
                  <a:sym typeface="+mn-lt"/>
                </a:rPr>
                <a:t>SHIPPABLE</a:t>
              </a:r>
            </a:p>
            <a:p>
              <a:pPr algn="ctr"/>
              <a:r>
                <a:rPr lang="en-US" altLang="zh-CN" sz="1400" b="1" dirty="0" smtClean="0">
                  <a:cs typeface="+mn-ea"/>
                  <a:sym typeface="+mn-lt"/>
                </a:rPr>
                <a:t>PRODUCT</a:t>
              </a:r>
            </a:p>
            <a:p>
              <a:pPr algn="ctr"/>
              <a:r>
                <a:rPr lang="en-US" altLang="zh-CN" sz="1400" b="1" dirty="0" smtClean="0">
                  <a:cs typeface="+mn-ea"/>
                  <a:sym typeface="+mn-lt"/>
                </a:rPr>
                <a:t>INCREMENT</a:t>
              </a:r>
              <a:endParaRPr lang="zh-CN" altLang="en-US" sz="1400" b="1" dirty="0">
                <a:cs typeface="+mn-ea"/>
                <a:sym typeface="+mn-lt"/>
              </a:endParaRPr>
            </a:p>
          </p:txBody>
        </p:sp>
        <p:sp>
          <p:nvSpPr>
            <p:cNvPr id="12" name="文本框 11"/>
            <p:cNvSpPr txBox="1"/>
            <p:nvPr/>
          </p:nvSpPr>
          <p:spPr>
            <a:xfrm>
              <a:off x="6128368" y="3096264"/>
              <a:ext cx="1071127" cy="338554"/>
            </a:xfrm>
            <a:prstGeom prst="rect">
              <a:avLst/>
            </a:prstGeom>
            <a:noFill/>
          </p:spPr>
          <p:txBody>
            <a:bodyPr wrap="none" rtlCol="0">
              <a:spAutoFit/>
            </a:bodyPr>
            <a:lstStyle/>
            <a:p>
              <a:r>
                <a:rPr lang="en-US" altLang="zh-CN" sz="1600" b="1" dirty="0" smtClean="0">
                  <a:cs typeface="+mn-ea"/>
                  <a:sym typeface="+mn-lt"/>
                </a:rPr>
                <a:t>24 Hours</a:t>
              </a:r>
              <a:endParaRPr lang="zh-CN" altLang="en-US" sz="1600" b="1" dirty="0">
                <a:cs typeface="+mn-ea"/>
                <a:sym typeface="+mn-lt"/>
              </a:endParaRPr>
            </a:p>
          </p:txBody>
        </p:sp>
        <p:sp>
          <p:nvSpPr>
            <p:cNvPr id="13" name="文本框 12"/>
            <p:cNvSpPr txBox="1"/>
            <p:nvPr/>
          </p:nvSpPr>
          <p:spPr>
            <a:xfrm>
              <a:off x="6128368" y="4204816"/>
              <a:ext cx="1394934" cy="369332"/>
            </a:xfrm>
            <a:prstGeom prst="rect">
              <a:avLst/>
            </a:prstGeom>
            <a:noFill/>
          </p:spPr>
          <p:txBody>
            <a:bodyPr wrap="none" rtlCol="0">
              <a:spAutoFit/>
            </a:bodyPr>
            <a:lstStyle/>
            <a:p>
              <a:r>
                <a:rPr lang="en-US" altLang="zh-CN" b="1" dirty="0" smtClean="0">
                  <a:cs typeface="+mn-ea"/>
                  <a:sym typeface="+mn-lt"/>
                </a:rPr>
                <a:t>2-4 WEEKS</a:t>
              </a:r>
              <a:endParaRPr lang="zh-CN" altLang="en-US" b="1" dirty="0">
                <a:cs typeface="+mn-ea"/>
                <a:sym typeface="+mn-lt"/>
              </a:endParaRPr>
            </a:p>
          </p:txBody>
        </p:sp>
      </p:grpSp>
    </p:spTree>
    <p:extLst>
      <p:ext uri="{BB962C8B-B14F-4D97-AF65-F5344CB8AC3E}">
        <p14:creationId xmlns:p14="http://schemas.microsoft.com/office/powerpoint/2010/main" val="1014393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框架 </a:t>
            </a:r>
            <a:r>
              <a:rPr lang="en-US" altLang="zh-CN" dirty="0" smtClean="0">
                <a:latin typeface="+mn-lt"/>
                <a:ea typeface="+mn-ea"/>
                <a:cs typeface="+mn-ea"/>
                <a:sym typeface="+mn-lt"/>
              </a:rPr>
              <a:t>(1)</a:t>
            </a:r>
            <a:endParaRPr lang="zh-CN" altLang="en-US" dirty="0">
              <a:latin typeface="+mn-lt"/>
              <a:ea typeface="+mn-ea"/>
              <a:cs typeface="+mn-ea"/>
              <a:sym typeface="+mn-lt"/>
            </a:endParaRP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产品负责人</a:t>
              </a:r>
              <a:endParaRPr lang="en-US" altLang="zh-CN" sz="1600" dirty="0">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开发团队</a:t>
              </a:r>
              <a:endParaRPr sz="1600" dirty="0">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mn-lt"/>
                    <a:ea typeface="+mn-ea"/>
                    <a:cs typeface="+mn-ea"/>
                    <a:sym typeface="+mn-lt"/>
                  </a:rPr>
                  <a:t>Sprint</a:t>
                </a:r>
              </a:p>
              <a:p>
                <a:r>
                  <a:rPr lang="en-US" altLang="zh-CN" sz="1600" dirty="0" err="1">
                    <a:latin typeface="+mn-lt"/>
                    <a:ea typeface="+mn-ea"/>
                    <a:cs typeface="+mn-ea"/>
                    <a:sym typeface="+mn-lt"/>
                  </a:rPr>
                  <a:t>Sprint</a:t>
                </a:r>
                <a:r>
                  <a:rPr sz="1600" dirty="0" err="1">
                    <a:latin typeface="+mn-lt"/>
                    <a:ea typeface="+mn-ea"/>
                    <a:cs typeface="+mn-ea"/>
                    <a:sym typeface="+mn-lt"/>
                  </a:rPr>
                  <a:t>计划</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Plan</a:t>
                </a:r>
                <a:r>
                  <a:rPr lang="en-US" altLang="zh-CN" sz="1600" dirty="0">
                    <a:latin typeface="+mn-lt"/>
                    <a:ea typeface="+mn-ea"/>
                    <a:cs typeface="+mn-ea"/>
                    <a:sym typeface="+mn-lt"/>
                  </a:rPr>
                  <a:t>ning</a:t>
                </a:r>
                <a:endParaRPr sz="1600" dirty="0">
                  <a:latin typeface="+mn-lt"/>
                  <a:ea typeface="+mn-ea"/>
                  <a:cs typeface="+mn-ea"/>
                  <a:sym typeface="+mn-lt"/>
                </a:endParaRPr>
              </a:p>
              <a:p>
                <a:r>
                  <a:rPr sz="1600" dirty="0" err="1">
                    <a:latin typeface="+mn-lt"/>
                    <a:ea typeface="+mn-ea"/>
                    <a:cs typeface="+mn-ea"/>
                    <a:sym typeface="+mn-lt"/>
                  </a:rPr>
                  <a:t>每日</a:t>
                </a:r>
                <a:r>
                  <a:rPr lang="en-US" altLang="zh-CN" sz="1600" dirty="0" err="1">
                    <a:latin typeface="+mn-lt"/>
                    <a:ea typeface="+mn-ea"/>
                    <a:cs typeface="+mn-ea"/>
                    <a:sym typeface="+mn-lt"/>
                  </a:rPr>
                  <a:t>Scrum</a:t>
                </a:r>
                <a:r>
                  <a:rPr sz="1600" dirty="0" err="1">
                    <a:latin typeface="+mn-lt"/>
                    <a:ea typeface="+mn-ea"/>
                    <a:cs typeface="+mn-ea"/>
                    <a:sym typeface="+mn-lt"/>
                  </a:rPr>
                  <a:t>站会</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Daily </a:t>
                </a:r>
                <a:r>
                  <a:rPr lang="en-US" altLang="zh-CN" sz="1600" dirty="0">
                    <a:latin typeface="+mn-lt"/>
                    <a:ea typeface="+mn-ea"/>
                    <a:cs typeface="+mn-ea"/>
                    <a:sym typeface="+mn-lt"/>
                  </a:rPr>
                  <a:t>Scrum</a:t>
                </a:r>
                <a:endParaRPr sz="1600" dirty="0">
                  <a:latin typeface="+mn-lt"/>
                  <a:ea typeface="+mn-ea"/>
                  <a:cs typeface="+mn-ea"/>
                  <a:sym typeface="+mn-lt"/>
                </a:endParaRPr>
              </a:p>
              <a:p>
                <a:r>
                  <a:rPr lang="en-US" altLang="zh-CN" sz="1600" dirty="0" err="1">
                    <a:latin typeface="+mn-lt"/>
                    <a:ea typeface="+mn-ea"/>
                    <a:cs typeface="+mn-ea"/>
                    <a:sym typeface="+mn-lt"/>
                  </a:rPr>
                  <a:t>Sprint</a:t>
                </a:r>
                <a:r>
                  <a:rPr sz="1600" dirty="0" err="1">
                    <a:latin typeface="+mn-lt"/>
                    <a:ea typeface="+mn-ea"/>
                    <a:cs typeface="+mn-ea"/>
                    <a:sym typeface="+mn-lt"/>
                  </a:rPr>
                  <a:t>评审会议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Review</a:t>
                </a:r>
              </a:p>
              <a:p>
                <a:r>
                  <a:rPr lang="en-US" altLang="zh-CN" sz="1600" dirty="0" err="1">
                    <a:latin typeface="+mn-lt"/>
                    <a:ea typeface="+mn-ea"/>
                    <a:cs typeface="+mn-ea"/>
                    <a:sym typeface="+mn-lt"/>
                  </a:rPr>
                  <a:t>Sprint</a:t>
                </a:r>
                <a:r>
                  <a:rPr sz="1600" dirty="0" err="1">
                    <a:latin typeface="+mn-lt"/>
                    <a:ea typeface="+mn-ea"/>
                    <a:cs typeface="+mn-ea"/>
                    <a:sym typeface="+mn-lt"/>
                  </a:rPr>
                  <a:t>回顾</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lang="en-US" altLang="zh-CN" sz="1600" dirty="0">
                    <a:latin typeface="+mn-lt"/>
                    <a:ea typeface="+mn-ea"/>
                    <a:cs typeface="+mn-ea"/>
                    <a:sym typeface="+mn-lt"/>
                  </a:rPr>
                  <a:t>Sprint </a:t>
                </a:r>
                <a:r>
                  <a:rPr sz="1600" dirty="0">
                    <a:latin typeface="+mn-lt"/>
                    <a:ea typeface="+mn-ea"/>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a:t>
                </a:r>
                <a:r>
                  <a:rPr lang="zh-CN" altLang="en-US" sz="1600" dirty="0">
                    <a:solidFill>
                      <a:schemeClr val="bg1"/>
                    </a:solidFill>
                    <a:cs typeface="+mn-ea"/>
                    <a:sym typeface="+mn-lt"/>
                  </a:rPr>
                  <a:t>事件</a:t>
                </a:r>
                <a:endParaRPr sz="1600" dirty="0">
                  <a:solidFill>
                    <a:schemeClr val="bg1"/>
                  </a:solidFill>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mn-lt"/>
                  <a:ea typeface="+mn-ea"/>
                  <a:cs typeface="+mn-ea"/>
                  <a:sym typeface="+mn-lt"/>
                </a:rPr>
                <a:t>产品</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Product </a:t>
              </a:r>
              <a:r>
                <a:rPr sz="1600" dirty="0">
                  <a:latin typeface="+mn-lt"/>
                  <a:ea typeface="+mn-ea"/>
                  <a:cs typeface="+mn-ea"/>
                  <a:sym typeface="+mn-lt"/>
                </a:rPr>
                <a:t>Backlog</a:t>
              </a:r>
            </a:p>
            <a:p>
              <a:r>
                <a:rPr lang="en-US" altLang="zh-CN" sz="1600" dirty="0">
                  <a:latin typeface="+mn-lt"/>
                  <a:ea typeface="+mn-ea"/>
                  <a:cs typeface="+mn-ea"/>
                  <a:sym typeface="+mn-lt"/>
                </a:rPr>
                <a:t>Sprint</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Sprint </a:t>
              </a:r>
              <a:r>
                <a:rPr sz="1600" dirty="0">
                  <a:latin typeface="+mn-lt"/>
                  <a:ea typeface="+mn-ea"/>
                  <a:cs typeface="+mn-ea"/>
                  <a:sym typeface="+mn-lt"/>
                </a:rPr>
                <a:t>Backlog</a:t>
              </a:r>
            </a:p>
            <a:p>
              <a:r>
                <a:rPr sz="1600" dirty="0" err="1">
                  <a:latin typeface="+mn-lt"/>
                  <a:ea typeface="+mn-ea"/>
                  <a:cs typeface="+mn-ea"/>
                  <a:sym typeface="+mn-lt"/>
                </a:rPr>
                <a:t>增量</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mn-lt"/>
                    <a:ea typeface="+mn-ea"/>
                    <a:cs typeface="+mn-ea"/>
                    <a:sym typeface="+mn-lt"/>
                  </a:rPr>
                  <a:t>承诺  </a:t>
                </a:r>
                <a:r>
                  <a:rPr lang="en-US" altLang="zh-CN" sz="1600" dirty="0">
                    <a:latin typeface="+mn-lt"/>
                    <a:ea typeface="+mn-ea"/>
                    <a:cs typeface="+mn-ea"/>
                    <a:sym typeface="+mn-lt"/>
                  </a:rPr>
                  <a:t>Commitment</a:t>
                </a:r>
              </a:p>
              <a:p>
                <a:r>
                  <a:rPr sz="1600" dirty="0" err="1">
                    <a:latin typeface="+mn-lt"/>
                    <a:ea typeface="+mn-ea"/>
                    <a:cs typeface="+mn-ea"/>
                    <a:sym typeface="+mn-lt"/>
                  </a:rPr>
                  <a:t>勇气</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Courage</a:t>
                </a:r>
              </a:p>
              <a:p>
                <a:r>
                  <a:rPr lang="zh-CN" altLang="en-US" sz="1600" dirty="0">
                    <a:latin typeface="+mn-lt"/>
                    <a:ea typeface="+mn-ea"/>
                    <a:cs typeface="+mn-ea"/>
                    <a:sym typeface="+mn-lt"/>
                  </a:rPr>
                  <a:t>专注  </a:t>
                </a:r>
                <a:r>
                  <a:rPr lang="en-US" altLang="zh-CN" sz="1600" dirty="0">
                    <a:latin typeface="+mn-lt"/>
                    <a:ea typeface="+mn-ea"/>
                    <a:cs typeface="+mn-ea"/>
                    <a:sym typeface="+mn-lt"/>
                  </a:rPr>
                  <a:t>Focus</a:t>
                </a:r>
              </a:p>
              <a:p>
                <a:r>
                  <a:rPr sz="1600" dirty="0" err="1">
                    <a:latin typeface="+mn-lt"/>
                    <a:ea typeface="+mn-ea"/>
                    <a:cs typeface="+mn-ea"/>
                    <a:sym typeface="+mn-lt"/>
                  </a:rPr>
                  <a:t>开放</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Open</a:t>
                </a:r>
                <a:r>
                  <a:rPr lang="en-US" altLang="zh-CN" sz="1600" dirty="0">
                    <a:latin typeface="+mn-lt"/>
                    <a:ea typeface="+mn-ea"/>
                    <a:cs typeface="+mn-ea"/>
                    <a:sym typeface="+mn-lt"/>
                  </a:rPr>
                  <a:t>ness</a:t>
                </a:r>
                <a:endParaRPr sz="1600" dirty="0">
                  <a:latin typeface="+mn-lt"/>
                  <a:ea typeface="+mn-ea"/>
                  <a:cs typeface="+mn-ea"/>
                  <a:sym typeface="+mn-lt"/>
                </a:endParaRPr>
              </a:p>
              <a:p>
                <a:r>
                  <a:rPr sz="1600" dirty="0" err="1">
                    <a:latin typeface="+mn-lt"/>
                    <a:ea typeface="+mn-ea"/>
                    <a:cs typeface="+mn-ea"/>
                    <a:sym typeface="+mn-lt"/>
                  </a:rPr>
                  <a:t>尊重</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团队模型（三种角色）</a:t>
            </a:r>
            <a:endParaRPr lang="zh-CN" altLang="en-US" dirty="0">
              <a:latin typeface="+mn-lt"/>
              <a:ea typeface="+mn-ea"/>
              <a:cs typeface="+mn-ea"/>
              <a:sym typeface="+mn-lt"/>
            </a:endParaRPr>
          </a:p>
        </p:txBody>
      </p:sp>
      <p:sp>
        <p:nvSpPr>
          <p:cNvPr id="4" name="TextBox 4"/>
          <p:cNvSpPr txBox="1"/>
          <p:nvPr/>
        </p:nvSpPr>
        <p:spPr>
          <a:xfrm>
            <a:off x="129039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accent2"/>
                </a:solidFill>
                <a:cs typeface="+mn-ea"/>
                <a:sym typeface="+mn-lt"/>
              </a:rPr>
              <a:t>Scrum Master</a:t>
            </a:r>
            <a:endParaRPr lang="en-US" sz="1999" dirty="0">
              <a:solidFill>
                <a:schemeClr val="accent2"/>
              </a:solidFill>
              <a:cs typeface="+mn-ea"/>
              <a:sym typeface="+mn-lt"/>
            </a:endParaRPr>
          </a:p>
        </p:txBody>
      </p:sp>
      <p:sp>
        <p:nvSpPr>
          <p:cNvPr id="5" name="TextBox 5"/>
          <p:cNvSpPr txBox="1"/>
          <p:nvPr/>
        </p:nvSpPr>
        <p:spPr>
          <a:xfrm>
            <a:off x="45942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accent2"/>
                </a:solidFill>
                <a:cs typeface="+mn-ea"/>
                <a:sym typeface="+mn-lt"/>
              </a:rPr>
              <a:t>Product</a:t>
            </a:r>
            <a:r>
              <a:rPr lang="zh-CN" altLang="en-US" sz="1999" dirty="0">
                <a:solidFill>
                  <a:schemeClr val="accent2"/>
                </a:solidFill>
                <a:cs typeface="+mn-ea"/>
                <a:sym typeface="+mn-lt"/>
              </a:rPr>
              <a:t> </a:t>
            </a:r>
            <a:r>
              <a:rPr lang="en-US" altLang="zh-CN" sz="1999" dirty="0">
                <a:solidFill>
                  <a:schemeClr val="accent2"/>
                </a:solidFill>
                <a:cs typeface="+mn-ea"/>
                <a:sym typeface="+mn-lt"/>
              </a:rPr>
              <a:t>Owner</a:t>
            </a:r>
            <a:endParaRPr lang="en-US" sz="1999" dirty="0">
              <a:solidFill>
                <a:schemeClr val="accent2"/>
              </a:solidFill>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accent2"/>
                </a:solidFill>
                <a:cs typeface="+mn-ea"/>
                <a:sym typeface="+mn-lt"/>
              </a:rPr>
              <a:t>团队</a:t>
            </a:r>
            <a:endParaRPr lang="en-US" sz="1999" dirty="0">
              <a:solidFill>
                <a:schemeClr val="accent2"/>
              </a:solidFill>
              <a:cs typeface="+mn-ea"/>
              <a:sym typeface="+mn-lt"/>
            </a:endParaRPr>
          </a:p>
        </p:txBody>
      </p:sp>
      <p:sp>
        <p:nvSpPr>
          <p:cNvPr id="7" name="Rectangle 7"/>
          <p:cNvSpPr/>
          <p:nvPr/>
        </p:nvSpPr>
        <p:spPr>
          <a:xfrm>
            <a:off x="1290391" y="2261840"/>
            <a:ext cx="3015565" cy="35376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保证</a:t>
            </a:r>
            <a:r>
              <a:rPr lang="en-US" altLang="zh-CN" sz="1599" dirty="0">
                <a:solidFill>
                  <a:srgbClr val="000000"/>
                </a:solidFill>
                <a:cs typeface="+mn-ea"/>
                <a:sym typeface="+mn-lt"/>
              </a:rPr>
              <a:t>Scrum</a:t>
            </a:r>
            <a:r>
              <a:rPr lang="zh-CN" altLang="en-US" sz="1599" dirty="0">
                <a:solidFill>
                  <a:srgbClr val="000000"/>
                </a:solidFill>
                <a:cs typeface="+mn-ea"/>
                <a:sym typeface="+mn-lt"/>
              </a:rPr>
              <a:t>团队可以</a:t>
            </a:r>
            <a:r>
              <a:rPr lang="zh-CN" altLang="en-US" sz="1599" dirty="0" smtClean="0">
                <a:solidFill>
                  <a:srgbClr val="000000"/>
                </a:solidFill>
                <a:cs typeface="+mn-ea"/>
                <a:sym typeface="+mn-lt"/>
              </a:rPr>
              <a:t>遵守；</a:t>
            </a:r>
            <a:r>
              <a:rPr lang="en-US" altLang="zh-CN" sz="1599" dirty="0" smtClean="0">
                <a:solidFill>
                  <a:srgbClr val="000000"/>
                </a:solidFill>
                <a:cs typeface="+mn-ea"/>
                <a:sym typeface="+mn-lt"/>
              </a:rPr>
              <a:t>Scrum</a:t>
            </a:r>
            <a:r>
              <a:rPr lang="zh-CN" altLang="en-US" sz="1599" dirty="0">
                <a:solidFill>
                  <a:srgbClr val="000000"/>
                </a:solidFill>
                <a:cs typeface="+mn-ea"/>
                <a:sym typeface="+mn-lt"/>
              </a:rPr>
              <a:t>的价值，实践和规范</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Scrum</a:t>
            </a:r>
            <a:r>
              <a:rPr lang="zh-CN" altLang="en-US" sz="1599" dirty="0">
                <a:solidFill>
                  <a:srgbClr val="000000"/>
                </a:solidFill>
                <a:cs typeface="+mn-ea"/>
                <a:sym typeface="+mn-lt"/>
              </a:rPr>
              <a:t>团队和组织采用</a:t>
            </a:r>
            <a:r>
              <a:rPr lang="en-US" altLang="zh-CN" sz="1599" dirty="0">
                <a:solidFill>
                  <a:srgbClr val="000000"/>
                </a:solidFill>
                <a:cs typeface="+mn-ea"/>
                <a:sym typeface="+mn-lt"/>
              </a:rPr>
              <a:t>Scrum</a:t>
            </a:r>
            <a:r>
              <a:rPr lang="zh-CN" altLang="en-US" sz="1599" dirty="0">
                <a:solidFill>
                  <a:srgbClr val="000000"/>
                </a:solidFill>
                <a:cs typeface="+mn-ea"/>
                <a:sym typeface="+mn-lt"/>
              </a:rPr>
              <a:t>模式进行项目流程</a:t>
            </a:r>
            <a:r>
              <a:rPr lang="zh-CN" altLang="en-US" sz="1599" dirty="0" smtClean="0">
                <a:solidFill>
                  <a:srgbClr val="000000"/>
                </a:solidFill>
                <a:cs typeface="+mn-ea"/>
                <a:sym typeface="+mn-lt"/>
              </a:rPr>
              <a:t>组织；</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指导并带领团队变得更加高效，实现更</a:t>
            </a:r>
            <a:r>
              <a:rPr lang="zh-CN" altLang="en-US" sz="1599" dirty="0" smtClean="0">
                <a:solidFill>
                  <a:srgbClr val="000000"/>
                </a:solidFill>
                <a:cs typeface="+mn-ea"/>
                <a:sym typeface="+mn-lt"/>
              </a:rPr>
              <a:t>高质量；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保护团队不要受到外界因素的</a:t>
            </a:r>
            <a:r>
              <a:rPr lang="zh-CN" altLang="en-US" sz="1599" dirty="0" smtClean="0">
                <a:solidFill>
                  <a:srgbClr val="000000"/>
                </a:solidFill>
                <a:cs typeface="+mn-ea"/>
                <a:sym typeface="+mn-lt"/>
              </a:rPr>
              <a:t>干扰；</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保证各个不同角色之间的</a:t>
            </a:r>
            <a:r>
              <a:rPr lang="zh-CN" altLang="en-US" sz="1599" dirty="0" smtClean="0">
                <a:solidFill>
                  <a:srgbClr val="000000"/>
                </a:solidFill>
                <a:cs typeface="+mn-ea"/>
                <a:sym typeface="+mn-lt"/>
              </a:rPr>
              <a:t>良好协作</a:t>
            </a:r>
            <a:r>
              <a:rPr lang="zh-CN" altLang="en-US" sz="1599" dirty="0">
                <a:solidFill>
                  <a:srgbClr val="000000"/>
                </a:solidFill>
                <a:cs typeface="+mn-ea"/>
                <a:sym typeface="+mn-lt"/>
              </a:rPr>
              <a:t>，消除</a:t>
            </a:r>
            <a:r>
              <a:rPr lang="zh-CN" altLang="en-US" sz="1599" dirty="0" smtClean="0">
                <a:solidFill>
                  <a:srgbClr val="000000"/>
                </a:solidFill>
                <a:cs typeface="+mn-ea"/>
                <a:sym typeface="+mn-lt"/>
              </a:rPr>
              <a:t>障碍；</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PO</a:t>
            </a:r>
            <a:r>
              <a:rPr lang="zh-CN" altLang="en-US" sz="1599" dirty="0">
                <a:solidFill>
                  <a:srgbClr val="000000"/>
                </a:solidFill>
                <a:cs typeface="+mn-ea"/>
                <a:sym typeface="+mn-lt"/>
              </a:rPr>
              <a:t>更好地利用团队的</a:t>
            </a:r>
            <a:r>
              <a:rPr lang="zh-CN" altLang="en-US" sz="1599" dirty="0" smtClean="0">
                <a:solidFill>
                  <a:srgbClr val="000000"/>
                </a:solidFill>
                <a:cs typeface="+mn-ea"/>
                <a:sym typeface="+mn-lt"/>
              </a:rPr>
              <a:t>能力；</a:t>
            </a:r>
            <a:endParaRPr lang="en-AU" sz="1599" dirty="0">
              <a:solidFill>
                <a:srgbClr val="000000"/>
              </a:solidFill>
              <a:cs typeface="+mn-ea"/>
              <a:sym typeface="+mn-lt"/>
            </a:endParaRPr>
          </a:p>
          <a:p>
            <a:pPr marL="210070" indent="-210070" defTabSz="914217">
              <a:buFont typeface="Arial" charset="0"/>
              <a:buChar char="•"/>
            </a:pPr>
            <a:r>
              <a:rPr lang="zh-CN" altLang="en-US" sz="1599" b="1" dirty="0">
                <a:solidFill>
                  <a:srgbClr val="C7000B"/>
                </a:solidFill>
                <a:cs typeface="+mn-ea"/>
                <a:sym typeface="+mn-lt"/>
              </a:rPr>
              <a:t>不要管理</a:t>
            </a:r>
            <a:r>
              <a:rPr lang="zh-CN" altLang="en-US" sz="1599" dirty="0" smtClean="0">
                <a:solidFill>
                  <a:srgbClr val="000000"/>
                </a:solidFill>
                <a:cs typeface="+mn-ea"/>
                <a:sym typeface="+mn-lt"/>
              </a:rPr>
              <a:t>团队。</a:t>
            </a:r>
            <a:endParaRPr lang="en-US" altLang="zh-CN" sz="1599" dirty="0" smtClean="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8" name="Rectangle 8"/>
          <p:cNvSpPr/>
          <p:nvPr/>
        </p:nvSpPr>
        <p:spPr>
          <a:xfrm>
            <a:off x="4594244" y="2269018"/>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cs typeface="+mn-ea"/>
                <a:sym typeface="+mn-lt"/>
              </a:rPr>
              <a:t>PO </a:t>
            </a:r>
            <a:r>
              <a:rPr lang="zh-CN" altLang="en-US" sz="1599" dirty="0">
                <a:solidFill>
                  <a:srgbClr val="000000"/>
                </a:solidFill>
                <a:cs typeface="+mn-ea"/>
                <a:sym typeface="+mn-lt"/>
              </a:rPr>
              <a:t>是一个人并只能由一个人来</a:t>
            </a:r>
            <a:r>
              <a:rPr lang="zh-CN" altLang="en-US" sz="1599" dirty="0" smtClean="0">
                <a:solidFill>
                  <a:srgbClr val="000000"/>
                </a:solidFill>
                <a:cs typeface="+mn-ea"/>
                <a:sym typeface="+mn-lt"/>
              </a:rPr>
              <a:t>担任；</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负责管理产品待办事项表（</a:t>
            </a:r>
            <a:r>
              <a:rPr lang="en-US" altLang="zh-CN" sz="1599" dirty="0">
                <a:solidFill>
                  <a:srgbClr val="000000"/>
                </a:solidFill>
                <a:cs typeface="+mn-ea"/>
                <a:sym typeface="+mn-lt"/>
              </a:rPr>
              <a:t>Product</a:t>
            </a:r>
            <a:r>
              <a:rPr lang="en-AU" sz="1599" dirty="0">
                <a:solidFill>
                  <a:srgbClr val="000000"/>
                </a:solidFill>
                <a:cs typeface="+mn-ea"/>
                <a:sym typeface="+mn-lt"/>
              </a:rPr>
              <a:t> Backlog</a:t>
            </a:r>
            <a:r>
              <a:rPr lang="zh-CN" altLang="en-US" sz="1599" dirty="0">
                <a:solidFill>
                  <a:srgbClr val="000000"/>
                </a:solidFill>
                <a:cs typeface="+mn-ea"/>
                <a:sym typeface="+mn-lt"/>
              </a:rPr>
              <a:t>）并保证其对于客户和团队保持</a:t>
            </a:r>
            <a:r>
              <a:rPr lang="zh-CN" altLang="en-US" sz="1599" dirty="0" smtClean="0">
                <a:solidFill>
                  <a:srgbClr val="000000"/>
                </a:solidFill>
                <a:cs typeface="+mn-ea"/>
                <a:sym typeface="+mn-lt"/>
              </a:rPr>
              <a:t>透明度；</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对产品代办事项表进行优先级</a:t>
            </a:r>
            <a:r>
              <a:rPr lang="zh-CN" altLang="en-US" sz="1599" dirty="0" smtClean="0">
                <a:solidFill>
                  <a:srgbClr val="000000"/>
                </a:solidFill>
                <a:cs typeface="+mn-ea"/>
                <a:sym typeface="+mn-lt"/>
              </a:rPr>
              <a:t>排序；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与团队一起来进行工作量</a:t>
            </a:r>
            <a:r>
              <a:rPr lang="zh-CN" altLang="en-US" sz="1599" dirty="0" smtClean="0">
                <a:solidFill>
                  <a:srgbClr val="000000"/>
                </a:solidFill>
                <a:cs typeface="+mn-ea"/>
                <a:sym typeface="+mn-lt"/>
              </a:rPr>
              <a:t>估算；</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对于项目的成功负责并保证投资回报率 （</a:t>
            </a:r>
            <a:r>
              <a:rPr lang="en-AU" sz="1599" dirty="0">
                <a:solidFill>
                  <a:srgbClr val="000000"/>
                </a:solidFill>
                <a:cs typeface="+mn-ea"/>
                <a:sym typeface="+mn-lt"/>
              </a:rPr>
              <a:t>ROI</a:t>
            </a:r>
            <a:r>
              <a:rPr lang="zh-CN" altLang="en-US" sz="1599" dirty="0" smtClean="0">
                <a:solidFill>
                  <a:srgbClr val="000000"/>
                </a:solidFill>
                <a:cs typeface="+mn-ea"/>
                <a:sym typeface="+mn-lt"/>
              </a:rPr>
              <a:t>）。</a:t>
            </a: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9" name="Rectangle 9"/>
          <p:cNvSpPr/>
          <p:nvPr/>
        </p:nvSpPr>
        <p:spPr>
          <a:xfrm>
            <a:off x="7932841" y="2261842"/>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最佳团队大小：</a:t>
            </a:r>
            <a:r>
              <a:rPr lang="en-AU" sz="1599" dirty="0">
                <a:solidFill>
                  <a:srgbClr val="000000"/>
                </a:solidFill>
                <a:cs typeface="+mn-ea"/>
                <a:sym typeface="+mn-lt"/>
              </a:rPr>
              <a:t>5-9 </a:t>
            </a:r>
            <a:r>
              <a:rPr lang="zh-CN" altLang="en-US" sz="1599" dirty="0" smtClean="0">
                <a:solidFill>
                  <a:srgbClr val="000000"/>
                </a:solidFill>
                <a:cs typeface="+mn-ea"/>
                <a:sym typeface="+mn-lt"/>
              </a:rPr>
              <a:t>人；</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多功能团队：程序员，测试人员，设计师，数据库管理员和架构</a:t>
            </a:r>
            <a:r>
              <a:rPr lang="zh-CN" altLang="en-US" sz="1599" dirty="0" smtClean="0">
                <a:solidFill>
                  <a:srgbClr val="000000"/>
                </a:solidFill>
                <a:cs typeface="+mn-ea"/>
                <a:sym typeface="+mn-lt"/>
              </a:rPr>
              <a:t>师；</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保证团队成员全职参与开发</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自我管理，没有头衔之分，不组建子</a:t>
            </a:r>
            <a:r>
              <a:rPr lang="zh-CN" altLang="en-US" sz="1599" dirty="0" smtClean="0">
                <a:solidFill>
                  <a:srgbClr val="000000"/>
                </a:solidFill>
                <a:cs typeface="+mn-ea"/>
                <a:sym typeface="+mn-lt"/>
              </a:rPr>
              <a:t>团队；</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成员更替只能在迭代之间进行，最佳方式是在发布之间</a:t>
            </a:r>
            <a:r>
              <a:rPr lang="zh-CN" altLang="en-US" sz="1599" dirty="0" smtClean="0">
                <a:solidFill>
                  <a:srgbClr val="000000"/>
                </a:solidFill>
                <a:cs typeface="+mn-ea"/>
                <a:sym typeface="+mn-lt"/>
              </a:rPr>
              <a:t>进行。</a:t>
            </a:r>
            <a:endParaRPr lang="en-US" altLang="zh-CN" sz="1599" dirty="0">
              <a:solidFill>
                <a:srgbClr val="000000"/>
              </a:solidFill>
              <a:cs typeface="+mn-ea"/>
              <a:sym typeface="+mn-lt"/>
            </a:endParaRPr>
          </a:p>
          <a:p>
            <a:pPr marL="210070" indent="-210070" defTabSz="914217">
              <a:buFont typeface="Arial" charset="0"/>
              <a:buChar char="•"/>
            </a:pP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Tree>
    <p:extLst>
      <p:ext uri="{BB962C8B-B14F-4D97-AF65-F5344CB8AC3E}">
        <p14:creationId xmlns:p14="http://schemas.microsoft.com/office/powerpoint/2010/main" val="1737549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a:t>
            </a:r>
            <a:r>
              <a:rPr lang="zh-CN" altLang="en-US" dirty="0" smtClean="0"/>
              <a:t>三种工件</a:t>
            </a:r>
            <a:endParaRPr lang="zh-CN" altLang="en-US" dirty="0"/>
          </a:p>
        </p:txBody>
      </p:sp>
      <p:sp>
        <p:nvSpPr>
          <p:cNvPr id="3" name="TextBox 4"/>
          <p:cNvSpPr txBox="1"/>
          <p:nvPr/>
        </p:nvSpPr>
        <p:spPr>
          <a:xfrm>
            <a:off x="128851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Huawei Sans" panose="020C0503030203020204" pitchFamily="34" charset="0"/>
                <a:ea typeface="方正兰亭黑简体" panose="02000000000000000000" pitchFamily="2" charset="-122"/>
              </a:rPr>
              <a:t>产品</a:t>
            </a:r>
            <a:r>
              <a:rPr lang="en-US" altLang="zh-CN" sz="2000" dirty="0" smtClean="0">
                <a:solidFill>
                  <a:schemeClr val="tx1"/>
                </a:solidFill>
                <a:latin typeface="Huawei Sans" panose="020C0503030203020204" pitchFamily="34" charset="0"/>
                <a:ea typeface="方正兰亭黑简体" panose="02000000000000000000" pitchFamily="2" charset="-122"/>
              </a:rPr>
              <a:t>Backlog</a:t>
            </a:r>
            <a:endParaRPr lang="en-US" altLang="zh-CN" sz="2000" dirty="0">
              <a:solidFill>
                <a:schemeClr val="tx1"/>
              </a:solidFill>
              <a:latin typeface="Huawei Sans" panose="020C0503030203020204" pitchFamily="34" charset="0"/>
              <a:ea typeface="方正兰亭黑简体" panose="02000000000000000000" pitchFamily="2" charset="-122"/>
            </a:endParaRPr>
          </a:p>
        </p:txBody>
      </p:sp>
      <p:sp>
        <p:nvSpPr>
          <p:cNvPr id="4" name="TextBox 5"/>
          <p:cNvSpPr txBox="1"/>
          <p:nvPr/>
        </p:nvSpPr>
        <p:spPr>
          <a:xfrm>
            <a:off x="4593657"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Huawei Sans" panose="020C0503030203020204" pitchFamily="34" charset="0"/>
                <a:ea typeface="方正兰亭黑简体" panose="02000000000000000000" pitchFamily="2" charset="-122"/>
              </a:rPr>
              <a:t>Sprint  Backlog</a:t>
            </a:r>
          </a:p>
        </p:txBody>
      </p:sp>
      <p:sp>
        <p:nvSpPr>
          <p:cNvPr id="5" name="TextBox 6"/>
          <p:cNvSpPr txBox="1"/>
          <p:nvPr/>
        </p:nvSpPr>
        <p:spPr>
          <a:xfrm>
            <a:off x="793355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Huawei Sans" panose="020C0503030203020204" pitchFamily="34" charset="0"/>
                <a:ea typeface="方正兰亭黑简体" panose="02000000000000000000" pitchFamily="2" charset="-122"/>
              </a:rPr>
              <a:t>产品增量</a:t>
            </a:r>
            <a:endParaRPr lang="en-US" sz="2000" dirty="0">
              <a:solidFill>
                <a:schemeClr val="tx1"/>
              </a:solidFill>
              <a:latin typeface="Huawei Sans" panose="020C0503030203020204" pitchFamily="34" charset="0"/>
              <a:ea typeface="方正兰亭黑简体" panose="02000000000000000000" pitchFamily="2" charset="-122"/>
            </a:endParaRPr>
          </a:p>
        </p:txBody>
      </p:sp>
      <p:sp>
        <p:nvSpPr>
          <p:cNvPr id="6" name="Rectangle 7"/>
          <p:cNvSpPr/>
          <p:nvPr/>
        </p:nvSpPr>
        <p:spPr>
          <a:xfrm>
            <a:off x="1288512" y="2261384"/>
            <a:ext cx="3016743" cy="30035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产品需求变动的唯一来源</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动态，永不完整</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有序，排序越高越清晰具体</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排序越低，</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每个产品一个</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与团队数量无关</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产品负责人负责管理其内容</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可用性和排序</a:t>
            </a:r>
          </a:p>
        </p:txBody>
      </p:sp>
      <p:sp>
        <p:nvSpPr>
          <p:cNvPr id="7" name="Rectangle 8"/>
          <p:cNvSpPr/>
          <p:nvPr/>
        </p:nvSpPr>
        <p:spPr>
          <a:xfrm>
            <a:off x="4593656"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包含产品待办事项列表中当前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包含完成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开发团队可视情况增加或移除任务</a:t>
            </a:r>
          </a:p>
          <a:p>
            <a:pPr defTabSz="914583"/>
            <a:endParaRPr lang="en-AU" sz="1600" dirty="0">
              <a:solidFill>
                <a:srgbClr val="000000"/>
              </a:solidFill>
              <a:latin typeface="Huawei Sans" panose="020C0503030203020204" pitchFamily="34" charset="0"/>
              <a:ea typeface="方正兰亭黑简体" panose="02000000000000000000" pitchFamily="2" charset="-122"/>
            </a:endParaRPr>
          </a:p>
        </p:txBody>
      </p:sp>
      <p:sp>
        <p:nvSpPr>
          <p:cNvPr id="8" name="Rectangle 9"/>
          <p:cNvSpPr/>
          <p:nvPr/>
        </p:nvSpPr>
        <p:spPr>
          <a:xfrm>
            <a:off x="7933557" y="2261385"/>
            <a:ext cx="3016743"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完成的产品待办事项列表</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以及之前所产生增量的总和</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必须达到</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完成</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无论是否发布</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必须是可用</a:t>
            </a:r>
            <a:r>
              <a:rPr lang="zh-CN" altLang="en-US" sz="1600" dirty="0" smtClean="0">
                <a:latin typeface="Huawei Sans" panose="020C0503030203020204" pitchFamily="34" charset="0"/>
                <a:ea typeface="方正兰亭黑简体" panose="02000000000000000000" pitchFamily="2" charset="-122"/>
              </a:rPr>
              <a:t>的</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08219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过程模型 </a:t>
            </a:r>
            <a:r>
              <a:rPr lang="zh-CN" altLang="en-US" dirty="0">
                <a:latin typeface="+mn-lt"/>
                <a:ea typeface="+mn-ea"/>
                <a:cs typeface="+mn-ea"/>
                <a:sym typeface="+mn-lt"/>
              </a:rPr>
              <a:t>（</a:t>
            </a:r>
            <a:r>
              <a:rPr lang="en-US" altLang="zh-CN" dirty="0" smtClean="0">
                <a:latin typeface="+mn-lt"/>
                <a:ea typeface="+mn-ea"/>
                <a:cs typeface="+mn-ea"/>
                <a:sym typeface="+mn-lt"/>
              </a:rPr>
              <a:t>5</a:t>
            </a:r>
            <a:r>
              <a:rPr lang="zh-CN" altLang="en-US" dirty="0" smtClean="0">
                <a:latin typeface="+mn-lt"/>
                <a:ea typeface="+mn-ea"/>
                <a:cs typeface="+mn-ea"/>
                <a:sym typeface="+mn-lt"/>
              </a:rPr>
              <a:t>个活动 </a:t>
            </a:r>
            <a:r>
              <a:rPr lang="en-US" altLang="zh-CN" dirty="0" smtClean="0">
                <a:latin typeface="+mn-lt"/>
                <a:ea typeface="+mn-ea"/>
                <a:cs typeface="+mn-ea"/>
                <a:sym typeface="+mn-lt"/>
              </a:rPr>
              <a:t>+ 1</a:t>
            </a:r>
            <a:r>
              <a:rPr lang="zh-CN" altLang="en-US" dirty="0" smtClean="0">
                <a:latin typeface="+mn-lt"/>
                <a:ea typeface="+mn-ea"/>
                <a:cs typeface="+mn-ea"/>
                <a:sym typeface="+mn-lt"/>
              </a:rPr>
              <a:t>个合约）</a:t>
            </a:r>
            <a:endParaRPr lang="zh-CN" altLang="en-US" dirty="0">
              <a:latin typeface="+mn-lt"/>
              <a:ea typeface="+mn-ea"/>
              <a:cs typeface="+mn-ea"/>
              <a:sym typeface="+mn-lt"/>
            </a:endParaRP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cs typeface="+mn-ea"/>
                  <a:sym typeface="+mn-lt"/>
                </a:rPr>
                <a:t>迭代计划会议</a:t>
              </a:r>
              <a:endParaRPr lang="en-US" sz="1799" dirty="0">
                <a:solidFill>
                  <a:schemeClr val="accent2"/>
                </a:solidFill>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迭代评审会议</a:t>
              </a:r>
              <a:endParaRPr lang="en-US" sz="1799" dirty="0">
                <a:solidFill>
                  <a:schemeClr val="accent2"/>
                </a:solidFill>
                <a:cs typeface="+mn-ea"/>
                <a:sym typeface="+mn-lt"/>
              </a:endParaRPr>
            </a:p>
          </p:txBody>
        </p:sp>
        <p:sp>
          <p:nvSpPr>
            <p:cNvPr id="8" name="Rectangle 7"/>
            <p:cNvSpPr/>
            <p:nvPr/>
          </p:nvSpPr>
          <p:spPr>
            <a:xfrm>
              <a:off x="1600899"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进行迭代</a:t>
              </a:r>
              <a:r>
                <a:rPr lang="zh-CN" altLang="en-US" sz="1200" dirty="0" smtClean="0">
                  <a:solidFill>
                    <a:srgbClr val="000000"/>
                  </a:solidFill>
                  <a:cs typeface="+mn-ea"/>
                  <a:sym typeface="+mn-lt"/>
                </a:rPr>
                <a:t>规划；</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a:t>
              </a:r>
              <a:r>
                <a:rPr lang="zh-CN" altLang="en-US" sz="1200" dirty="0" smtClean="0">
                  <a:solidFill>
                    <a:srgbClr val="000000"/>
                  </a:solidFill>
                  <a:cs typeface="+mn-ea"/>
                  <a:sym typeface="+mn-lt"/>
                </a:rPr>
                <a:t>表；</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a:t>
              </a:r>
              <a:r>
                <a:rPr lang="zh-CN" altLang="en-US" sz="1200" dirty="0" smtClean="0">
                  <a:solidFill>
                    <a:srgbClr val="000000"/>
                  </a:solidFill>
                  <a:cs typeface="+mn-ea"/>
                  <a:sym typeface="+mn-lt"/>
                </a:rPr>
                <a:t>事项；</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确定迭代目标和迭代</a:t>
              </a:r>
              <a:r>
                <a:rPr lang="zh-CN" altLang="en-US" sz="1200" dirty="0" smtClean="0">
                  <a:solidFill>
                    <a:srgbClr val="000000"/>
                  </a:solidFill>
                  <a:cs typeface="+mn-ea"/>
                  <a:sym typeface="+mn-lt"/>
                </a:rPr>
                <a:t>合约；</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a:t>
              </a:r>
              <a:r>
                <a:rPr lang="zh-CN" altLang="en-US" sz="1200" dirty="0" smtClean="0">
                  <a:solidFill>
                    <a:srgbClr val="000000"/>
                  </a:solidFill>
                  <a:cs typeface="+mn-ea"/>
                  <a:sym typeface="+mn-lt"/>
                </a:rPr>
                <a:t>事项。</a:t>
              </a:r>
              <a:endParaRPr lang="en-AU"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团队组成（成员列表，角色分配</a:t>
              </a:r>
              <a:r>
                <a:rPr lang="zh-CN" altLang="en-US" sz="1200" dirty="0" smtClean="0">
                  <a:solidFill>
                    <a:srgbClr val="000000"/>
                  </a:solidFill>
                  <a:cs typeface="+mn-ea"/>
                  <a:sym typeface="+mn-lt"/>
                </a:rPr>
                <a:t>）；</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完成</a:t>
              </a:r>
              <a:r>
                <a:rPr lang="zh-CN" altLang="en-US" sz="1200" dirty="0" smtClean="0">
                  <a:solidFill>
                    <a:srgbClr val="000000"/>
                  </a:solidFill>
                  <a:cs typeface="+mn-ea"/>
                  <a:sym typeface="+mn-lt"/>
                </a:rPr>
                <a:t>规范；</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团队对迭代目标的</a:t>
              </a:r>
              <a:r>
                <a:rPr lang="zh-CN" altLang="en-US" sz="1200" dirty="0" smtClean="0">
                  <a:solidFill>
                    <a:srgbClr val="000000"/>
                  </a:solidFill>
                  <a:cs typeface="+mn-ea"/>
                  <a:sym typeface="+mn-lt"/>
                </a:rPr>
                <a:t>承诺；</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a:t>
              </a:r>
              <a:r>
                <a:rPr lang="zh-CN" altLang="en-US" sz="1200" dirty="0" smtClean="0">
                  <a:solidFill>
                    <a:srgbClr val="000000"/>
                  </a:solidFill>
                  <a:cs typeface="+mn-ea"/>
                  <a:sym typeface="+mn-lt"/>
                </a:rPr>
                <a:t>长度；</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迭代待办事项的</a:t>
              </a:r>
              <a:r>
                <a:rPr lang="zh-CN" altLang="en-US" sz="1200" dirty="0" smtClean="0">
                  <a:solidFill>
                    <a:srgbClr val="000000"/>
                  </a:solidFill>
                  <a:cs typeface="+mn-ea"/>
                  <a:sym typeface="+mn-lt"/>
                </a:rPr>
                <a:t>估算；</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迭代评审和下一次计划会议的时间和</a:t>
              </a:r>
              <a:r>
                <a:rPr lang="zh-CN" altLang="en-US" sz="1200" dirty="0" smtClean="0">
                  <a:solidFill>
                    <a:srgbClr val="000000"/>
                  </a:solidFill>
                  <a:cs typeface="+mn-ea"/>
                  <a:sym typeface="+mn-lt"/>
                </a:rPr>
                <a:t>地点。</a:t>
              </a:r>
              <a:endParaRPr lang="en-AU" sz="1200" dirty="0">
                <a:solidFill>
                  <a:srgbClr val="000000"/>
                </a:solidFill>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团队展示完成的功能</a:t>
              </a:r>
              <a:r>
                <a:rPr lang="zh-CN" altLang="en-US" sz="1200" dirty="0" smtClean="0">
                  <a:solidFill>
                    <a:srgbClr val="000000"/>
                  </a:solidFill>
                  <a:cs typeface="+mn-ea"/>
                  <a:sym typeface="+mn-lt"/>
                </a:rPr>
                <a:t>并获取反馈；</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对未完成的功能进行描述并说明</a:t>
              </a:r>
              <a:r>
                <a:rPr lang="zh-CN" altLang="en-US" sz="1200" dirty="0" smtClean="0">
                  <a:solidFill>
                    <a:srgbClr val="000000"/>
                  </a:solidFill>
                  <a:cs typeface="+mn-ea"/>
                  <a:sym typeface="+mn-lt"/>
                </a:rPr>
                <a:t>原因；</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接受</a:t>
              </a:r>
              <a:r>
                <a:rPr lang="en-US" altLang="zh-CN" sz="1200" dirty="0">
                  <a:solidFill>
                    <a:srgbClr val="000000"/>
                  </a:solidFill>
                  <a:cs typeface="+mn-ea"/>
                  <a:sym typeface="+mn-lt"/>
                </a:rPr>
                <a:t>/</a:t>
              </a:r>
              <a:r>
                <a:rPr lang="zh-CN" altLang="en-US" sz="1200" dirty="0">
                  <a:solidFill>
                    <a:srgbClr val="000000"/>
                  </a:solidFill>
                  <a:cs typeface="+mn-ea"/>
                  <a:sym typeface="+mn-lt"/>
                </a:rPr>
                <a:t>不接受当前</a:t>
              </a:r>
              <a:r>
                <a:rPr lang="zh-CN" altLang="en-US" sz="1200" dirty="0" smtClean="0">
                  <a:solidFill>
                    <a:srgbClr val="000000"/>
                  </a:solidFill>
                  <a:cs typeface="+mn-ea"/>
                  <a:sym typeface="+mn-lt"/>
                </a:rPr>
                <a:t>迭代；</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邀请所有人，包括客户</a:t>
              </a:r>
              <a:r>
                <a:rPr lang="zh-CN" altLang="en-US" sz="1200" dirty="0" smtClean="0">
                  <a:solidFill>
                    <a:srgbClr val="000000"/>
                  </a:solidFill>
                  <a:cs typeface="+mn-ea"/>
                  <a:sym typeface="+mn-lt"/>
                </a:rPr>
                <a:t>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en-US" sz="1200" dirty="0">
                <a:solidFill>
                  <a:srgbClr val="000000"/>
                </a:solidFill>
                <a:cs typeface="+mn-ea"/>
                <a:sym typeface="+mn-lt"/>
              </a:endParaRPr>
            </a:p>
            <a:p>
              <a:pPr marL="210070" indent="-210070" defTabSz="914217">
                <a:buFont typeface="Arial" charset="0"/>
                <a:buChar char="•"/>
              </a:pPr>
              <a:endParaRPr lang="en-AU" sz="1200" dirty="0">
                <a:solidFill>
                  <a:srgbClr val="000000"/>
                </a:solidFill>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a:t>
              </a:r>
            </a:p>
          </p:txBody>
        </p:sp>
        <p:sp>
          <p:nvSpPr>
            <p:cNvPr id="12" name="Rectangle 11"/>
            <p:cNvSpPr/>
            <p:nvPr/>
          </p:nvSpPr>
          <p:spPr>
            <a:xfrm>
              <a:off x="4722833" y="4128184"/>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团队用来实现迭代目标的时间</a:t>
              </a:r>
              <a:r>
                <a:rPr lang="zh-CN" altLang="en-US" sz="1200" dirty="0" smtClean="0">
                  <a:solidFill>
                    <a:srgbClr val="000000"/>
                  </a:solidFill>
                  <a:cs typeface="+mn-ea"/>
                  <a:sym typeface="+mn-lt"/>
                </a:rPr>
                <a:t>区间；</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迭代目标：可发布的</a:t>
              </a:r>
              <a:r>
                <a:rPr lang="zh-CN" altLang="en-US" sz="1200" dirty="0" smtClean="0">
                  <a:solidFill>
                    <a:srgbClr val="000000"/>
                  </a:solidFill>
                  <a:cs typeface="+mn-ea"/>
                  <a:sym typeface="+mn-lt"/>
                </a:rPr>
                <a:t>软件产品；</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1-4 </a:t>
              </a:r>
              <a:r>
                <a:rPr lang="zh-CN" altLang="en-US" sz="1200" dirty="0">
                  <a:solidFill>
                    <a:srgbClr val="000000"/>
                  </a:solidFill>
                  <a:cs typeface="+mn-ea"/>
                  <a:sym typeface="+mn-lt"/>
                </a:rPr>
                <a:t>周，</a:t>
              </a:r>
              <a:r>
                <a:rPr lang="zh-CN" altLang="en-US" sz="1200" dirty="0" smtClean="0">
                  <a:solidFill>
                    <a:srgbClr val="000000"/>
                  </a:solidFill>
                  <a:cs typeface="+mn-ea"/>
                  <a:sym typeface="+mn-lt"/>
                </a:rPr>
                <a:t>不多不少；</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时间长度决定何时结束迭代，而不由工作量的完成来</a:t>
              </a:r>
              <a:r>
                <a:rPr lang="zh-CN" altLang="en-US" sz="1200" dirty="0" smtClean="0">
                  <a:solidFill>
                    <a:srgbClr val="000000"/>
                  </a:solidFill>
                  <a:cs typeface="+mn-ea"/>
                  <a:sym typeface="+mn-lt"/>
                </a:rPr>
                <a:t>决定；</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为团队提供</a:t>
              </a:r>
              <a:r>
                <a:rPr lang="zh-CN" altLang="en-US" sz="1200" dirty="0" smtClean="0">
                  <a:solidFill>
                    <a:srgbClr val="000000"/>
                  </a:solidFill>
                  <a:cs typeface="+mn-ea"/>
                  <a:sym typeface="+mn-lt"/>
                </a:rPr>
                <a:t>保障。</a:t>
              </a: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每日站立会议</a:t>
              </a:r>
              <a:endParaRPr lang="en-US" sz="1799" dirty="0">
                <a:solidFill>
                  <a:schemeClr val="accent2"/>
                </a:solidFill>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站立进行，固定时间，固定地点</a:t>
              </a:r>
              <a:r>
                <a:rPr lang="zh-CN" altLang="en-US" sz="1200" dirty="0" smtClean="0">
                  <a:solidFill>
                    <a:srgbClr val="000000"/>
                  </a:solidFill>
                  <a:cs typeface="+mn-ea"/>
                  <a:sym typeface="+mn-lt"/>
                </a:rPr>
                <a:t>进行；</a:t>
              </a:r>
              <a:endParaRPr lang="en-AU" sz="1200" dirty="0">
                <a:solidFill>
                  <a:srgbClr val="000000"/>
                </a:solidFill>
                <a:cs typeface="+mn-ea"/>
                <a:sym typeface="+mn-lt"/>
              </a:endParaRPr>
            </a:p>
            <a:p>
              <a:pPr marL="210070" indent="-210070" defTabSz="914217">
                <a:buFont typeface="Arial" charset="0"/>
                <a:buChar char="•"/>
              </a:pPr>
              <a:r>
                <a:rPr lang="en-AU" sz="1200" dirty="0">
                  <a:solidFill>
                    <a:srgbClr val="000000"/>
                  </a:solidFill>
                  <a:cs typeface="+mn-ea"/>
                  <a:sym typeface="+mn-lt"/>
                </a:rPr>
                <a:t>3 </a:t>
              </a:r>
              <a:r>
                <a:rPr lang="zh-CN" altLang="en-US" sz="1200" dirty="0" smtClean="0">
                  <a:solidFill>
                    <a:srgbClr val="000000"/>
                  </a:solidFill>
                  <a:cs typeface="+mn-ea"/>
                  <a:sym typeface="+mn-lt"/>
                </a:rPr>
                <a:t>问题</a:t>
              </a:r>
              <a:r>
                <a:rPr lang="en-US" altLang="zh-CN" sz="1200" dirty="0" smtClean="0">
                  <a:solidFill>
                    <a:srgbClr val="000000"/>
                  </a:solidFill>
                  <a:cs typeface="+mn-ea"/>
                  <a:sym typeface="+mn-lt"/>
                </a:rPr>
                <a:t>;</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你昨天完成了哪些工作？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你今天计划做哪些工作？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你遇到了哪些障碍？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信息沟通用途，不解决任何问题不向任何人</a:t>
              </a:r>
              <a:r>
                <a:rPr lang="zh-CN" altLang="en-US" sz="1200" dirty="0" smtClean="0">
                  <a:solidFill>
                    <a:srgbClr val="000000"/>
                  </a:solidFill>
                  <a:cs typeface="+mn-ea"/>
                  <a:sym typeface="+mn-lt"/>
                </a:rPr>
                <a:t>汇报。</a:t>
              </a:r>
              <a:endParaRPr lang="en-AU" sz="1200" dirty="0">
                <a:solidFill>
                  <a:srgbClr val="000000"/>
                </a:solidFill>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回顾会议</a:t>
              </a:r>
              <a:endParaRPr lang="en-US" sz="1799" dirty="0">
                <a:solidFill>
                  <a:schemeClr val="accent2"/>
                </a:solidFill>
                <a:cs typeface="+mn-ea"/>
                <a:sym typeface="+mn-lt"/>
              </a:endParaRPr>
            </a:p>
          </p:txBody>
        </p:sp>
        <p:sp>
          <p:nvSpPr>
            <p:cNvPr id="17" name="Rectangle 15"/>
            <p:cNvSpPr/>
            <p:nvPr/>
          </p:nvSpPr>
          <p:spPr>
            <a:xfrm>
              <a:off x="7704840"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那些做的好？</a:t>
              </a:r>
            </a:p>
            <a:p>
              <a:pPr marL="210070" indent="-210070" defTabSz="914217">
                <a:buFont typeface="Arial" charset="0"/>
                <a:buChar char="•"/>
              </a:pPr>
              <a:r>
                <a:rPr lang="zh-CN" altLang="en-US" sz="1200" dirty="0">
                  <a:solidFill>
                    <a:srgbClr val="000000"/>
                  </a:solidFill>
                  <a:cs typeface="+mn-ea"/>
                  <a:sym typeface="+mn-lt"/>
                </a:rPr>
                <a:t>那些做的不好？</a:t>
              </a:r>
            </a:p>
            <a:p>
              <a:pPr marL="210070" indent="-210070" defTabSz="914217">
                <a:buFont typeface="Arial" charset="0"/>
                <a:buChar char="•"/>
              </a:pPr>
              <a:r>
                <a:rPr lang="zh-CN" altLang="en-US" sz="1200" dirty="0">
                  <a:solidFill>
                    <a:srgbClr val="000000"/>
                  </a:solidFill>
                  <a:cs typeface="+mn-ea"/>
                  <a:sym typeface="+mn-lt"/>
                </a:rPr>
                <a:t>那些可以</a:t>
              </a:r>
              <a:r>
                <a:rPr lang="zh-CN" altLang="en-US" sz="1200" dirty="0" smtClean="0">
                  <a:solidFill>
                    <a:srgbClr val="000000"/>
                  </a:solidFill>
                  <a:cs typeface="+mn-ea"/>
                  <a:sym typeface="+mn-lt"/>
                </a:rPr>
                <a:t>改进</a:t>
              </a:r>
              <a:r>
                <a:rPr lang="en-US" altLang="zh-CN" sz="1200" dirty="0" smtClean="0">
                  <a:solidFill>
                    <a:srgbClr val="000000"/>
                  </a:solidFill>
                  <a:cs typeface="+mn-ea"/>
                  <a:sym typeface="+mn-lt"/>
                </a:rPr>
                <a:t>?</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仅团队成员</a:t>
              </a:r>
              <a:r>
                <a:rPr lang="zh-CN" altLang="en-US" sz="1200" dirty="0" smtClean="0">
                  <a:solidFill>
                    <a:srgbClr val="000000"/>
                  </a:solidFill>
                  <a:cs typeface="+mn-ea"/>
                  <a:sym typeface="+mn-lt"/>
                </a:rPr>
                <a:t>参与</a:t>
              </a:r>
              <a:r>
                <a:rPr lang="zh-CN" altLang="en-US" sz="1200" dirty="0">
                  <a:solidFill>
                    <a:srgbClr val="000000"/>
                  </a:solidFill>
                  <a:cs typeface="+mn-ea"/>
                  <a:sym typeface="+mn-lt"/>
                </a:rPr>
                <a:t>。</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graphicFrame>
          <p:nvGraphicFramePr>
            <p:cNvPr id="18" name="Diagram 16"/>
            <p:cNvGraphicFramePr/>
            <p:nvPr>
              <p:extLst>
                <p:ext uri="{D42A27DB-BD31-4B8C-83A1-F6EECF244321}">
                  <p14:modId xmlns:p14="http://schemas.microsoft.com/office/powerpoint/2010/main" val="531036317"/>
                </p:ext>
              </p:extLst>
            </p:nvPr>
          </p:nvGraphicFramePr>
          <p:xfrm>
            <a:off x="5854438" y="2440104"/>
            <a:ext cx="3227842" cy="2069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grpSp>
    </p:spTree>
    <p:extLst>
      <p:ext uri="{BB962C8B-B14F-4D97-AF65-F5344CB8AC3E}">
        <p14:creationId xmlns:p14="http://schemas.microsoft.com/office/powerpoint/2010/main" val="2692102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敏捷开发管理方法 </a:t>
            </a:r>
            <a:r>
              <a:rPr lang="en-US" altLang="zh-CN" dirty="0" smtClean="0">
                <a:latin typeface="+mn-lt"/>
                <a:ea typeface="+mn-ea"/>
                <a:cs typeface="+mn-ea"/>
                <a:sym typeface="+mn-lt"/>
              </a:rPr>
              <a:t>- </a:t>
            </a:r>
            <a:r>
              <a:rPr lang="zh-CN" altLang="en-US" smtClean="0">
                <a:latin typeface="+mn-lt"/>
                <a:ea typeface="+mn-ea"/>
                <a:cs typeface="+mn-ea"/>
                <a:sym typeface="+mn-lt"/>
              </a:rPr>
              <a:t>看板</a:t>
            </a:r>
            <a:endParaRPr lang="zh-CN" altLang="en-US" dirty="0">
              <a:latin typeface="+mn-lt"/>
              <a:ea typeface="+mn-ea"/>
              <a:cs typeface="+mn-ea"/>
              <a:sym typeface="+mn-lt"/>
            </a:endParaRP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smtClean="0">
                <a:latin typeface="+mn-lt"/>
                <a:ea typeface="+mn-ea"/>
                <a:cs typeface="+mn-ea"/>
                <a:sym typeface="+mn-lt"/>
              </a:rPr>
              <a:t>看板</a:t>
            </a:r>
            <a:r>
              <a:rPr lang="zh-CN" altLang="en-US" sz="1800" dirty="0" smtClean="0">
                <a:latin typeface="+mn-lt"/>
                <a:ea typeface="+mn-ea"/>
                <a:cs typeface="+mn-ea"/>
                <a:sym typeface="+mn-lt"/>
              </a:rPr>
              <a:t>（</a:t>
            </a:r>
            <a:r>
              <a:rPr lang="en-US" altLang="zh-CN" sz="1800" dirty="0" err="1" smtClean="0">
                <a:latin typeface="+mn-lt"/>
                <a:ea typeface="+mn-ea"/>
                <a:cs typeface="+mn-ea"/>
                <a:sym typeface="+mn-lt"/>
              </a:rPr>
              <a:t>kanban</a:t>
            </a:r>
            <a:r>
              <a:rPr lang="zh-CN" altLang="en-US" sz="1800" dirty="0" smtClean="0">
                <a:latin typeface="+mn-lt"/>
                <a:ea typeface="+mn-ea"/>
                <a:cs typeface="+mn-ea"/>
                <a:sym typeface="+mn-lt"/>
              </a:rPr>
              <a:t>）一词来自日文，</a:t>
            </a:r>
            <a:r>
              <a:rPr lang="ja-JP" altLang="en-US" sz="1800" dirty="0" smtClean="0">
                <a:latin typeface="+mn-lt"/>
                <a:ea typeface="+mn-ea"/>
                <a:cs typeface="+mn-ea"/>
                <a:sym typeface="+mn-lt"/>
              </a:rPr>
              <a:t>源于精益生产实践（丰田生产），敏捷开发将其背后的可视化管理理念借鉴过来。看板使得项目管理最大的可视化，但是看板更可以将研发的过程进行管理，记录下用户故事研发过程中的细节和历程。</a:t>
            </a:r>
            <a:endParaRPr lang="en-US" altLang="ja-JP" sz="1800" dirty="0" smtClean="0">
              <a:latin typeface="+mn-lt"/>
              <a:ea typeface="+mn-ea"/>
              <a:cs typeface="+mn-ea"/>
              <a:sym typeface="+mn-lt"/>
            </a:endParaRPr>
          </a:p>
          <a:p>
            <a:r>
              <a:rPr lang="zh-CN" altLang="en-US" sz="1800" dirty="0" smtClean="0">
                <a:latin typeface="+mn-lt"/>
                <a:ea typeface="+mn-ea"/>
                <a:cs typeface="+mn-ea"/>
                <a:sym typeface="+mn-lt"/>
              </a:rPr>
              <a:t>看板工具的实质是：后道工序在需要时，通过看板向前道工序发出信号</a:t>
            </a:r>
            <a:r>
              <a:rPr lang="en-US" altLang="zh-CN" sz="1800" dirty="0" smtClean="0">
                <a:latin typeface="+mn-lt"/>
                <a:ea typeface="+mn-ea"/>
                <a:cs typeface="+mn-ea"/>
                <a:sym typeface="+mn-lt"/>
              </a:rPr>
              <a:t>——</a:t>
            </a:r>
            <a:r>
              <a:rPr lang="zh-CN" altLang="en-US" sz="1800" dirty="0" smtClean="0">
                <a:latin typeface="+mn-lt"/>
                <a:ea typeface="+mn-ea"/>
                <a:cs typeface="+mn-ea"/>
                <a:sym typeface="+mn-lt"/>
              </a:rPr>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800" dirty="0">
              <a:latin typeface="+mn-lt"/>
              <a:ea typeface="+mn-ea"/>
              <a:cs typeface="+mn-ea"/>
              <a:sym typeface="+mn-lt"/>
            </a:endParaRPr>
          </a:p>
        </p:txBody>
      </p:sp>
      <p:grpSp>
        <p:nvGrpSpPr>
          <p:cNvPr id="6" name="组合 5"/>
          <p:cNvGrpSpPr/>
          <p:nvPr/>
        </p:nvGrpSpPr>
        <p:grpSpPr>
          <a:xfrm>
            <a:off x="6215370" y="1052514"/>
            <a:ext cx="5190772" cy="2678144"/>
            <a:chOff x="4077085" y="3795779"/>
            <a:chExt cx="5190772" cy="2627276"/>
          </a:xfrm>
        </p:grpSpPr>
        <p:sp>
          <p:nvSpPr>
            <p:cNvPr id="7" name="矩形 6"/>
            <p:cNvSpPr/>
            <p:nvPr/>
          </p:nvSpPr>
          <p:spPr>
            <a:xfrm>
              <a:off x="4077085" y="5638628"/>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思想工具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尊重他人，持续改善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9" name="矩形 8"/>
            <p:cNvSpPr/>
            <p:nvPr/>
          </p:nvSpPr>
          <p:spPr>
            <a:xfrm>
              <a:off x="4077085" y="5145256"/>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看板</a:t>
              </a:r>
              <a:endParaRPr lang="en-US" altLang="zh-CN" sz="1200" dirty="0" smtClean="0">
                <a:solidFill>
                  <a:schemeClr val="tx1"/>
                </a:solidFill>
                <a:cs typeface="+mn-ea"/>
                <a:sym typeface="+mn-lt"/>
              </a:endParaRPr>
            </a:p>
            <a:p>
              <a:pPr algn="ctr"/>
              <a:r>
                <a:rPr lang="zh-CN" altLang="en-US" sz="1200" dirty="0" smtClean="0">
                  <a:solidFill>
                    <a:schemeClr val="tx1"/>
                  </a:solidFill>
                  <a:cs typeface="+mn-ea"/>
                  <a:sym typeface="+mn-lt"/>
                </a:rPr>
                <a:t>其他实践工具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标准化，可视化，</a:t>
              </a:r>
              <a:r>
                <a:rPr lang="en-US" altLang="zh-CN" sz="1200" dirty="0" smtClean="0">
                  <a:solidFill>
                    <a:schemeClr val="tx1"/>
                  </a:solidFill>
                  <a:cs typeface="+mn-ea"/>
                  <a:sym typeface="+mn-lt"/>
                </a:rPr>
                <a:t>5S</a:t>
              </a:r>
              <a:r>
                <a:rPr lang="zh-CN" altLang="en-US" sz="1200" dirty="0" smtClean="0">
                  <a:solidFill>
                    <a:schemeClr val="tx1"/>
                  </a:solidFill>
                  <a:cs typeface="+mn-ea"/>
                  <a:sym typeface="+mn-lt"/>
                </a:rPr>
                <a:t>，改进小组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10" name="矩形 9"/>
            <p:cNvSpPr/>
            <p:nvPr/>
          </p:nvSpPr>
          <p:spPr>
            <a:xfrm>
              <a:off x="5202383"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准时化</a:t>
              </a:r>
              <a:endParaRPr lang="zh-CN" altLang="en-US" sz="1200" dirty="0">
                <a:solidFill>
                  <a:schemeClr val="tx1"/>
                </a:solidFill>
                <a:cs typeface="+mn-ea"/>
                <a:sym typeface="+mn-lt"/>
              </a:endParaRPr>
            </a:p>
          </p:txBody>
        </p:sp>
        <p:sp>
          <p:nvSpPr>
            <p:cNvPr id="11" name="矩形 10"/>
            <p:cNvSpPr/>
            <p:nvPr/>
          </p:nvSpPr>
          <p:spPr>
            <a:xfrm>
              <a:off x="6674697"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自动化</a:t>
              </a:r>
              <a:endParaRPr lang="zh-CN" altLang="en-US" sz="1200" dirty="0">
                <a:solidFill>
                  <a:schemeClr val="tx1"/>
                </a:solidFill>
                <a:cs typeface="+mn-ea"/>
                <a:sym typeface="+mn-lt"/>
              </a:endParaRPr>
            </a:p>
          </p:txBody>
        </p:sp>
        <p:sp>
          <p:nvSpPr>
            <p:cNvPr id="12" name="等腰三角形 11"/>
            <p:cNvSpPr/>
            <p:nvPr/>
          </p:nvSpPr>
          <p:spPr>
            <a:xfrm>
              <a:off x="4175798" y="3795779"/>
              <a:ext cx="4042064" cy="514354"/>
            </a:xfrm>
            <a:prstGeom prst="triangle">
              <a:avLst/>
            </a:prstGeom>
            <a:solidFill>
              <a:schemeClr val="accent4">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高质量，低成本，快速响应</a:t>
              </a:r>
              <a:endParaRPr lang="zh-CN" altLang="en-US" sz="1200" dirty="0">
                <a:solidFill>
                  <a:schemeClr val="tx1"/>
                </a:solidFill>
                <a:cs typeface="+mn-ea"/>
                <a:sym typeface="+mn-lt"/>
              </a:endParaRPr>
            </a:p>
          </p:txBody>
        </p:sp>
        <p:sp>
          <p:nvSpPr>
            <p:cNvPr id="13" name="文本框 12"/>
            <p:cNvSpPr txBox="1"/>
            <p:nvPr/>
          </p:nvSpPr>
          <p:spPr>
            <a:xfrm>
              <a:off x="7226828" y="4298224"/>
              <a:ext cx="2041029" cy="905792"/>
            </a:xfrm>
            <a:prstGeom prst="rect">
              <a:avLst/>
            </a:prstGeom>
            <a:noFill/>
          </p:spPr>
          <p:txBody>
            <a:bodyPr wrap="square" rtlCol="0">
              <a:spAutoFit/>
            </a:bodyPr>
            <a:lstStyle/>
            <a:p>
              <a:pPr>
                <a:lnSpc>
                  <a:spcPct val="150000"/>
                </a:lnSpc>
              </a:pPr>
              <a:r>
                <a:rPr lang="zh-CN" altLang="en-US" sz="1200" dirty="0" smtClean="0">
                  <a:cs typeface="+mn-ea"/>
                  <a:sym typeface="+mn-lt"/>
                </a:rPr>
                <a:t>丰田生产方式</a:t>
              </a:r>
              <a:r>
                <a:rPr lang="en-US" altLang="zh-CN" sz="1200" dirty="0" smtClean="0">
                  <a:cs typeface="+mn-ea"/>
                  <a:sym typeface="+mn-lt"/>
                </a:rPr>
                <a:t>(</a:t>
              </a:r>
              <a:r>
                <a:rPr lang="zh-CN" altLang="en-US" sz="1200" dirty="0" smtClean="0">
                  <a:cs typeface="+mn-ea"/>
                  <a:sym typeface="+mn-lt"/>
                </a:rPr>
                <a:t>精益生产</a:t>
              </a:r>
              <a:r>
                <a:rPr lang="en-US" altLang="zh-CN" sz="1200" dirty="0" smtClean="0">
                  <a:cs typeface="+mn-ea"/>
                  <a:sym typeface="+mn-lt"/>
                </a:rPr>
                <a:t>)</a:t>
              </a:r>
              <a:r>
                <a:rPr lang="zh-CN" altLang="en-US" sz="1200" dirty="0" smtClean="0">
                  <a:cs typeface="+mn-ea"/>
                  <a:sym typeface="+mn-lt"/>
                </a:rPr>
                <a:t>的</a:t>
              </a:r>
              <a:endParaRPr lang="en-US" altLang="zh-CN" sz="1200" dirty="0" smtClean="0">
                <a:cs typeface="+mn-ea"/>
                <a:sym typeface="+mn-lt"/>
              </a:endParaRPr>
            </a:p>
            <a:p>
              <a:pPr>
                <a:lnSpc>
                  <a:spcPct val="150000"/>
                </a:lnSpc>
              </a:pPr>
              <a:r>
                <a:rPr lang="zh-CN" altLang="en-US" sz="1200" dirty="0" smtClean="0">
                  <a:cs typeface="+mn-ea"/>
                  <a:sym typeface="+mn-lt"/>
                </a:rPr>
                <a:t>两大支柱是准时化和自动化，</a:t>
              </a:r>
              <a:endParaRPr lang="en-US" altLang="zh-CN" sz="1200" dirty="0" smtClean="0">
                <a:cs typeface="+mn-ea"/>
                <a:sym typeface="+mn-lt"/>
              </a:endParaRPr>
            </a:p>
            <a:p>
              <a:pPr>
                <a:lnSpc>
                  <a:spcPct val="150000"/>
                </a:lnSpc>
              </a:pPr>
              <a:r>
                <a:rPr lang="zh-CN" altLang="en-US" sz="1200" dirty="0" smtClean="0">
                  <a:cs typeface="+mn-ea"/>
                  <a:sym typeface="+mn-lt"/>
                </a:rPr>
                <a:t>看板是运行它们的方法。</a:t>
              </a:r>
              <a:endParaRPr lang="zh-CN" altLang="en-US" sz="1200" dirty="0">
                <a:cs typeface="+mn-ea"/>
                <a:sym typeface="+mn-lt"/>
              </a:endParaRPr>
            </a:p>
          </p:txBody>
        </p:sp>
        <p:sp>
          <p:nvSpPr>
            <p:cNvPr id="14" name="文本框 13"/>
            <p:cNvSpPr txBox="1"/>
            <p:nvPr/>
          </p:nvSpPr>
          <p:spPr>
            <a:xfrm>
              <a:off x="5078575" y="6151317"/>
              <a:ext cx="1733167" cy="271738"/>
            </a:xfrm>
            <a:prstGeom prst="rect">
              <a:avLst/>
            </a:prstGeom>
            <a:noFill/>
          </p:spPr>
          <p:txBody>
            <a:bodyPr wrap="none" rtlCol="0">
              <a:spAutoFit/>
            </a:bodyPr>
            <a:lstStyle/>
            <a:p>
              <a:r>
                <a:rPr lang="zh-CN" altLang="en-US" sz="1200" dirty="0" smtClean="0">
                  <a:cs typeface="+mn-ea"/>
                  <a:sym typeface="+mn-lt"/>
                </a:rPr>
                <a:t>丰田屋</a:t>
              </a:r>
              <a:r>
                <a:rPr lang="en-US" altLang="zh-CN" sz="1200" dirty="0" smtClean="0">
                  <a:cs typeface="+mn-ea"/>
                  <a:sym typeface="+mn-lt"/>
                </a:rPr>
                <a:t>—</a:t>
              </a:r>
              <a:r>
                <a:rPr lang="zh-CN" altLang="en-US" sz="1200" dirty="0" smtClean="0">
                  <a:cs typeface="+mn-ea"/>
                  <a:sym typeface="+mn-lt"/>
                </a:rPr>
                <a:t>丰田生产方式</a:t>
              </a:r>
              <a:endParaRPr lang="zh-CN" altLang="en-US" sz="1200" dirty="0">
                <a:cs typeface="+mn-ea"/>
                <a:sym typeface="+mn-lt"/>
              </a:endParaRPr>
            </a:p>
          </p:txBody>
        </p:sp>
      </p:grpSp>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smtClean="0">
                <a:cs typeface="+mn-ea"/>
                <a:sym typeface="+mn-lt"/>
              </a:rPr>
              <a:t>产品承载的价值流</a:t>
            </a:r>
            <a:endParaRPr lang="zh-CN" altLang="en-US" sz="1200" dirty="0">
              <a:cs typeface="+mn-ea"/>
              <a:sym typeface="+mn-lt"/>
            </a:endParaRP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cs typeface="+mn-ea"/>
                <a:sym typeface="+mn-lt"/>
              </a:rPr>
              <a:t>看</a:t>
            </a:r>
            <a:r>
              <a:rPr lang="zh-CN" altLang="en-US" sz="1200" dirty="0" smtClean="0">
                <a:cs typeface="+mn-ea"/>
                <a:sym typeface="+mn-lt"/>
              </a:rPr>
              <a:t>板传递的信息流</a:t>
            </a:r>
            <a:endParaRPr lang="zh-CN" altLang="en-US" sz="1200" dirty="0">
              <a:cs typeface="+mn-ea"/>
              <a:sym typeface="+mn-lt"/>
            </a:endParaRP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原材料输入</a:t>
            </a:r>
            <a:endParaRPr lang="zh-CN" altLang="en-US" sz="1200" dirty="0">
              <a:cs typeface="+mn-ea"/>
              <a:sym typeface="+mn-lt"/>
            </a:endParaRP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a:t>
            </a:r>
            <a:endParaRPr lang="zh-CN" altLang="en-US" sz="1200" dirty="0">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N+1</a:t>
            </a:r>
            <a:endParaRPr lang="zh-CN" altLang="en-US" sz="1200" dirty="0">
              <a:cs typeface="+mn-ea"/>
              <a:sym typeface="+mn-lt"/>
            </a:endParaRPr>
          </a:p>
        </p:txBody>
      </p:sp>
      <p:sp>
        <p:nvSpPr>
          <p:cNvPr id="23" name="矩形 22"/>
          <p:cNvSpPr/>
          <p:nvPr/>
        </p:nvSpPr>
        <p:spPr>
          <a:xfrm>
            <a:off x="9982644" y="5466889"/>
            <a:ext cx="81363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客户价值</a:t>
            </a:r>
            <a:endParaRPr lang="en-US" altLang="zh-CN" sz="1200" dirty="0" smtClean="0">
              <a:cs typeface="+mn-ea"/>
              <a:sym typeface="+mn-lt"/>
            </a:endParaRPr>
          </a:p>
          <a:p>
            <a:pPr algn="ctr"/>
            <a:r>
              <a:rPr lang="en-US" altLang="zh-CN" sz="1200" dirty="0" smtClean="0">
                <a:cs typeface="+mn-ea"/>
                <a:sym typeface="+mn-lt"/>
              </a:rPr>
              <a:t>(</a:t>
            </a:r>
            <a:r>
              <a:rPr lang="zh-CN" altLang="en-US" sz="1200" dirty="0">
                <a:cs typeface="+mn-ea"/>
                <a:sym typeface="+mn-lt"/>
              </a:rPr>
              <a:t>订单</a:t>
            </a:r>
            <a:r>
              <a:rPr lang="en-US" altLang="zh-CN" sz="1200" dirty="0" smtClean="0">
                <a:cs typeface="+mn-ea"/>
                <a:sym typeface="+mn-lt"/>
              </a:rPr>
              <a:t>)</a:t>
            </a:r>
            <a:endParaRPr lang="zh-CN" altLang="en-US" sz="1200" dirty="0">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88593" y="5166018"/>
            <a:ext cx="457968" cy="14377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3" name="文本框 32"/>
          <p:cNvSpPr txBox="1"/>
          <p:nvPr/>
        </p:nvSpPr>
        <p:spPr>
          <a:xfrm>
            <a:off x="9406558" y="4892676"/>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4" name="文本框 33"/>
          <p:cNvSpPr txBox="1"/>
          <p:nvPr/>
        </p:nvSpPr>
        <p:spPr>
          <a:xfrm>
            <a:off x="10468285" y="4824773"/>
            <a:ext cx="103673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smtClean="0">
                <a:cs typeface="+mn-ea"/>
                <a:sym typeface="+mn-lt"/>
              </a:rPr>
              <a:t>最终客户价值拉动制造</a:t>
            </a:r>
            <a:endParaRPr lang="zh-CN" altLang="en-US" sz="1200" dirty="0">
              <a:cs typeface="+mn-ea"/>
              <a:sym typeface="+mn-lt"/>
            </a:endParaRPr>
          </a:p>
        </p:txBody>
      </p:sp>
      <p:cxnSp>
        <p:nvCxnSpPr>
          <p:cNvPr id="35" name="直接箭头连接符 34"/>
          <p:cNvCxnSpPr>
            <a:stCxn id="23" idx="0"/>
            <a:endCxn id="34" idx="2"/>
          </p:cNvCxnSpPr>
          <p:nvPr/>
        </p:nvCxnSpPr>
        <p:spPr>
          <a:xfrm flipV="1">
            <a:off x="10389464" y="5286438"/>
            <a:ext cx="597187" cy="180451"/>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9324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smtClean="0">
                <a:cs typeface="+mn-ea"/>
                <a:sym typeface="+mn-lt"/>
              </a:rPr>
              <a:t>工序</a:t>
            </a:r>
            <a:r>
              <a:rPr lang="en-US" altLang="zh-CN" sz="1200" dirty="0" smtClean="0">
                <a:cs typeface="+mn-ea"/>
                <a:sym typeface="+mn-lt"/>
              </a:rPr>
              <a:t>N+1 → </a:t>
            </a:r>
            <a:r>
              <a:rPr lang="zh-CN" altLang="en-US" sz="1200" dirty="0" smtClean="0">
                <a:cs typeface="+mn-ea"/>
                <a:sym typeface="+mn-lt"/>
              </a:rPr>
              <a:t>工序</a:t>
            </a:r>
            <a:r>
              <a:rPr lang="en-US" altLang="zh-CN" sz="1200" dirty="0" smtClean="0">
                <a:cs typeface="+mn-ea"/>
                <a:sym typeface="+mn-lt"/>
              </a:rPr>
              <a:t>N</a:t>
            </a:r>
            <a:r>
              <a:rPr lang="zh-CN" altLang="en-US" sz="1200" dirty="0" smtClean="0">
                <a:cs typeface="+mn-ea"/>
                <a:sym typeface="+mn-lt"/>
              </a:rPr>
              <a:t>：</a:t>
            </a:r>
            <a:endParaRPr lang="en-US" altLang="zh-CN" sz="1200" dirty="0" smtClean="0">
              <a:cs typeface="+mn-ea"/>
              <a:sym typeface="+mn-lt"/>
            </a:endParaRPr>
          </a:p>
          <a:p>
            <a:r>
              <a:rPr lang="zh-CN" altLang="en-US" sz="1200" dirty="0" smtClean="0">
                <a:cs typeface="+mn-ea"/>
                <a:sym typeface="+mn-lt"/>
              </a:rPr>
              <a:t>请提供我完成工作的输入</a:t>
            </a:r>
            <a:endParaRPr lang="en-US" altLang="zh-CN" sz="1200" dirty="0" smtClean="0">
              <a:cs typeface="+mn-ea"/>
              <a:sym typeface="+mn-lt"/>
            </a:endParaRPr>
          </a:p>
        </p:txBody>
      </p:sp>
      <p:cxnSp>
        <p:nvCxnSpPr>
          <p:cNvPr id="37" name="直接箭头连接符 36"/>
          <p:cNvCxnSpPr>
            <a:stCxn id="24" idx="0"/>
            <a:endCxn id="36" idx="2"/>
          </p:cNvCxnSpPr>
          <p:nvPr/>
        </p:nvCxnSpPr>
        <p:spPr>
          <a:xfrm flipH="1" flipV="1">
            <a:off x="7669179" y="4441517"/>
            <a:ext cx="180693"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69179" y="4441517"/>
            <a:ext cx="110492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69179" y="4441517"/>
            <a:ext cx="231346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635382" y="4107819"/>
            <a:ext cx="826958" cy="10286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993240" cy="254359"/>
            </a:xfrm>
            <a:prstGeom prst="rect">
              <a:avLst/>
            </a:prstGeom>
            <a:noFill/>
          </p:spPr>
          <p:txBody>
            <a:bodyPr wrap="none" rtlCol="0">
              <a:spAutoFit/>
            </a:bodyPr>
            <a:lstStyle/>
            <a:p>
              <a:r>
                <a:rPr lang="zh-CN" altLang="en-US" sz="1200" dirty="0" smtClean="0">
                  <a:cs typeface="+mn-ea"/>
                  <a:sym typeface="+mn-lt"/>
                </a:rPr>
                <a:t>加工 </a:t>
              </a:r>
              <a:r>
                <a:rPr lang="en-US" altLang="zh-CN" sz="1200" dirty="0" smtClean="0">
                  <a:cs typeface="+mn-ea"/>
                  <a:sym typeface="+mn-lt"/>
                </a:rPr>
                <a:t>-&gt; </a:t>
              </a:r>
              <a:r>
                <a:rPr lang="zh-CN" altLang="en-US" sz="1200" dirty="0" smtClean="0">
                  <a:cs typeface="+mn-ea"/>
                  <a:sym typeface="+mn-lt"/>
                </a:rPr>
                <a:t>组装</a:t>
              </a:r>
              <a:endParaRPr lang="zh-CN" altLang="en-US" sz="1200" dirty="0">
                <a:cs typeface="+mn-ea"/>
                <a:sym typeface="+mn-lt"/>
              </a:endParaRP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smtClean="0">
                  <a:cs typeface="+mn-ea"/>
                  <a:sym typeface="+mn-lt"/>
                </a:rPr>
                <a:t>型号</a:t>
              </a:r>
              <a:endParaRPr lang="zh-CN" altLang="en-US" sz="1200" dirty="0">
                <a:cs typeface="+mn-ea"/>
                <a:sym typeface="+mn-lt"/>
              </a:endParaRPr>
            </a:p>
          </p:txBody>
        </p:sp>
        <p:sp>
          <p:nvSpPr>
            <p:cNvPr id="46" name="文本框 45"/>
            <p:cNvSpPr txBox="1"/>
            <p:nvPr/>
          </p:nvSpPr>
          <p:spPr>
            <a:xfrm>
              <a:off x="5625713" y="3389215"/>
              <a:ext cx="891204" cy="254359"/>
            </a:xfrm>
            <a:prstGeom prst="rect">
              <a:avLst/>
            </a:prstGeom>
            <a:noFill/>
          </p:spPr>
          <p:txBody>
            <a:bodyPr wrap="none" rtlCol="0">
              <a:spAutoFit/>
            </a:bodyPr>
            <a:lstStyle/>
            <a:p>
              <a:r>
                <a:rPr lang="en-US" altLang="zh-CN" sz="1200" dirty="0" smtClean="0">
                  <a:cs typeface="+mn-ea"/>
                  <a:sym typeface="+mn-lt"/>
                </a:rPr>
                <a:t>1500-2100</a:t>
              </a:r>
              <a:endParaRPr lang="zh-CN" altLang="en-US" sz="1200" dirty="0">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smtClean="0">
                  <a:cs typeface="+mn-ea"/>
                  <a:sym typeface="+mn-lt"/>
                </a:rPr>
                <a:t>品名</a:t>
              </a:r>
              <a:endParaRPr lang="zh-CN" altLang="en-US" sz="1200" dirty="0">
                <a:cs typeface="+mn-ea"/>
                <a:sym typeface="+mn-lt"/>
              </a:endParaRP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smtClean="0">
                  <a:cs typeface="+mn-ea"/>
                  <a:sym typeface="+mn-lt"/>
                </a:rPr>
                <a:t>SA</a:t>
              </a:r>
              <a:r>
                <a:rPr lang="zh-CN" altLang="en-US" sz="1200" dirty="0" smtClean="0">
                  <a:cs typeface="+mn-ea"/>
                  <a:sym typeface="+mn-lt"/>
                </a:rPr>
                <a:t>机油泵</a:t>
              </a:r>
              <a:endParaRPr lang="zh-CN" altLang="en-US" sz="1200" dirty="0">
                <a:cs typeface="+mn-ea"/>
                <a:sym typeface="+mn-lt"/>
              </a:endParaRP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smtClean="0">
                  <a:cs typeface="+mn-ea"/>
                  <a:sym typeface="+mn-lt"/>
                </a:rPr>
                <a:t>数量</a:t>
              </a:r>
              <a:endParaRPr lang="zh-CN" altLang="en-US" sz="1200" dirty="0">
                <a:cs typeface="+mn-ea"/>
                <a:sym typeface="+mn-lt"/>
              </a:endParaRPr>
            </a:p>
          </p:txBody>
        </p:sp>
        <p:sp>
          <p:nvSpPr>
            <p:cNvPr id="50" name="文本框 49"/>
            <p:cNvSpPr txBox="1"/>
            <p:nvPr/>
          </p:nvSpPr>
          <p:spPr>
            <a:xfrm>
              <a:off x="6767402" y="3623641"/>
              <a:ext cx="339912" cy="25435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grpSp>
    </p:spTree>
    <p:extLst>
      <p:ext uri="{BB962C8B-B14F-4D97-AF65-F5344CB8AC3E}">
        <p14:creationId xmlns:p14="http://schemas.microsoft.com/office/powerpoint/2010/main" val="748052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看板展示核心元素</a:t>
            </a: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看板中，通常存在分层、泳道、列、价值流、在制品（</a:t>
            </a:r>
            <a:r>
              <a:rPr lang="en-US" altLang="zh-CN" dirty="0">
                <a:latin typeface="+mn-lt"/>
                <a:ea typeface="+mn-ea"/>
                <a:cs typeface="+mn-ea"/>
                <a:sym typeface="+mn-lt"/>
              </a:rPr>
              <a:t>WIP</a:t>
            </a:r>
            <a:r>
              <a:rPr lang="zh-CN" altLang="en-US" dirty="0" smtClean="0">
                <a:latin typeface="+mn-lt"/>
                <a:ea typeface="+mn-ea"/>
                <a:cs typeface="+mn-ea"/>
                <a:sym typeface="+mn-lt"/>
              </a:rPr>
              <a:t>）、风险</a:t>
            </a:r>
            <a:r>
              <a:rPr lang="en-US" altLang="zh-CN" dirty="0" smtClean="0">
                <a:latin typeface="+mn-lt"/>
                <a:ea typeface="+mn-ea"/>
                <a:cs typeface="+mn-ea"/>
                <a:sym typeface="+mn-lt"/>
              </a:rPr>
              <a:t>&amp;</a:t>
            </a:r>
            <a:r>
              <a:rPr lang="zh-CN" altLang="en-US" dirty="0" smtClean="0">
                <a:latin typeface="+mn-lt"/>
                <a:ea typeface="+mn-ea"/>
                <a:cs typeface="+mn-ea"/>
                <a:sym typeface="+mn-lt"/>
              </a:rPr>
              <a:t>瓶颈、拉动式开发等核心元素，如下图：</a:t>
            </a:r>
          </a:p>
        </p:txBody>
      </p:sp>
      <p:grpSp>
        <p:nvGrpSpPr>
          <p:cNvPr id="5" name="组合 4"/>
          <p:cNvGrpSpPr/>
          <p:nvPr/>
        </p:nvGrpSpPr>
        <p:grpSpPr>
          <a:xfrm>
            <a:off x="1771803" y="2250576"/>
            <a:ext cx="8648394" cy="3963903"/>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cs typeface="+mn-ea"/>
                  <a:sym typeface="+mn-lt"/>
                </a:rPr>
                <a:t>在制品数量限制：限制各阶段的在制品（含进行中的和完成的）允许的最大</a:t>
              </a:r>
              <a:r>
                <a:rPr lang="zh-CN" altLang="en-US" sz="1200" dirty="0" smtClean="0">
                  <a:cs typeface="+mn-ea"/>
                  <a:sym typeface="+mn-lt"/>
                </a:rPr>
                <a:t>数目。</a:t>
              </a:r>
              <a:endParaRPr lang="zh-CN" altLang="en-US" sz="1200" dirty="0">
                <a:cs typeface="+mn-ea"/>
                <a:sym typeface="+mn-lt"/>
              </a:endParaRP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cs typeface="+mn-ea"/>
                  <a:sym typeface="+mn-lt"/>
                </a:rPr>
                <a:t>Backlog</a:t>
              </a:r>
              <a:endParaRPr lang="zh-CN" altLang="en-US" sz="1400" dirty="0">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1" name="Shape 385"/>
            <p:cNvSpPr>
              <a:spLocks noChangeArrowheads="1"/>
            </p:cNvSpPr>
            <p:nvPr/>
          </p:nvSpPr>
          <p:spPr bwMode="auto">
            <a:xfrm>
              <a:off x="2488560" y="3275407"/>
              <a:ext cx="1187624"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版本交付泳道</a:t>
              </a:r>
            </a:p>
          </p:txBody>
        </p:sp>
        <p:sp>
          <p:nvSpPr>
            <p:cNvPr id="362" name="Shape 385"/>
            <p:cNvSpPr>
              <a:spLocks noChangeArrowheads="1"/>
            </p:cNvSpPr>
            <p:nvPr/>
          </p:nvSpPr>
          <p:spPr bwMode="auto">
            <a:xfrm>
              <a:off x="2308032" y="573019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禁止拉动</a:t>
              </a:r>
            </a:p>
          </p:txBody>
        </p:sp>
        <p:sp>
          <p:nvSpPr>
            <p:cNvPr id="383" name="Shape 696"/>
            <p:cNvSpPr/>
            <p:nvPr/>
          </p:nvSpPr>
          <p:spPr>
            <a:xfrm>
              <a:off x="6184704" y="3084200"/>
              <a:ext cx="1152128" cy="401679"/>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个人构建</a:t>
              </a:r>
              <a:endParaRPr lang="en-US" altLang="zh-CN" sz="1200" dirty="0">
                <a:cs typeface="+mn-ea"/>
                <a:sym typeface="+mn-lt"/>
              </a:endParaRPr>
            </a:p>
            <a:p>
              <a:r>
                <a:rPr lang="zh-CN" altLang="en-US" sz="1200" dirty="0">
                  <a:cs typeface="+mn-ea"/>
                  <a:sym typeface="+mn-lt"/>
                </a:rPr>
                <a:t>代码检视</a:t>
              </a:r>
            </a:p>
          </p:txBody>
        </p:sp>
        <p:sp>
          <p:nvSpPr>
            <p:cNvPr id="384" name="Shape 696"/>
            <p:cNvSpPr/>
            <p:nvPr/>
          </p:nvSpPr>
          <p:spPr>
            <a:xfrm>
              <a:off x="4100781" y="3104586"/>
              <a:ext cx="1111880" cy="356711"/>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设计文档</a:t>
              </a:r>
              <a:endParaRPr lang="en-US" altLang="zh-CN" sz="1200" dirty="0">
                <a:cs typeface="+mn-ea"/>
                <a:sym typeface="+mn-lt"/>
              </a:endParaRPr>
            </a:p>
            <a:p>
              <a:r>
                <a:rPr lang="zh-CN" altLang="en-US" sz="1200" dirty="0">
                  <a:cs typeface="+mn-ea"/>
                  <a:sym typeface="+mn-lt"/>
                </a:rPr>
                <a:t>场景完善</a:t>
              </a:r>
            </a:p>
          </p:txBody>
        </p:sp>
        <p:sp>
          <p:nvSpPr>
            <p:cNvPr id="385" name="Shape 380"/>
            <p:cNvSpPr>
              <a:spLocks noChangeArrowheads="1"/>
            </p:cNvSpPr>
            <p:nvPr/>
          </p:nvSpPr>
          <p:spPr bwMode="auto">
            <a:xfrm>
              <a:off x="7348592" y="3212148"/>
              <a:ext cx="1077218"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准入准出规则</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cs typeface="+mn-ea"/>
                  <a:sym typeface="+mn-lt"/>
                </a:rPr>
                <a:t>价值流</a:t>
              </a:r>
              <a:endParaRPr lang="zh-CN" altLang="en-US" sz="1200" b="1" dirty="0">
                <a:solidFill>
                  <a:schemeClr val="tx1"/>
                </a:solidFill>
                <a:cs typeface="+mn-ea"/>
                <a:sym typeface="+mn-lt"/>
              </a:endParaRPr>
            </a:p>
          </p:txBody>
        </p:sp>
      </p:grpSp>
    </p:spTree>
    <p:extLst>
      <p:ext uri="{BB962C8B-B14F-4D97-AF65-F5344CB8AC3E}">
        <p14:creationId xmlns:p14="http://schemas.microsoft.com/office/powerpoint/2010/main" val="325061461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看板分层架构</a:t>
            </a:r>
            <a:endParaRPr lang="zh-CN" altLang="en-US" dirty="0">
              <a:latin typeface="+mn-lt"/>
              <a:ea typeface="+mn-ea"/>
              <a:cs typeface="+mn-ea"/>
              <a:sym typeface="+mn-lt"/>
            </a:endParaRPr>
          </a:p>
        </p:txBody>
      </p:sp>
      <p:sp>
        <p:nvSpPr>
          <p:cNvPr id="33" name="文本占位符 32"/>
          <p:cNvSpPr>
            <a:spLocks noGrp="1"/>
          </p:cNvSpPr>
          <p:nvPr>
            <p:ph type="body" sz="quarter" idx="10"/>
          </p:nvPr>
        </p:nvSpPr>
        <p:spPr>
          <a:xfrm>
            <a:off x="731838" y="1033236"/>
            <a:ext cx="10728326" cy="4879805"/>
          </a:xfrm>
        </p:spPr>
        <p:txBody>
          <a:bodyPr/>
          <a:lstStyle/>
          <a:p>
            <a:r>
              <a:rPr lang="zh-CN" altLang="en-US" sz="1800" dirty="0" smtClean="0">
                <a:latin typeface="+mn-lt"/>
                <a:ea typeface="+mn-ea"/>
                <a:cs typeface="+mn-ea"/>
                <a:sym typeface="+mn-lt"/>
              </a:rPr>
              <a:t>基于产品研发等不同视角的价值流，看板可以划分为多层视图，更好的管理产品的价值的流动。</a:t>
            </a:r>
          </a:p>
          <a:p>
            <a:pPr lvl="1"/>
            <a:r>
              <a:rPr lang="zh-CN" altLang="en-US" sz="1600" dirty="0" smtClean="0">
                <a:latin typeface="+mn-lt"/>
                <a:ea typeface="+mn-ea"/>
                <a:cs typeface="+mn-ea"/>
                <a:sym typeface="+mn-lt"/>
              </a:rPr>
              <a:t>产品级看板：基于产品视角看到的研发价值流，这是每个项目开展精益看板时，首先要分析和建立的看板系统。管理产品特性的流动。</a:t>
            </a:r>
          </a:p>
          <a:p>
            <a:pPr lvl="1"/>
            <a:r>
              <a:rPr lang="zh-CN" altLang="en-US" sz="1600" dirty="0" smtClean="0">
                <a:latin typeface="+mn-lt"/>
                <a:ea typeface="+mn-ea"/>
                <a:cs typeface="+mn-ea"/>
                <a:sym typeface="+mn-lt"/>
              </a:rPr>
              <a:t>团队级看板：基于设计团队、开发团队、</a:t>
            </a:r>
            <a:r>
              <a:rPr lang="en-US" altLang="zh-CN" sz="1600" dirty="0" smtClean="0">
                <a:latin typeface="+mn-lt"/>
                <a:ea typeface="+mn-ea"/>
                <a:cs typeface="+mn-ea"/>
                <a:sym typeface="+mn-lt"/>
              </a:rPr>
              <a:t>SIT</a:t>
            </a:r>
            <a:r>
              <a:rPr lang="zh-CN" altLang="en-US" sz="1600" dirty="0" smtClean="0">
                <a:latin typeface="+mn-lt"/>
                <a:ea typeface="+mn-ea"/>
                <a:cs typeface="+mn-ea"/>
                <a:sym typeface="+mn-lt"/>
              </a:rPr>
              <a:t>测试团队的价值流视图，这是团队开展和改进的视图。精细化管理需求在设计阶段、</a:t>
            </a:r>
            <a:r>
              <a:rPr lang="en-US" altLang="zh-CN" sz="1600" dirty="0" smtClean="0">
                <a:latin typeface="+mn-lt"/>
                <a:ea typeface="+mn-ea"/>
                <a:cs typeface="+mn-ea"/>
                <a:sym typeface="+mn-lt"/>
              </a:rPr>
              <a:t>Story</a:t>
            </a:r>
            <a:r>
              <a:rPr lang="zh-CN" altLang="en-US" sz="1600" dirty="0" smtClean="0">
                <a:latin typeface="+mn-lt"/>
                <a:ea typeface="+mn-ea"/>
                <a:cs typeface="+mn-ea"/>
                <a:sym typeface="+mn-lt"/>
              </a:rPr>
              <a:t>开发、需求测试的流动。</a:t>
            </a:r>
          </a:p>
          <a:p>
            <a:endParaRPr lang="zh-CN" altLang="en-US" sz="1800" dirty="0">
              <a:latin typeface="+mn-lt"/>
              <a:ea typeface="+mn-ea"/>
              <a:cs typeface="+mn-ea"/>
              <a:sym typeface="+mn-lt"/>
            </a:endParaRPr>
          </a:p>
        </p:txBody>
      </p:sp>
      <p:grpSp>
        <p:nvGrpSpPr>
          <p:cNvPr id="3" name="组合 497"/>
          <p:cNvGrpSpPr/>
          <p:nvPr/>
        </p:nvGrpSpPr>
        <p:grpSpPr>
          <a:xfrm>
            <a:off x="1363452" y="3099973"/>
            <a:ext cx="9612368" cy="2957169"/>
            <a:chOff x="1176135" y="2007364"/>
            <a:chExt cx="8952313" cy="3797900"/>
          </a:xfrm>
        </p:grpSpPr>
        <p:sp>
          <p:nvSpPr>
            <p:cNvPr id="232" name="矩形 231"/>
            <p:cNvSpPr/>
            <p:nvPr/>
          </p:nvSpPr>
          <p:spPr bwMode="auto">
            <a:xfrm>
              <a:off x="2646819" y="2043406"/>
              <a:ext cx="7193597" cy="83955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33" name="文本框 192"/>
            <p:cNvSpPr txBox="1"/>
            <p:nvPr/>
          </p:nvSpPr>
          <p:spPr>
            <a:xfrm>
              <a:off x="1176135" y="2265133"/>
              <a:ext cx="1031099" cy="434806"/>
            </a:xfrm>
            <a:prstGeom prst="rect">
              <a:avLst/>
            </a:prstGeom>
            <a:noFill/>
          </p:spPr>
          <p:txBody>
            <a:bodyPr wrap="square" rtlCol="0">
              <a:spAutoFit/>
            </a:bodyPr>
            <a:lstStyle/>
            <a:p>
              <a:pPr algn="ctr"/>
              <a:r>
                <a:rPr lang="zh-CN" altLang="en-US" sz="1600" dirty="0">
                  <a:cs typeface="+mn-ea"/>
                  <a:sym typeface="+mn-lt"/>
                </a:rPr>
                <a:t>产品看板</a:t>
              </a:r>
            </a:p>
          </p:txBody>
        </p:sp>
        <p:sp>
          <p:nvSpPr>
            <p:cNvPr id="234" name="文本框 193"/>
            <p:cNvSpPr txBox="1"/>
            <p:nvPr/>
          </p:nvSpPr>
          <p:spPr>
            <a:xfrm>
              <a:off x="1193147" y="4272847"/>
              <a:ext cx="1014087" cy="434806"/>
            </a:xfrm>
            <a:prstGeom prst="rect">
              <a:avLst/>
            </a:prstGeom>
            <a:solidFill>
              <a:srgbClr val="FFFFFF"/>
            </a:solidFill>
          </p:spPr>
          <p:txBody>
            <a:bodyPr wrap="square" rtlCol="0">
              <a:spAutoFit/>
            </a:bodyPr>
            <a:lstStyle/>
            <a:p>
              <a:pPr algn="ctr"/>
              <a:r>
                <a:rPr lang="zh-CN" altLang="en-US" sz="1600" dirty="0">
                  <a:cs typeface="+mn-ea"/>
                  <a:sym typeface="+mn-lt"/>
                </a:rPr>
                <a:t>团队看板</a:t>
              </a:r>
              <a:endParaRPr lang="en-US" altLang="zh-CN" sz="1600" dirty="0">
                <a:cs typeface="+mn-ea"/>
                <a:sym typeface="+mn-lt"/>
              </a:endParaRPr>
            </a:p>
          </p:txBody>
        </p:sp>
        <p:cxnSp>
          <p:nvCxnSpPr>
            <p:cNvPr id="235" name="直接连接符 234"/>
            <p:cNvCxnSpPr/>
            <p:nvPr/>
          </p:nvCxnSpPr>
          <p:spPr bwMode="auto">
            <a:xfrm>
              <a:off x="2830815" y="2337649"/>
              <a:ext cx="69069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bwMode="auto">
            <a:xfrm>
              <a:off x="358292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7" name="文本框 196"/>
            <p:cNvSpPr txBox="1"/>
            <p:nvPr/>
          </p:nvSpPr>
          <p:spPr>
            <a:xfrm>
              <a:off x="2876627" y="2007364"/>
              <a:ext cx="726174" cy="395279"/>
            </a:xfrm>
            <a:prstGeom prst="rect">
              <a:avLst/>
            </a:prstGeom>
            <a:noFill/>
          </p:spPr>
          <p:txBody>
            <a:bodyPr wrap="square" rtlCol="0">
              <a:spAutoFit/>
            </a:bodyPr>
            <a:lstStyle/>
            <a:p>
              <a:r>
                <a:rPr lang="zh-CN" altLang="en-US" sz="1400" dirty="0">
                  <a:cs typeface="+mn-ea"/>
                  <a:sym typeface="+mn-lt"/>
                </a:rPr>
                <a:t>特性池</a:t>
              </a:r>
            </a:p>
          </p:txBody>
        </p:sp>
        <p:cxnSp>
          <p:nvCxnSpPr>
            <p:cNvPr id="238" name="直接连接符 237"/>
            <p:cNvCxnSpPr/>
            <p:nvPr/>
          </p:nvCxnSpPr>
          <p:spPr bwMode="auto">
            <a:xfrm>
              <a:off x="4322881"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9" name="文本框 198"/>
            <p:cNvSpPr txBox="1"/>
            <p:nvPr/>
          </p:nvSpPr>
          <p:spPr>
            <a:xfrm>
              <a:off x="3694071" y="2007364"/>
              <a:ext cx="648072" cy="395279"/>
            </a:xfrm>
            <a:prstGeom prst="rect">
              <a:avLst/>
            </a:prstGeom>
            <a:noFill/>
          </p:spPr>
          <p:txBody>
            <a:bodyPr wrap="square" rtlCol="0">
              <a:spAutoFit/>
            </a:bodyPr>
            <a:lstStyle/>
            <a:p>
              <a:r>
                <a:rPr lang="zh-CN" altLang="en-US" sz="1400" dirty="0">
                  <a:cs typeface="+mn-ea"/>
                  <a:sym typeface="+mn-lt"/>
                </a:rPr>
                <a:t>分析</a:t>
              </a:r>
            </a:p>
          </p:txBody>
        </p:sp>
        <p:sp>
          <p:nvSpPr>
            <p:cNvPr id="240" name="文本框 199"/>
            <p:cNvSpPr txBox="1"/>
            <p:nvPr/>
          </p:nvSpPr>
          <p:spPr>
            <a:xfrm>
              <a:off x="5642639" y="2023605"/>
              <a:ext cx="648072" cy="395279"/>
            </a:xfrm>
            <a:prstGeom prst="rect">
              <a:avLst/>
            </a:prstGeom>
            <a:noFill/>
          </p:spPr>
          <p:txBody>
            <a:bodyPr wrap="square" rtlCol="0">
              <a:spAutoFit/>
            </a:bodyPr>
            <a:lstStyle/>
            <a:p>
              <a:r>
                <a:rPr lang="zh-CN" altLang="en-US" sz="1400" dirty="0">
                  <a:cs typeface="+mn-ea"/>
                  <a:sym typeface="+mn-lt"/>
                </a:rPr>
                <a:t>开发</a:t>
              </a:r>
            </a:p>
          </p:txBody>
        </p:sp>
        <p:cxnSp>
          <p:nvCxnSpPr>
            <p:cNvPr id="241" name="直接连接符 240"/>
            <p:cNvCxnSpPr/>
            <p:nvPr/>
          </p:nvCxnSpPr>
          <p:spPr bwMode="auto">
            <a:xfrm>
              <a:off x="677115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2" name="文本框 201"/>
            <p:cNvSpPr txBox="1"/>
            <p:nvPr/>
          </p:nvSpPr>
          <p:spPr>
            <a:xfrm>
              <a:off x="7131898" y="2008901"/>
              <a:ext cx="821102" cy="395279"/>
            </a:xfrm>
            <a:prstGeom prst="rect">
              <a:avLst/>
            </a:prstGeom>
            <a:noFill/>
          </p:spPr>
          <p:txBody>
            <a:bodyPr wrap="square" rtlCol="0">
              <a:spAutoFit/>
            </a:bodyPr>
            <a:lstStyle/>
            <a:p>
              <a:r>
                <a:rPr lang="zh-CN" altLang="en-US" sz="1400" dirty="0">
                  <a:cs typeface="+mn-ea"/>
                  <a:sym typeface="+mn-lt"/>
                </a:rPr>
                <a:t>测试</a:t>
              </a:r>
              <a:r>
                <a:rPr lang="en-US" altLang="zh-CN" sz="1400" dirty="0">
                  <a:cs typeface="+mn-ea"/>
                  <a:sym typeface="+mn-lt"/>
                </a:rPr>
                <a:t>SIT</a:t>
              </a:r>
              <a:endParaRPr lang="zh-CN" altLang="en-US" sz="1400" dirty="0">
                <a:cs typeface="+mn-ea"/>
                <a:sym typeface="+mn-lt"/>
              </a:endParaRPr>
            </a:p>
          </p:txBody>
        </p:sp>
        <p:sp>
          <p:nvSpPr>
            <p:cNvPr id="243" name="右箭头 242"/>
            <p:cNvSpPr/>
            <p:nvPr/>
          </p:nvSpPr>
          <p:spPr bwMode="auto">
            <a:xfrm>
              <a:off x="3114871" y="2671788"/>
              <a:ext cx="5328592"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44" name="文本框 205"/>
            <p:cNvSpPr txBox="1"/>
            <p:nvPr/>
          </p:nvSpPr>
          <p:spPr>
            <a:xfrm>
              <a:off x="8527243" y="2553026"/>
              <a:ext cx="1332148" cy="395279"/>
            </a:xfrm>
            <a:prstGeom prst="rect">
              <a:avLst/>
            </a:prstGeom>
            <a:noFill/>
          </p:spPr>
          <p:txBody>
            <a:bodyPr wrap="square" rtlCol="0">
              <a:spAutoFit/>
            </a:bodyPr>
            <a:lstStyle/>
            <a:p>
              <a:r>
                <a:rPr lang="zh-CN" altLang="en-US" sz="1400" dirty="0">
                  <a:cs typeface="+mn-ea"/>
                  <a:sym typeface="+mn-lt"/>
                </a:rPr>
                <a:t>产品价值流</a:t>
              </a:r>
            </a:p>
          </p:txBody>
        </p:sp>
        <p:grpSp>
          <p:nvGrpSpPr>
            <p:cNvPr id="4" name="Grupa 57"/>
            <p:cNvGrpSpPr/>
            <p:nvPr/>
          </p:nvGrpSpPr>
          <p:grpSpPr>
            <a:xfrm rot="21418658">
              <a:off x="2825389" y="2395363"/>
              <a:ext cx="299888" cy="143728"/>
              <a:chOff x="5246340" y="1637308"/>
              <a:chExt cx="1384382" cy="936104"/>
            </a:xfrm>
          </p:grpSpPr>
          <p:sp>
            <p:nvSpPr>
              <p:cNvPr id="41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5" name="Grupa 57"/>
            <p:cNvGrpSpPr/>
            <p:nvPr/>
          </p:nvGrpSpPr>
          <p:grpSpPr>
            <a:xfrm rot="21418658">
              <a:off x="3206812" y="2453759"/>
              <a:ext cx="299888" cy="143728"/>
              <a:chOff x="5246340" y="1637308"/>
              <a:chExt cx="1384382" cy="936104"/>
            </a:xfrm>
          </p:grpSpPr>
          <p:sp>
            <p:nvSpPr>
              <p:cNvPr id="41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6" name="Grupa 57"/>
            <p:cNvGrpSpPr/>
            <p:nvPr/>
          </p:nvGrpSpPr>
          <p:grpSpPr>
            <a:xfrm rot="21418658">
              <a:off x="3815536" y="2422539"/>
              <a:ext cx="299888" cy="143728"/>
              <a:chOff x="5246340" y="1637308"/>
              <a:chExt cx="1384382" cy="936104"/>
            </a:xfrm>
          </p:grpSpPr>
          <p:sp>
            <p:nvSpPr>
              <p:cNvPr id="40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7" name="Grupa 57"/>
            <p:cNvGrpSpPr/>
            <p:nvPr/>
          </p:nvGrpSpPr>
          <p:grpSpPr>
            <a:xfrm rot="21418658">
              <a:off x="5372610" y="2426264"/>
              <a:ext cx="299888" cy="143728"/>
              <a:chOff x="5246340" y="1637308"/>
              <a:chExt cx="1384382" cy="936104"/>
            </a:xfrm>
          </p:grpSpPr>
          <p:sp>
            <p:nvSpPr>
              <p:cNvPr id="4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8" name="Grupa 57"/>
            <p:cNvGrpSpPr/>
            <p:nvPr/>
          </p:nvGrpSpPr>
          <p:grpSpPr>
            <a:xfrm rot="21418658">
              <a:off x="6323668" y="2428157"/>
              <a:ext cx="299888" cy="143728"/>
              <a:chOff x="5246340" y="1637308"/>
              <a:chExt cx="1384382" cy="936104"/>
            </a:xfrm>
          </p:grpSpPr>
          <p:sp>
            <p:nvSpPr>
              <p:cNvPr id="40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9" name="Grupa 57"/>
            <p:cNvGrpSpPr/>
            <p:nvPr/>
          </p:nvGrpSpPr>
          <p:grpSpPr>
            <a:xfrm rot="21418658">
              <a:off x="6971740" y="2409807"/>
              <a:ext cx="299888" cy="143728"/>
              <a:chOff x="5246340" y="1637308"/>
              <a:chExt cx="1384382" cy="936104"/>
            </a:xfrm>
          </p:grpSpPr>
          <p:sp>
            <p:nvSpPr>
              <p:cNvPr id="4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0" name="Grupa 57"/>
            <p:cNvGrpSpPr/>
            <p:nvPr/>
          </p:nvGrpSpPr>
          <p:grpSpPr>
            <a:xfrm rot="21418658">
              <a:off x="7520723" y="2405233"/>
              <a:ext cx="299888" cy="143728"/>
              <a:chOff x="5246340" y="1637308"/>
              <a:chExt cx="1384382" cy="936104"/>
            </a:xfrm>
          </p:grpSpPr>
          <p:sp>
            <p:nvSpPr>
              <p:cNvPr id="4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52" name="Freeform 6"/>
            <p:cNvSpPr>
              <a:spLocks/>
            </p:cNvSpPr>
            <p:nvPr/>
          </p:nvSpPr>
          <p:spPr bwMode="auto">
            <a:xfrm rot="21418658">
              <a:off x="9041905" y="2414111"/>
              <a:ext cx="290868" cy="143728"/>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grpSp>
          <p:nvGrpSpPr>
            <p:cNvPr id="11" name="Grupa 57"/>
            <p:cNvGrpSpPr/>
            <p:nvPr/>
          </p:nvGrpSpPr>
          <p:grpSpPr>
            <a:xfrm rot="21418658">
              <a:off x="5700632" y="2542582"/>
              <a:ext cx="299888" cy="143728"/>
              <a:chOff x="5246340" y="1637308"/>
              <a:chExt cx="1384382" cy="936104"/>
            </a:xfrm>
          </p:grpSpPr>
          <p:sp>
            <p:nvSpPr>
              <p:cNvPr id="39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4" name="直接连接符 253"/>
            <p:cNvCxnSpPr/>
            <p:nvPr/>
          </p:nvCxnSpPr>
          <p:spPr bwMode="auto">
            <a:xfrm>
              <a:off x="8328248" y="2149637"/>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5" name="文本框 234"/>
            <p:cNvSpPr txBox="1"/>
            <p:nvPr/>
          </p:nvSpPr>
          <p:spPr>
            <a:xfrm>
              <a:off x="8697915" y="2015312"/>
              <a:ext cx="740868" cy="395279"/>
            </a:xfrm>
            <a:prstGeom prst="rect">
              <a:avLst/>
            </a:prstGeom>
            <a:noFill/>
          </p:spPr>
          <p:txBody>
            <a:bodyPr wrap="square" rtlCol="0">
              <a:spAutoFit/>
            </a:bodyPr>
            <a:lstStyle/>
            <a:p>
              <a:r>
                <a:rPr lang="zh-CN" altLang="en-US" sz="1400" dirty="0">
                  <a:cs typeface="+mn-ea"/>
                  <a:sym typeface="+mn-lt"/>
                </a:rPr>
                <a:t>完成</a:t>
              </a:r>
            </a:p>
          </p:txBody>
        </p:sp>
        <p:grpSp>
          <p:nvGrpSpPr>
            <p:cNvPr id="12" name="Grupa 57"/>
            <p:cNvGrpSpPr/>
            <p:nvPr/>
          </p:nvGrpSpPr>
          <p:grpSpPr>
            <a:xfrm rot="21418658">
              <a:off x="8600843" y="2421879"/>
              <a:ext cx="299888" cy="143728"/>
              <a:chOff x="5246340" y="1637308"/>
              <a:chExt cx="1384382" cy="936104"/>
            </a:xfrm>
          </p:grpSpPr>
          <p:sp>
            <p:nvSpPr>
              <p:cNvPr id="39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7" name="直接连接符 256"/>
            <p:cNvCxnSpPr/>
            <p:nvPr/>
          </p:nvCxnSpPr>
          <p:spPr bwMode="auto">
            <a:xfrm>
              <a:off x="5081477"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8" name="文本框 239"/>
            <p:cNvSpPr txBox="1"/>
            <p:nvPr/>
          </p:nvSpPr>
          <p:spPr>
            <a:xfrm>
              <a:off x="4437460" y="2028335"/>
              <a:ext cx="648072" cy="395279"/>
            </a:xfrm>
            <a:prstGeom prst="rect">
              <a:avLst/>
            </a:prstGeom>
            <a:noFill/>
          </p:spPr>
          <p:txBody>
            <a:bodyPr wrap="square" rtlCol="0">
              <a:spAutoFit/>
            </a:bodyPr>
            <a:lstStyle/>
            <a:p>
              <a:r>
                <a:rPr lang="zh-CN" altLang="en-US" sz="1400" dirty="0">
                  <a:cs typeface="+mn-ea"/>
                  <a:sym typeface="+mn-lt"/>
                </a:rPr>
                <a:t>设计</a:t>
              </a:r>
            </a:p>
          </p:txBody>
        </p:sp>
        <p:grpSp>
          <p:nvGrpSpPr>
            <p:cNvPr id="13" name="Grupa 57"/>
            <p:cNvGrpSpPr/>
            <p:nvPr/>
          </p:nvGrpSpPr>
          <p:grpSpPr>
            <a:xfrm rot="21418658">
              <a:off x="4574132" y="2422539"/>
              <a:ext cx="299888" cy="143728"/>
              <a:chOff x="5246340" y="1637308"/>
              <a:chExt cx="1384382" cy="936104"/>
            </a:xfrm>
          </p:grpSpPr>
          <p:sp>
            <p:nvSpPr>
              <p:cNvPr id="3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4" name="Grupa 57"/>
            <p:cNvGrpSpPr/>
            <p:nvPr/>
          </p:nvGrpSpPr>
          <p:grpSpPr>
            <a:xfrm rot="21418658">
              <a:off x="5999963" y="2414076"/>
              <a:ext cx="299888" cy="143728"/>
              <a:chOff x="5246340" y="1637308"/>
              <a:chExt cx="1384382" cy="936104"/>
            </a:xfrm>
          </p:grpSpPr>
          <p:sp>
            <p:nvSpPr>
              <p:cNvPr id="3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61" name="直接连接符 260"/>
            <p:cNvCxnSpPr/>
            <p:nvPr/>
          </p:nvCxnSpPr>
          <p:spPr bwMode="auto">
            <a:xfrm flipH="1">
              <a:off x="3919241" y="2882964"/>
              <a:ext cx="1162237" cy="45035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连接符 261"/>
            <p:cNvCxnSpPr/>
            <p:nvPr/>
          </p:nvCxnSpPr>
          <p:spPr bwMode="auto">
            <a:xfrm>
              <a:off x="6769807" y="2889842"/>
              <a:ext cx="1635776" cy="4434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3" name="文本框 248"/>
            <p:cNvSpPr txBox="1"/>
            <p:nvPr/>
          </p:nvSpPr>
          <p:spPr>
            <a:xfrm>
              <a:off x="5413117" y="2996816"/>
              <a:ext cx="1065264" cy="395279"/>
            </a:xfrm>
            <a:prstGeom prst="rect">
              <a:avLst/>
            </a:prstGeom>
            <a:noFill/>
          </p:spPr>
          <p:txBody>
            <a:bodyPr wrap="square" rtlCol="0">
              <a:spAutoFit/>
            </a:bodyPr>
            <a:lstStyle/>
            <a:p>
              <a:r>
                <a:rPr lang="zh-CN" altLang="en-US" sz="1400" dirty="0">
                  <a:cs typeface="+mn-ea"/>
                  <a:sym typeface="+mn-lt"/>
                </a:rPr>
                <a:t>开发团队</a:t>
              </a:r>
            </a:p>
          </p:txBody>
        </p:sp>
        <p:grpSp>
          <p:nvGrpSpPr>
            <p:cNvPr id="15" name="组合 361"/>
            <p:cNvGrpSpPr/>
            <p:nvPr/>
          </p:nvGrpSpPr>
          <p:grpSpPr>
            <a:xfrm>
              <a:off x="3811955" y="3359084"/>
              <a:ext cx="4608512" cy="2376264"/>
              <a:chOff x="2411760" y="3141555"/>
              <a:chExt cx="4608512" cy="2376264"/>
            </a:xfrm>
          </p:grpSpPr>
          <p:sp>
            <p:nvSpPr>
              <p:cNvPr id="283" name="矩形 282"/>
              <p:cNvSpPr/>
              <p:nvPr/>
            </p:nvSpPr>
            <p:spPr bwMode="auto">
              <a:xfrm>
                <a:off x="2463890" y="3141555"/>
                <a:ext cx="4556382" cy="2376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84" name="文本框 251"/>
              <p:cNvSpPr txBox="1"/>
              <p:nvPr/>
            </p:nvSpPr>
            <p:spPr>
              <a:xfrm>
                <a:off x="3966321" y="3167996"/>
                <a:ext cx="965719" cy="355751"/>
              </a:xfrm>
              <a:prstGeom prst="rect">
                <a:avLst/>
              </a:prstGeom>
              <a:noFill/>
            </p:spPr>
            <p:txBody>
              <a:bodyPr wrap="square" rtlCol="0">
                <a:spAutoFit/>
              </a:bodyPr>
              <a:lstStyle/>
              <a:p>
                <a:pPr algn="ctr"/>
                <a:r>
                  <a:rPr lang="en-US" altLang="zh-CN" sz="1200" dirty="0">
                    <a:cs typeface="+mn-ea"/>
                    <a:sym typeface="+mn-lt"/>
                  </a:rPr>
                  <a:t>Selected</a:t>
                </a:r>
                <a:endParaRPr lang="zh-CN" altLang="en-US" sz="1200" dirty="0">
                  <a:cs typeface="+mn-ea"/>
                  <a:sym typeface="+mn-lt"/>
                </a:endParaRPr>
              </a:p>
            </p:txBody>
          </p:sp>
          <p:sp>
            <p:nvSpPr>
              <p:cNvPr id="285" name="文本框 252"/>
              <p:cNvSpPr txBox="1"/>
              <p:nvPr/>
            </p:nvSpPr>
            <p:spPr>
              <a:xfrm>
                <a:off x="5573309" y="5101501"/>
                <a:ext cx="1332148" cy="395279"/>
              </a:xfrm>
              <a:prstGeom prst="rect">
                <a:avLst/>
              </a:prstGeom>
              <a:noFill/>
            </p:spPr>
            <p:txBody>
              <a:bodyPr wrap="square" rtlCol="0">
                <a:spAutoFit/>
              </a:bodyPr>
              <a:lstStyle/>
              <a:p>
                <a:r>
                  <a:rPr lang="zh-CN" altLang="en-US" sz="1400" dirty="0">
                    <a:cs typeface="+mn-ea"/>
                    <a:sym typeface="+mn-lt"/>
                  </a:rPr>
                  <a:t>团队价值流</a:t>
                </a:r>
              </a:p>
            </p:txBody>
          </p:sp>
          <p:sp>
            <p:nvSpPr>
              <p:cNvPr id="286" name="文本框 253"/>
              <p:cNvSpPr txBox="1"/>
              <p:nvPr/>
            </p:nvSpPr>
            <p:spPr>
              <a:xfrm>
                <a:off x="3059863" y="3177084"/>
                <a:ext cx="1084812" cy="355751"/>
              </a:xfrm>
              <a:prstGeom prst="rect">
                <a:avLst/>
              </a:prstGeom>
              <a:noFill/>
            </p:spPr>
            <p:txBody>
              <a:bodyPr wrap="square" rtlCol="0">
                <a:spAutoFit/>
              </a:bodyPr>
              <a:lstStyle/>
              <a:p>
                <a:r>
                  <a:rPr lang="en-US" altLang="zh-CN" sz="1200" dirty="0">
                    <a:cs typeface="+mn-ea"/>
                    <a:sym typeface="+mn-lt"/>
                  </a:rPr>
                  <a:t>Story Backlog</a:t>
                </a:r>
                <a:endParaRPr lang="zh-CN" altLang="en-US" sz="1200" dirty="0">
                  <a:cs typeface="+mn-ea"/>
                  <a:sym typeface="+mn-lt"/>
                </a:endParaRPr>
              </a:p>
            </p:txBody>
          </p:sp>
          <p:sp>
            <p:nvSpPr>
              <p:cNvPr id="287" name="文本框 254"/>
              <p:cNvSpPr txBox="1"/>
              <p:nvPr/>
            </p:nvSpPr>
            <p:spPr>
              <a:xfrm>
                <a:off x="4860032" y="3151154"/>
                <a:ext cx="648072" cy="355751"/>
              </a:xfrm>
              <a:prstGeom prst="rect">
                <a:avLst/>
              </a:prstGeom>
              <a:noFill/>
            </p:spPr>
            <p:txBody>
              <a:bodyPr wrap="square" rtlCol="0">
                <a:spAutoFit/>
              </a:bodyPr>
              <a:lstStyle/>
              <a:p>
                <a:pPr algn="ctr"/>
                <a:r>
                  <a:rPr lang="zh-CN" altLang="en-US" sz="1200" dirty="0">
                    <a:cs typeface="+mn-ea"/>
                    <a:sym typeface="+mn-lt"/>
                  </a:rPr>
                  <a:t>开发</a:t>
                </a:r>
              </a:p>
            </p:txBody>
          </p:sp>
          <p:sp>
            <p:nvSpPr>
              <p:cNvPr id="288" name="右箭头 287"/>
              <p:cNvSpPr/>
              <p:nvPr/>
            </p:nvSpPr>
            <p:spPr bwMode="auto">
              <a:xfrm>
                <a:off x="2849075" y="5146985"/>
                <a:ext cx="2654884" cy="234984"/>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grpSp>
            <p:nvGrpSpPr>
              <p:cNvPr id="16" name="Grupa 57"/>
              <p:cNvGrpSpPr/>
              <p:nvPr/>
            </p:nvGrpSpPr>
            <p:grpSpPr>
              <a:xfrm rot="21418658">
                <a:off x="3168356" y="3534936"/>
                <a:ext cx="299888" cy="143728"/>
                <a:chOff x="5246340" y="1637308"/>
                <a:chExt cx="1384382" cy="936104"/>
              </a:xfrm>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7" name="Grupa 57"/>
              <p:cNvGrpSpPr/>
              <p:nvPr/>
            </p:nvGrpSpPr>
            <p:grpSpPr>
              <a:xfrm rot="21418658">
                <a:off x="3555476" y="3612086"/>
                <a:ext cx="299888" cy="143728"/>
                <a:chOff x="5246340" y="1637308"/>
                <a:chExt cx="1384382" cy="936104"/>
              </a:xfrm>
            </p:grpSpPr>
            <p:sp>
              <p:nvSpPr>
                <p:cNvPr id="3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8" name="Grupa 57"/>
              <p:cNvGrpSpPr/>
              <p:nvPr/>
            </p:nvGrpSpPr>
            <p:grpSpPr>
              <a:xfrm rot="21418658">
                <a:off x="4234913" y="3574292"/>
                <a:ext cx="299888" cy="143728"/>
                <a:chOff x="5246340" y="1637308"/>
                <a:chExt cx="1384382" cy="936104"/>
              </a:xfrm>
            </p:grpSpPr>
            <p:sp>
              <p:nvSpPr>
                <p:cNvPr id="3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9" name="Grupa 57"/>
              <p:cNvGrpSpPr/>
              <p:nvPr/>
            </p:nvGrpSpPr>
            <p:grpSpPr>
              <a:xfrm rot="21418658">
                <a:off x="5052576" y="3551665"/>
                <a:ext cx="299888" cy="143728"/>
                <a:chOff x="5246340" y="1637308"/>
                <a:chExt cx="1384382" cy="936104"/>
              </a:xfrm>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3" name="文本框 260"/>
              <p:cNvSpPr txBox="1"/>
              <p:nvPr/>
            </p:nvSpPr>
            <p:spPr>
              <a:xfrm>
                <a:off x="2519046" y="3169297"/>
                <a:ext cx="648072" cy="355751"/>
              </a:xfrm>
              <a:prstGeom prst="rect">
                <a:avLst/>
              </a:prstGeom>
              <a:noFill/>
            </p:spPr>
            <p:txBody>
              <a:bodyPr wrap="square" rtlCol="0">
                <a:spAutoFit/>
              </a:bodyPr>
              <a:lstStyle/>
              <a:p>
                <a:r>
                  <a:rPr lang="zh-CN" altLang="en-US" sz="1200" dirty="0">
                    <a:cs typeface="+mn-ea"/>
                    <a:sym typeface="+mn-lt"/>
                  </a:rPr>
                  <a:t>团队</a:t>
                </a:r>
              </a:p>
            </p:txBody>
          </p:sp>
          <p:sp>
            <p:nvSpPr>
              <p:cNvPr id="294" name="文本框 261"/>
              <p:cNvSpPr txBox="1"/>
              <p:nvPr/>
            </p:nvSpPr>
            <p:spPr>
              <a:xfrm>
                <a:off x="2411760" y="3516813"/>
                <a:ext cx="905043" cy="355751"/>
              </a:xfrm>
              <a:prstGeom prst="rect">
                <a:avLst/>
              </a:prstGeom>
              <a:noFill/>
            </p:spPr>
            <p:txBody>
              <a:bodyPr wrap="square" rtlCol="0">
                <a:spAutoFit/>
              </a:bodyPr>
              <a:lstStyle/>
              <a:p>
                <a:r>
                  <a:rPr lang="zh-CN" altLang="en-US" sz="1200" dirty="0">
                    <a:cs typeface="+mn-ea"/>
                    <a:sym typeface="+mn-lt"/>
                  </a:rPr>
                  <a:t>业务控制</a:t>
                </a:r>
              </a:p>
            </p:txBody>
          </p:sp>
          <p:sp>
            <p:nvSpPr>
              <p:cNvPr id="295" name="文本框 262"/>
              <p:cNvSpPr txBox="1"/>
              <p:nvPr/>
            </p:nvSpPr>
            <p:spPr>
              <a:xfrm>
                <a:off x="2422429" y="3885858"/>
                <a:ext cx="794463" cy="355751"/>
              </a:xfrm>
              <a:prstGeom prst="rect">
                <a:avLst/>
              </a:prstGeom>
              <a:noFill/>
            </p:spPr>
            <p:txBody>
              <a:bodyPr wrap="square" rtlCol="0">
                <a:spAutoFit/>
              </a:bodyPr>
              <a:lstStyle/>
              <a:p>
                <a:r>
                  <a:rPr lang="zh-CN" altLang="en-US" sz="1200" dirty="0">
                    <a:cs typeface="+mn-ea"/>
                    <a:sym typeface="+mn-lt"/>
                  </a:rPr>
                  <a:t>三层业务</a:t>
                </a:r>
              </a:p>
            </p:txBody>
          </p:sp>
          <p:grpSp>
            <p:nvGrpSpPr>
              <p:cNvPr id="20" name="Grupa 57"/>
              <p:cNvGrpSpPr/>
              <p:nvPr/>
            </p:nvGrpSpPr>
            <p:grpSpPr>
              <a:xfrm rot="21418658">
                <a:off x="3224748" y="3969726"/>
                <a:ext cx="299888" cy="143728"/>
                <a:chOff x="5246340" y="1637308"/>
                <a:chExt cx="1384382" cy="936104"/>
              </a:xfrm>
            </p:grpSpPr>
            <p:sp>
              <p:nvSpPr>
                <p:cNvPr id="3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1" name="Grupa 57"/>
              <p:cNvGrpSpPr/>
              <p:nvPr/>
            </p:nvGrpSpPr>
            <p:grpSpPr>
              <a:xfrm rot="21418658">
                <a:off x="4143533" y="3985992"/>
                <a:ext cx="299888" cy="143728"/>
                <a:chOff x="5246340" y="1637308"/>
                <a:chExt cx="1384382" cy="936104"/>
              </a:xfrm>
            </p:grpSpPr>
            <p:sp>
              <p:nvSpPr>
                <p:cNvPr id="38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 name="Grupa 57"/>
              <p:cNvGrpSpPr/>
              <p:nvPr/>
            </p:nvGrpSpPr>
            <p:grpSpPr>
              <a:xfrm rot="21418658">
                <a:off x="4484555" y="3989535"/>
                <a:ext cx="299888" cy="143728"/>
                <a:chOff x="5246340" y="1637308"/>
                <a:chExt cx="1384382" cy="936104"/>
              </a:xfrm>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9" name="文本框 266"/>
              <p:cNvSpPr txBox="1"/>
              <p:nvPr/>
            </p:nvSpPr>
            <p:spPr>
              <a:xfrm>
                <a:off x="5580112" y="3149972"/>
                <a:ext cx="648072" cy="355751"/>
              </a:xfrm>
              <a:prstGeom prst="rect">
                <a:avLst/>
              </a:prstGeom>
              <a:noFill/>
            </p:spPr>
            <p:txBody>
              <a:bodyPr wrap="square" rtlCol="0">
                <a:spAutoFit/>
              </a:bodyPr>
              <a:lstStyle/>
              <a:p>
                <a:pPr algn="ctr"/>
                <a:r>
                  <a:rPr lang="zh-CN" altLang="en-US" sz="1200" dirty="0">
                    <a:cs typeface="+mn-ea"/>
                    <a:sym typeface="+mn-lt"/>
                  </a:rPr>
                  <a:t>测试</a:t>
                </a:r>
              </a:p>
            </p:txBody>
          </p:sp>
          <p:sp>
            <p:nvSpPr>
              <p:cNvPr id="300" name="文本框 267"/>
              <p:cNvSpPr txBox="1"/>
              <p:nvPr/>
            </p:nvSpPr>
            <p:spPr>
              <a:xfrm>
                <a:off x="2495823" y="4249200"/>
                <a:ext cx="648072" cy="355751"/>
              </a:xfrm>
              <a:prstGeom prst="rect">
                <a:avLst/>
              </a:prstGeom>
              <a:noFill/>
            </p:spPr>
            <p:txBody>
              <a:bodyPr wrap="square" rtlCol="0">
                <a:spAutoFit/>
              </a:bodyPr>
              <a:lstStyle/>
              <a:p>
                <a:r>
                  <a:rPr lang="zh-CN" altLang="en-US" sz="1200" dirty="0">
                    <a:cs typeface="+mn-ea"/>
                    <a:sym typeface="+mn-lt"/>
                  </a:rPr>
                  <a:t>协议组</a:t>
                </a:r>
              </a:p>
            </p:txBody>
          </p:sp>
          <p:grpSp>
            <p:nvGrpSpPr>
              <p:cNvPr id="23" name="Grupa 57"/>
              <p:cNvGrpSpPr/>
              <p:nvPr/>
            </p:nvGrpSpPr>
            <p:grpSpPr>
              <a:xfrm rot="21418658">
                <a:off x="3224748" y="4342045"/>
                <a:ext cx="299888" cy="143728"/>
                <a:chOff x="5246340" y="1637308"/>
                <a:chExt cx="1384382" cy="936104"/>
              </a:xfrm>
            </p:grpSpPr>
            <p:sp>
              <p:nvSpPr>
                <p:cNvPr id="37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 name="Grupa 57"/>
              <p:cNvGrpSpPr/>
              <p:nvPr/>
            </p:nvGrpSpPr>
            <p:grpSpPr>
              <a:xfrm rot="21418658">
                <a:off x="4143533" y="4358311"/>
                <a:ext cx="299888" cy="143728"/>
                <a:chOff x="5246340" y="1637308"/>
                <a:chExt cx="1384382" cy="936104"/>
              </a:xfrm>
            </p:grpSpPr>
            <p:sp>
              <p:nvSpPr>
                <p:cNvPr id="3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303" name="文本框 270"/>
              <p:cNvSpPr txBox="1"/>
              <p:nvPr/>
            </p:nvSpPr>
            <p:spPr>
              <a:xfrm>
                <a:off x="2506908" y="4607751"/>
                <a:ext cx="648072" cy="355751"/>
              </a:xfrm>
              <a:prstGeom prst="rect">
                <a:avLst/>
              </a:prstGeom>
              <a:noFill/>
            </p:spPr>
            <p:txBody>
              <a:bodyPr wrap="square" rtlCol="0">
                <a:spAutoFit/>
              </a:bodyPr>
              <a:lstStyle/>
              <a:p>
                <a:r>
                  <a:rPr lang="zh-CN" altLang="en-US" sz="1200" dirty="0">
                    <a:cs typeface="+mn-ea"/>
                    <a:sym typeface="+mn-lt"/>
                  </a:rPr>
                  <a:t>。。。</a:t>
                </a:r>
              </a:p>
            </p:txBody>
          </p:sp>
          <p:grpSp>
            <p:nvGrpSpPr>
              <p:cNvPr id="25" name="Grupa 57"/>
              <p:cNvGrpSpPr/>
              <p:nvPr/>
            </p:nvGrpSpPr>
            <p:grpSpPr>
              <a:xfrm rot="21418658">
                <a:off x="3235833" y="4700595"/>
                <a:ext cx="299888" cy="143728"/>
                <a:chOff x="5246340" y="1637308"/>
                <a:chExt cx="1384382" cy="936104"/>
              </a:xfrm>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6" name="Grupa 57"/>
              <p:cNvGrpSpPr/>
              <p:nvPr/>
            </p:nvGrpSpPr>
            <p:grpSpPr>
              <a:xfrm rot="21418658">
                <a:off x="4154618" y="4716861"/>
                <a:ext cx="299888" cy="143728"/>
                <a:chOff x="5246340" y="1637308"/>
                <a:chExt cx="1384382" cy="936104"/>
              </a:xfrm>
            </p:grpSpPr>
            <p:sp>
              <p:nvSpPr>
                <p:cNvPr id="37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7" name="组合 273"/>
              <p:cNvGrpSpPr/>
              <p:nvPr/>
            </p:nvGrpSpPr>
            <p:grpSpPr>
              <a:xfrm>
                <a:off x="2519046" y="3475773"/>
                <a:ext cx="4395180" cy="1484480"/>
                <a:chOff x="2339753" y="3907234"/>
                <a:chExt cx="5555701" cy="1484480"/>
              </a:xfrm>
            </p:grpSpPr>
            <p:cxnSp>
              <p:nvCxnSpPr>
                <p:cNvPr id="365" name="直接连接符 364"/>
                <p:cNvCxnSpPr/>
                <p:nvPr/>
              </p:nvCxnSpPr>
              <p:spPr bwMode="auto">
                <a:xfrm flipV="1">
                  <a:off x="2339753" y="3907234"/>
                  <a:ext cx="5544616" cy="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6" name="直接连接符 365"/>
                <p:cNvCxnSpPr/>
                <p:nvPr/>
              </p:nvCxnSpPr>
              <p:spPr bwMode="auto">
                <a:xfrm flipV="1">
                  <a:off x="2339753" y="4286653"/>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7" name="直接连接符 366"/>
                <p:cNvCxnSpPr/>
                <p:nvPr/>
              </p:nvCxnSpPr>
              <p:spPr bwMode="auto">
                <a:xfrm flipV="1">
                  <a:off x="2339753" y="465897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8" name="直接连接符 367"/>
                <p:cNvCxnSpPr/>
                <p:nvPr/>
              </p:nvCxnSpPr>
              <p:spPr bwMode="auto">
                <a:xfrm flipV="1">
                  <a:off x="2350838" y="501752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9" name="直接连接符 368"/>
                <p:cNvCxnSpPr/>
                <p:nvPr/>
              </p:nvCxnSpPr>
              <p:spPr bwMode="auto">
                <a:xfrm flipV="1">
                  <a:off x="2339753" y="5391714"/>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28" name="组合 274"/>
              <p:cNvGrpSpPr/>
              <p:nvPr/>
            </p:nvGrpSpPr>
            <p:grpSpPr>
              <a:xfrm>
                <a:off x="3078557" y="3159426"/>
                <a:ext cx="3149627" cy="1978791"/>
                <a:chOff x="2957347" y="3590887"/>
                <a:chExt cx="3149627" cy="2545536"/>
              </a:xfrm>
            </p:grpSpPr>
            <p:cxnSp>
              <p:nvCxnSpPr>
                <p:cNvPr id="360" name="直接连接符 359"/>
                <p:cNvCxnSpPr/>
                <p:nvPr/>
              </p:nvCxnSpPr>
              <p:spPr bwMode="auto">
                <a:xfrm flipH="1">
                  <a:off x="2957347" y="3617009"/>
                  <a:ext cx="0" cy="2484884"/>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1" name="直接连接符 360"/>
                <p:cNvCxnSpPr/>
                <p:nvPr/>
              </p:nvCxnSpPr>
              <p:spPr bwMode="auto">
                <a:xfrm flipH="1">
                  <a:off x="3946734" y="3602770"/>
                  <a:ext cx="0" cy="249712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2" name="直接连接符 361"/>
                <p:cNvCxnSpPr/>
                <p:nvPr/>
              </p:nvCxnSpPr>
              <p:spPr bwMode="auto">
                <a:xfrm>
                  <a:off x="4738822" y="3590887"/>
                  <a:ext cx="0" cy="250900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3" name="直接连接符 362"/>
                <p:cNvCxnSpPr/>
                <p:nvPr/>
              </p:nvCxnSpPr>
              <p:spPr bwMode="auto">
                <a:xfrm>
                  <a:off x="5458902" y="3604971"/>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4" name="直接连接符 363"/>
                <p:cNvCxnSpPr/>
                <p:nvPr/>
              </p:nvCxnSpPr>
              <p:spPr bwMode="auto">
                <a:xfrm>
                  <a:off x="6106974" y="3627223"/>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08" name="文本框 275"/>
              <p:cNvSpPr txBox="1"/>
              <p:nvPr/>
            </p:nvSpPr>
            <p:spPr>
              <a:xfrm>
                <a:off x="6226439" y="3149972"/>
                <a:ext cx="648072" cy="355751"/>
              </a:xfrm>
              <a:prstGeom prst="rect">
                <a:avLst/>
              </a:prstGeom>
              <a:noFill/>
            </p:spPr>
            <p:txBody>
              <a:bodyPr wrap="square" rtlCol="0">
                <a:spAutoFit/>
              </a:bodyPr>
              <a:lstStyle/>
              <a:p>
                <a:pPr algn="ctr"/>
                <a:r>
                  <a:rPr lang="zh-CN" altLang="en-US" sz="1200" dirty="0">
                    <a:cs typeface="+mn-ea"/>
                    <a:sym typeface="+mn-lt"/>
                  </a:rPr>
                  <a:t>完成</a:t>
                </a:r>
              </a:p>
            </p:txBody>
          </p:sp>
          <p:grpSp>
            <p:nvGrpSpPr>
              <p:cNvPr id="29" name="Grupa 57"/>
              <p:cNvGrpSpPr/>
              <p:nvPr/>
            </p:nvGrpSpPr>
            <p:grpSpPr>
              <a:xfrm rot="21418658">
                <a:off x="3574289" y="4040840"/>
                <a:ext cx="299888" cy="143728"/>
                <a:chOff x="5246340" y="1637308"/>
                <a:chExt cx="1384382" cy="936104"/>
              </a:xfrm>
            </p:grpSpPr>
            <p:sp>
              <p:nvSpPr>
                <p:cNvPr id="35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0" name="Grupa 57"/>
              <p:cNvGrpSpPr/>
              <p:nvPr/>
            </p:nvGrpSpPr>
            <p:grpSpPr>
              <a:xfrm rot="21418658">
                <a:off x="3394976" y="4390251"/>
                <a:ext cx="299888" cy="143728"/>
                <a:chOff x="5246340" y="1637308"/>
                <a:chExt cx="1384382" cy="936104"/>
              </a:xfrm>
            </p:grpSpPr>
            <p:sp>
              <p:nvSpPr>
                <p:cNvPr id="3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1" name="Grupa 57"/>
              <p:cNvGrpSpPr/>
              <p:nvPr/>
            </p:nvGrpSpPr>
            <p:grpSpPr>
              <a:xfrm rot="21418658">
                <a:off x="3620459" y="4335957"/>
                <a:ext cx="299888" cy="143728"/>
                <a:chOff x="5246340" y="1637308"/>
                <a:chExt cx="1384382" cy="936104"/>
              </a:xfrm>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4" name="Grupa 57"/>
              <p:cNvGrpSpPr/>
              <p:nvPr/>
            </p:nvGrpSpPr>
            <p:grpSpPr>
              <a:xfrm rot="21418658">
                <a:off x="3469407" y="4757500"/>
                <a:ext cx="299888" cy="143728"/>
                <a:chOff x="5246340" y="1637308"/>
                <a:chExt cx="1384382" cy="936104"/>
              </a:xfrm>
            </p:grpSpPr>
            <p:sp>
              <p:nvSpPr>
                <p:cNvPr id="35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5" name="Grupa 57"/>
              <p:cNvGrpSpPr/>
              <p:nvPr/>
            </p:nvGrpSpPr>
            <p:grpSpPr>
              <a:xfrm rot="21418658">
                <a:off x="4935621" y="3940895"/>
                <a:ext cx="299888" cy="143728"/>
                <a:chOff x="5246340" y="1637308"/>
                <a:chExt cx="1384382" cy="936104"/>
              </a:xfrm>
            </p:grpSpPr>
            <p:sp>
              <p:nvSpPr>
                <p:cNvPr id="35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6" name="Grupa 57"/>
              <p:cNvGrpSpPr/>
              <p:nvPr/>
            </p:nvGrpSpPr>
            <p:grpSpPr>
              <a:xfrm rot="21418658">
                <a:off x="5151645" y="4003659"/>
                <a:ext cx="299888" cy="143728"/>
                <a:chOff x="5246340" y="1637308"/>
                <a:chExt cx="1384382" cy="936104"/>
              </a:xfrm>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7" name="Grupa 57"/>
              <p:cNvGrpSpPr/>
              <p:nvPr/>
            </p:nvGrpSpPr>
            <p:grpSpPr>
              <a:xfrm rot="21418658">
                <a:off x="5052576" y="4352977"/>
                <a:ext cx="299888" cy="143728"/>
                <a:chOff x="5246340" y="1637308"/>
                <a:chExt cx="1384382" cy="936104"/>
              </a:xfrm>
            </p:grpSpPr>
            <p:sp>
              <p:nvSpPr>
                <p:cNvPr id="34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8" name="Grupa 57"/>
              <p:cNvGrpSpPr/>
              <p:nvPr/>
            </p:nvGrpSpPr>
            <p:grpSpPr>
              <a:xfrm rot="21418658">
                <a:off x="4978451" y="4711525"/>
                <a:ext cx="299888" cy="143728"/>
                <a:chOff x="5246340" y="1637308"/>
                <a:chExt cx="1384382" cy="936104"/>
              </a:xfrm>
            </p:grpSpPr>
            <p:sp>
              <p:nvSpPr>
                <p:cNvPr id="34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9" name="Grupa 57"/>
              <p:cNvGrpSpPr/>
              <p:nvPr/>
            </p:nvGrpSpPr>
            <p:grpSpPr>
              <a:xfrm rot="21418658">
                <a:off x="5166218" y="4747134"/>
                <a:ext cx="299888" cy="143728"/>
                <a:chOff x="5246340" y="1637308"/>
                <a:chExt cx="1384382" cy="936104"/>
              </a:xfrm>
            </p:grpSpPr>
            <p:sp>
              <p:nvSpPr>
                <p:cNvPr id="3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0" name="Grupa 57"/>
              <p:cNvGrpSpPr/>
              <p:nvPr/>
            </p:nvGrpSpPr>
            <p:grpSpPr>
              <a:xfrm rot="21418658">
                <a:off x="5780124" y="3578688"/>
                <a:ext cx="299888" cy="143728"/>
                <a:chOff x="5246340" y="1637308"/>
                <a:chExt cx="1384382" cy="936104"/>
              </a:xfrm>
            </p:grpSpPr>
            <p:sp>
              <p:nvSpPr>
                <p:cNvPr id="3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1" name="Grupa 57"/>
              <p:cNvGrpSpPr/>
              <p:nvPr/>
            </p:nvGrpSpPr>
            <p:grpSpPr>
              <a:xfrm rot="21418658">
                <a:off x="5691059" y="3972736"/>
                <a:ext cx="299888" cy="143728"/>
                <a:chOff x="5246340" y="1637308"/>
                <a:chExt cx="1384382" cy="936104"/>
              </a:xfrm>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5" name="Grupa 57"/>
              <p:cNvGrpSpPr/>
              <p:nvPr/>
            </p:nvGrpSpPr>
            <p:grpSpPr>
              <a:xfrm rot="21418658">
                <a:off x="5826515" y="4368002"/>
                <a:ext cx="299888" cy="143728"/>
                <a:chOff x="5246340" y="1637308"/>
                <a:chExt cx="1384382" cy="936104"/>
              </a:xfrm>
            </p:grpSpPr>
            <p:sp>
              <p:nvSpPr>
                <p:cNvPr id="3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6" name="Grupa 57"/>
              <p:cNvGrpSpPr/>
              <p:nvPr/>
            </p:nvGrpSpPr>
            <p:grpSpPr>
              <a:xfrm rot="21418658">
                <a:off x="5841997" y="4690064"/>
                <a:ext cx="299888" cy="143728"/>
                <a:chOff x="5246340" y="1637308"/>
                <a:chExt cx="1384382" cy="936104"/>
              </a:xfrm>
            </p:grpSpPr>
            <p:sp>
              <p:nvSpPr>
                <p:cNvPr id="3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7" name="Grupa 57"/>
              <p:cNvGrpSpPr/>
              <p:nvPr/>
            </p:nvGrpSpPr>
            <p:grpSpPr>
              <a:xfrm rot="21418658">
                <a:off x="6422901" y="3587487"/>
                <a:ext cx="299888" cy="143728"/>
                <a:chOff x="5246340" y="1637308"/>
                <a:chExt cx="1384382" cy="936104"/>
              </a:xfrm>
            </p:grpSpPr>
            <p:sp>
              <p:nvSpPr>
                <p:cNvPr id="33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8" name="Grupa 57"/>
              <p:cNvGrpSpPr/>
              <p:nvPr/>
            </p:nvGrpSpPr>
            <p:grpSpPr>
              <a:xfrm rot="21418658">
                <a:off x="6333836" y="3981535"/>
                <a:ext cx="299888" cy="143728"/>
                <a:chOff x="5246340" y="1637308"/>
                <a:chExt cx="1384382" cy="936104"/>
              </a:xfrm>
            </p:grpSpPr>
            <p:sp>
              <p:nvSpPr>
                <p:cNvPr id="3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9" name="Grupa 57"/>
              <p:cNvGrpSpPr/>
              <p:nvPr/>
            </p:nvGrpSpPr>
            <p:grpSpPr>
              <a:xfrm rot="21418658">
                <a:off x="6469292" y="4376801"/>
                <a:ext cx="299888" cy="143728"/>
                <a:chOff x="5246340" y="1637308"/>
                <a:chExt cx="1384382" cy="936104"/>
              </a:xfrm>
            </p:grpSpPr>
            <p:sp>
              <p:nvSpPr>
                <p:cNvPr id="3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50" name="Grupa 57"/>
              <p:cNvGrpSpPr/>
              <p:nvPr/>
            </p:nvGrpSpPr>
            <p:grpSpPr>
              <a:xfrm rot="21418658">
                <a:off x="6422900" y="4690943"/>
                <a:ext cx="299888" cy="143728"/>
                <a:chOff x="5246340" y="1637308"/>
                <a:chExt cx="1384382" cy="936104"/>
              </a:xfrm>
            </p:grpSpPr>
            <p:sp>
              <p:nvSpPr>
                <p:cNvPr id="32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cxnSp>
          <p:nvCxnSpPr>
            <p:cNvPr id="265" name="直接连接符 264"/>
            <p:cNvCxnSpPr/>
            <p:nvPr/>
          </p:nvCxnSpPr>
          <p:spPr bwMode="auto">
            <a:xfrm flipH="1">
              <a:off x="2938449" y="2896498"/>
              <a:ext cx="1310821" cy="43681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6" name="文本框 360"/>
            <p:cNvSpPr txBox="1"/>
            <p:nvPr/>
          </p:nvSpPr>
          <p:spPr>
            <a:xfrm>
              <a:off x="2932470" y="3339178"/>
              <a:ext cx="1065264" cy="395279"/>
            </a:xfrm>
            <a:prstGeom prst="rect">
              <a:avLst/>
            </a:prstGeom>
            <a:noFill/>
          </p:spPr>
          <p:txBody>
            <a:bodyPr wrap="square" rtlCol="0">
              <a:spAutoFit/>
            </a:bodyPr>
            <a:lstStyle/>
            <a:p>
              <a:r>
                <a:rPr lang="zh-CN" altLang="en-US" sz="1400" dirty="0">
                  <a:cs typeface="+mn-ea"/>
                  <a:sym typeface="+mn-lt"/>
                </a:rPr>
                <a:t>设计团队</a:t>
              </a:r>
            </a:p>
          </p:txBody>
        </p:sp>
        <p:sp>
          <p:nvSpPr>
            <p:cNvPr id="267" name="矩形 266"/>
            <p:cNvSpPr/>
            <p:nvPr/>
          </p:nvSpPr>
          <p:spPr bwMode="auto">
            <a:xfrm>
              <a:off x="2927733"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68" name="右箭头 267"/>
            <p:cNvSpPr/>
            <p:nvPr/>
          </p:nvSpPr>
          <p:spPr bwMode="auto">
            <a:xfrm>
              <a:off x="3017459"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69" name="文本框 363"/>
            <p:cNvSpPr txBox="1"/>
            <p:nvPr/>
          </p:nvSpPr>
          <p:spPr>
            <a:xfrm>
              <a:off x="2793753"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0" name="直接连接符 269"/>
            <p:cNvCxnSpPr/>
            <p:nvPr/>
          </p:nvCxnSpPr>
          <p:spPr bwMode="auto">
            <a:xfrm flipH="1">
              <a:off x="1990752" y="2869331"/>
              <a:ext cx="1503043" cy="463986"/>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1" name="文本框 365"/>
            <p:cNvSpPr txBox="1"/>
            <p:nvPr/>
          </p:nvSpPr>
          <p:spPr>
            <a:xfrm>
              <a:off x="2030397" y="3339178"/>
              <a:ext cx="1065264" cy="395279"/>
            </a:xfrm>
            <a:prstGeom prst="rect">
              <a:avLst/>
            </a:prstGeom>
            <a:noFill/>
          </p:spPr>
          <p:txBody>
            <a:bodyPr wrap="square" rtlCol="0">
              <a:spAutoFit/>
            </a:bodyPr>
            <a:lstStyle/>
            <a:p>
              <a:r>
                <a:rPr lang="zh-CN" altLang="en-US" sz="1400" dirty="0">
                  <a:cs typeface="+mn-ea"/>
                  <a:sym typeface="+mn-lt"/>
                </a:rPr>
                <a:t>分析团队</a:t>
              </a:r>
            </a:p>
          </p:txBody>
        </p:sp>
        <p:sp>
          <p:nvSpPr>
            <p:cNvPr id="272" name="矩形 271"/>
            <p:cNvSpPr/>
            <p:nvPr/>
          </p:nvSpPr>
          <p:spPr bwMode="auto">
            <a:xfrm>
              <a:off x="1980036"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3" name="右箭头 272"/>
            <p:cNvSpPr/>
            <p:nvPr/>
          </p:nvSpPr>
          <p:spPr bwMode="auto">
            <a:xfrm>
              <a:off x="2069762"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4" name="文本框 368"/>
            <p:cNvSpPr txBox="1"/>
            <p:nvPr/>
          </p:nvSpPr>
          <p:spPr>
            <a:xfrm>
              <a:off x="1861262"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5" name="直接连接符 274"/>
            <p:cNvCxnSpPr/>
            <p:nvPr/>
          </p:nvCxnSpPr>
          <p:spPr bwMode="auto">
            <a:xfrm>
              <a:off x="7941049" y="2898164"/>
              <a:ext cx="1606735" cy="510805"/>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6" name="文本框 370"/>
            <p:cNvSpPr txBox="1"/>
            <p:nvPr/>
          </p:nvSpPr>
          <p:spPr>
            <a:xfrm>
              <a:off x="8685835" y="3370308"/>
              <a:ext cx="1065264" cy="395279"/>
            </a:xfrm>
            <a:prstGeom prst="rect">
              <a:avLst/>
            </a:prstGeom>
            <a:noFill/>
          </p:spPr>
          <p:txBody>
            <a:bodyPr wrap="square" rtlCol="0">
              <a:spAutoFit/>
            </a:bodyPr>
            <a:lstStyle/>
            <a:p>
              <a:r>
                <a:rPr lang="zh-CN" altLang="en-US" sz="1400" dirty="0">
                  <a:cs typeface="+mn-ea"/>
                  <a:sym typeface="+mn-lt"/>
                </a:rPr>
                <a:t>测试团队</a:t>
              </a:r>
            </a:p>
          </p:txBody>
        </p:sp>
        <p:sp>
          <p:nvSpPr>
            <p:cNvPr id="277" name="矩形 276"/>
            <p:cNvSpPr/>
            <p:nvPr/>
          </p:nvSpPr>
          <p:spPr bwMode="auto">
            <a:xfrm>
              <a:off x="8686842" y="3392266"/>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8" name="右箭头 277"/>
            <p:cNvSpPr/>
            <p:nvPr/>
          </p:nvSpPr>
          <p:spPr bwMode="auto">
            <a:xfrm>
              <a:off x="8776568" y="3664383"/>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9" name="文本框 373"/>
            <p:cNvSpPr txBox="1"/>
            <p:nvPr/>
          </p:nvSpPr>
          <p:spPr>
            <a:xfrm>
              <a:off x="8552862" y="3471523"/>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sp>
          <p:nvSpPr>
            <p:cNvPr id="280" name="圆角矩形 279"/>
            <p:cNvSpPr/>
            <p:nvPr/>
          </p:nvSpPr>
          <p:spPr bwMode="auto">
            <a:xfrm>
              <a:off x="1846056" y="2999562"/>
              <a:ext cx="7891676" cy="2805702"/>
            </a:xfrm>
            <a:prstGeom prst="roundRect">
              <a:avLst>
                <a:gd name="adj" fmla="val 7656"/>
              </a:avLst>
            </a:prstGeom>
            <a:noFill/>
            <a:ln w="22225" cap="flat" cmpd="sng" algn="ctr">
              <a:solidFill>
                <a:srgbClr val="C7000B"/>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cxnSp>
          <p:nvCxnSpPr>
            <p:cNvPr id="281" name="肘形连接符 280"/>
            <p:cNvCxnSpPr>
              <a:stCxn id="280" idx="3"/>
              <a:endCxn id="232" idx="3"/>
            </p:cNvCxnSpPr>
            <p:nvPr/>
          </p:nvCxnSpPr>
          <p:spPr bwMode="auto">
            <a:xfrm flipV="1">
              <a:off x="9737732" y="2463185"/>
              <a:ext cx="102685" cy="1939229"/>
            </a:xfrm>
            <a:prstGeom prst="bentConnector3">
              <a:avLst>
                <a:gd name="adj1" fmla="val 307336"/>
              </a:avLst>
            </a:prstGeom>
            <a:noFill/>
            <a:ln w="34925" cap="flat" cmpd="sng" algn="ctr">
              <a:solidFill>
                <a:srgbClr val="C7000B"/>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 name="文本框 385"/>
            <p:cNvSpPr txBox="1"/>
            <p:nvPr/>
          </p:nvSpPr>
          <p:spPr>
            <a:xfrm>
              <a:off x="9678656" y="3098327"/>
              <a:ext cx="449792" cy="829755"/>
            </a:xfrm>
            <a:prstGeom prst="rect">
              <a:avLst/>
            </a:prstGeom>
            <a:noFill/>
          </p:spPr>
          <p:txBody>
            <a:bodyPr wrap="square" rtlCol="0">
              <a:spAutoFit/>
            </a:bodyPr>
            <a:lstStyle/>
            <a:p>
              <a:r>
                <a:rPr lang="zh-CN" altLang="en-US" sz="1799" dirty="0">
                  <a:solidFill>
                    <a:srgbClr val="C7000B"/>
                  </a:solidFill>
                  <a:cs typeface="+mn-ea"/>
                  <a:sym typeface="+mn-lt"/>
                </a:rPr>
                <a:t>卷积</a:t>
              </a:r>
            </a:p>
          </p:txBody>
        </p:sp>
      </p:grpSp>
    </p:spTree>
    <p:extLst>
      <p:ext uri="{BB962C8B-B14F-4D97-AF65-F5344CB8AC3E}">
        <p14:creationId xmlns:p14="http://schemas.microsoft.com/office/powerpoint/2010/main" val="3801024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smtClean="0">
                <a:solidFill>
                  <a:schemeClr val="bg1">
                    <a:lumMod val="50000"/>
                  </a:schemeClr>
                </a:solidFill>
                <a:latin typeface="+mn-lt"/>
                <a:ea typeface="+mn-ea"/>
                <a:cs typeface="+mn-ea"/>
                <a:sym typeface="+mn-lt"/>
              </a:rPr>
              <a:t>软件产业和交付模式发展趋势</a:t>
            </a:r>
            <a:endParaRPr lang="en-US" altLang="zh-CN" dirty="0" smtClean="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敏捷软件开发及</a:t>
            </a:r>
            <a:r>
              <a:rPr lang="en-US" altLang="zh-CN" b="1" dirty="0" err="1" smtClean="0">
                <a:latin typeface="+mn-lt"/>
                <a:ea typeface="+mn-ea"/>
                <a:cs typeface="+mn-ea"/>
                <a:sym typeface="+mn-lt"/>
              </a:rPr>
              <a:t>DevOps</a:t>
            </a:r>
            <a:r>
              <a:rPr lang="zh-CN" altLang="en-US" b="1" dirty="0" smtClean="0">
                <a:latin typeface="+mn-lt"/>
                <a:ea typeface="+mn-ea"/>
                <a:cs typeface="+mn-ea"/>
                <a:sym typeface="+mn-lt"/>
              </a:rPr>
              <a:t>思想</a:t>
            </a: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en-US" altLang="zh-CN" dirty="0" err="1" smtClean="0">
                <a:latin typeface="+mn-lt"/>
                <a:ea typeface="+mn-ea"/>
                <a:cs typeface="+mn-ea"/>
                <a:sym typeface="+mn-lt"/>
              </a:rPr>
              <a:t>DevOps</a:t>
            </a:r>
            <a:endParaRPr lang="en-US" altLang="zh-CN"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敏捷和</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smtClean="0">
              <a:solidFill>
                <a:schemeClr val="bg1">
                  <a:lumMod val="50000"/>
                </a:schemeClr>
              </a:solidFill>
              <a:latin typeface="+mn-lt"/>
              <a:ea typeface="+mn-ea"/>
              <a:cs typeface="+mn-ea"/>
              <a:sym typeface="+mn-lt"/>
            </a:endParaRPr>
          </a:p>
          <a:p>
            <a:r>
              <a:rPr lang="zh-CN" altLang="en-US" dirty="0" smtClean="0">
                <a:solidFill>
                  <a:schemeClr val="bg1">
                    <a:lumMod val="50000"/>
                  </a:schemeClr>
                </a:solidFill>
                <a:latin typeface="+mn-lt"/>
                <a:ea typeface="+mn-ea"/>
                <a:cs typeface="+mn-ea"/>
                <a:sym typeface="+mn-lt"/>
              </a:rPr>
              <a:t>华为云</a:t>
            </a:r>
            <a:r>
              <a:rPr lang="en-US" altLang="zh-CN" dirty="0" err="1" smtClean="0">
                <a:solidFill>
                  <a:schemeClr val="bg1">
                    <a:lumMod val="50000"/>
                  </a:schemeClr>
                </a:solidFill>
                <a:latin typeface="+mn-lt"/>
                <a:ea typeface="+mn-ea"/>
                <a:cs typeface="+mn-ea"/>
                <a:sym typeface="+mn-lt"/>
              </a:rPr>
              <a:t>DevCloud</a:t>
            </a:r>
            <a:r>
              <a:rPr lang="en-US" altLang="zh-CN" dirty="0" smtClean="0">
                <a:solidFill>
                  <a:schemeClr val="bg1">
                    <a:lumMod val="50000"/>
                  </a:schemeClr>
                </a:solidFill>
                <a:latin typeface="+mn-lt"/>
                <a:ea typeface="+mn-ea"/>
                <a:cs typeface="+mn-ea"/>
                <a:sym typeface="+mn-lt"/>
              </a:rPr>
              <a:t> HE2E </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框架及其主要服务</a:t>
            </a:r>
            <a:endParaRPr lang="en-US" altLang="zh-CN"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18783650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是什么</a:t>
            </a:r>
            <a:endParaRPr lang="zh-CN" altLang="en-US" dirty="0">
              <a:latin typeface="+mn-lt"/>
              <a:ea typeface="+mn-ea"/>
              <a:cs typeface="+mn-ea"/>
              <a:sym typeface="+mn-lt"/>
            </a:endParaRPr>
          </a:p>
        </p:txBody>
      </p:sp>
      <p:sp>
        <p:nvSpPr>
          <p:cNvPr id="19" name="矩形 18"/>
          <p:cNvSpPr/>
          <p:nvPr/>
        </p:nvSpPr>
        <p:spPr>
          <a:xfrm>
            <a:off x="731838" y="1375148"/>
            <a:ext cx="1799297" cy="359859"/>
          </a:xfrm>
          <a:prstGeom prst="rect">
            <a:avLst/>
          </a:prstGeom>
          <a:noFill/>
        </p:spPr>
        <p:txBody>
          <a:bodyPr wrap="square" anchor="ctr">
            <a:noAutofit/>
          </a:bodyPr>
          <a:lstStyle/>
          <a:p>
            <a:r>
              <a:rPr lang="en-US" altLang="zh-CN" sz="1599" b="1" dirty="0" err="1">
                <a:cs typeface="+mn-ea"/>
                <a:sym typeface="+mn-lt"/>
              </a:rPr>
              <a:t>DevOps</a:t>
            </a:r>
            <a:r>
              <a:rPr lang="zh-CN" altLang="en-US" sz="1599" b="1" dirty="0">
                <a:cs typeface="+mn-ea"/>
                <a:sym typeface="+mn-lt"/>
              </a:rPr>
              <a:t>的概念</a:t>
            </a:r>
          </a:p>
        </p:txBody>
      </p:sp>
      <p:sp>
        <p:nvSpPr>
          <p:cNvPr id="20" name="矩形 19"/>
          <p:cNvSpPr/>
          <p:nvPr/>
        </p:nvSpPr>
        <p:spPr>
          <a:xfrm>
            <a:off x="6096000" y="1052513"/>
            <a:ext cx="5038591" cy="359859"/>
          </a:xfrm>
          <a:prstGeom prst="rect">
            <a:avLst/>
          </a:prstGeom>
          <a:noFill/>
        </p:spPr>
        <p:txBody>
          <a:bodyPr wrap="square" anchor="ctr">
            <a:noAutofit/>
          </a:bodyPr>
          <a:lstStyle/>
          <a:p>
            <a:r>
              <a:rPr lang="en-US" altLang="zh-CN" sz="1599" b="1" dirty="0">
                <a:cs typeface="+mn-ea"/>
                <a:sym typeface="+mn-lt"/>
              </a:rPr>
              <a:t>DevOps</a:t>
            </a:r>
            <a:r>
              <a:rPr lang="zh-CN" altLang="en-US" sz="1599" b="1" dirty="0">
                <a:cs typeface="+mn-ea"/>
                <a:sym typeface="+mn-lt"/>
              </a:rPr>
              <a:t>领先企业的观点</a:t>
            </a:r>
          </a:p>
        </p:txBody>
      </p:sp>
      <p:sp>
        <p:nvSpPr>
          <p:cNvPr id="22" name="矩形 21"/>
          <p:cNvSpPr/>
          <p:nvPr/>
        </p:nvSpPr>
        <p:spPr>
          <a:xfrm>
            <a:off x="731838" y="3151614"/>
            <a:ext cx="5471047" cy="338426"/>
          </a:xfrm>
          <a:prstGeom prst="rect">
            <a:avLst/>
          </a:prstGeom>
          <a:noFill/>
        </p:spPr>
        <p:txBody>
          <a:bodyPr wrap="square">
            <a:spAutoFit/>
          </a:bodyPr>
          <a:lstStyle/>
          <a:p>
            <a:r>
              <a:rPr lang="en-US" altLang="zh-CN" sz="1599" b="1" dirty="0">
                <a:cs typeface="+mn-ea"/>
                <a:sym typeface="+mn-lt"/>
              </a:rPr>
              <a:t>DevOps</a:t>
            </a:r>
            <a:r>
              <a:rPr lang="zh-CN" altLang="en-US" sz="1599" b="1" dirty="0">
                <a:cs typeface="+mn-ea"/>
                <a:sym typeface="+mn-lt"/>
              </a:rPr>
              <a:t>专家的观点</a:t>
            </a:r>
          </a:p>
        </p:txBody>
      </p:sp>
      <p:sp>
        <p:nvSpPr>
          <p:cNvPr id="7" name="任意多边形 6"/>
          <p:cNvSpPr/>
          <p:nvPr/>
        </p:nvSpPr>
        <p:spPr>
          <a:xfrm>
            <a:off x="829204" y="3592865"/>
            <a:ext cx="2286327" cy="1830370"/>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打破开发与运维之间的孤岛</a:t>
            </a:r>
            <a:r>
              <a:rPr lang="zh-CN" altLang="en-US" sz="1200" dirty="0">
                <a:cs typeface="+mn-ea"/>
                <a:sym typeface="+mn-lt"/>
              </a:rPr>
              <a:t>，积极协作。广义上指整个组织级的协作优化，包括</a:t>
            </a:r>
            <a:r>
              <a:rPr lang="en-US" altLang="zh-CN" sz="1200" dirty="0">
                <a:cs typeface="+mn-ea"/>
                <a:sym typeface="+mn-lt"/>
              </a:rPr>
              <a:t>IT</a:t>
            </a:r>
            <a:r>
              <a:rPr lang="zh-CN" altLang="en-US" sz="1200" dirty="0">
                <a:cs typeface="+mn-ea"/>
                <a:sym typeface="+mn-lt"/>
              </a:rPr>
              <a:t>、</a:t>
            </a:r>
            <a:r>
              <a:rPr lang="en-US" altLang="zh-CN" sz="1200" dirty="0">
                <a:cs typeface="+mn-ea"/>
                <a:sym typeface="+mn-lt"/>
              </a:rPr>
              <a:t>HR</a:t>
            </a:r>
            <a:r>
              <a:rPr lang="zh-CN" altLang="en-US" sz="1200" dirty="0">
                <a:cs typeface="+mn-ea"/>
                <a:sym typeface="+mn-lt"/>
              </a:rPr>
              <a:t>、财务、和公司供应商。约束理论告诉我们，需要优化整体而非单个“孤岛”。整体是与客户问题相关的业务，从精益角度来说，是整个价值链。</a:t>
            </a:r>
            <a:endParaRPr lang="en-US" altLang="zh-CN" sz="1200" dirty="0">
              <a:cs typeface="+mn-ea"/>
              <a:sym typeface="+mn-lt"/>
            </a:endParaRPr>
          </a:p>
        </p:txBody>
      </p:sp>
      <p:sp>
        <p:nvSpPr>
          <p:cNvPr id="8" name="任意多边形 7"/>
          <p:cNvSpPr/>
          <p:nvPr/>
        </p:nvSpPr>
        <p:spPr>
          <a:xfrm>
            <a:off x="829206" y="5078067"/>
            <a:ext cx="2286326" cy="880463"/>
          </a:xfrm>
          <a:custGeom>
            <a:avLst/>
            <a:gdLst>
              <a:gd name="connsiteX0" fmla="*/ 0 w 2426748"/>
              <a:gd name="connsiteY0" fmla="*/ 0 h 778951"/>
              <a:gd name="connsiteX1" fmla="*/ 2426748 w 2426748"/>
              <a:gd name="connsiteY1" fmla="*/ 0 h 778951"/>
              <a:gd name="connsiteX2" fmla="*/ 2426748 w 2426748"/>
              <a:gd name="connsiteY2" fmla="*/ 778951 h 778951"/>
              <a:gd name="connsiteX3" fmla="*/ 0 w 2426748"/>
              <a:gd name="connsiteY3" fmla="*/ 778951 h 778951"/>
              <a:gd name="connsiteX4" fmla="*/ 0 w 2426748"/>
              <a:gd name="connsiteY4" fmla="*/ 0 h 77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778951">
                <a:moveTo>
                  <a:pt x="0" y="0"/>
                </a:moveTo>
                <a:lnTo>
                  <a:pt x="2426748" y="0"/>
                </a:lnTo>
                <a:lnTo>
                  <a:pt x="2426748" y="778951"/>
                </a:lnTo>
                <a:lnTo>
                  <a:pt x="0" y="778951"/>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cs typeface="+mn-ea"/>
                <a:sym typeface="+mn-lt"/>
              </a:rPr>
              <a:t>Patrick </a:t>
            </a:r>
            <a:r>
              <a:rPr lang="en-US" altLang="zh-CN" sz="1200" dirty="0" err="1">
                <a:cs typeface="+mn-ea"/>
                <a:sym typeface="+mn-lt"/>
              </a:rPr>
              <a:t>Debois</a:t>
            </a:r>
            <a:r>
              <a:rPr lang="en-US" altLang="zh-CN" sz="1200" dirty="0">
                <a:cs typeface="+mn-ea"/>
                <a:sym typeface="+mn-lt"/>
              </a:rPr>
              <a:t> </a:t>
            </a:r>
            <a:r>
              <a:rPr lang="zh-CN" altLang="en-US" sz="1200" dirty="0">
                <a:cs typeface="+mn-ea"/>
                <a:sym typeface="+mn-lt"/>
              </a:rPr>
              <a:t>，</a:t>
            </a:r>
            <a:r>
              <a:rPr lang="en-US" altLang="zh-CN" sz="1200" dirty="0">
                <a:cs typeface="+mn-ea"/>
                <a:sym typeface="+mn-lt"/>
              </a:rPr>
              <a:t>DevOps</a:t>
            </a:r>
            <a:r>
              <a:rPr lang="zh-CN" altLang="en-US" sz="1200" dirty="0">
                <a:cs typeface="+mn-ea"/>
                <a:sym typeface="+mn-lt"/>
              </a:rPr>
              <a:t>名词的发明和运动的推动者，</a:t>
            </a:r>
            <a:r>
              <a:rPr lang="en-US" altLang="zh-CN" sz="1200" dirty="0">
                <a:cs typeface="+mn-ea"/>
                <a:sym typeface="+mn-lt"/>
              </a:rPr>
              <a:t>DevOps Days</a:t>
            </a:r>
            <a:r>
              <a:rPr lang="zh-CN" altLang="en-US" sz="1200" dirty="0">
                <a:cs typeface="+mn-ea"/>
                <a:sym typeface="+mn-lt"/>
              </a:rPr>
              <a:t>创办人</a:t>
            </a:r>
            <a:r>
              <a:rPr lang="zh-CN" altLang="en-US" sz="1200" dirty="0" smtClean="0">
                <a:cs typeface="+mn-ea"/>
                <a:sym typeface="+mn-lt"/>
              </a:rPr>
              <a:t>之一。</a:t>
            </a:r>
            <a:endParaRPr lang="en-US" altLang="zh-CN" sz="1200" dirty="0">
              <a:cs typeface="+mn-ea"/>
              <a:sym typeface="+mn-lt"/>
            </a:endParaRPr>
          </a:p>
        </p:txBody>
      </p:sp>
      <p:sp>
        <p:nvSpPr>
          <p:cNvPr id="13" name="任意多边形 12"/>
          <p:cNvSpPr/>
          <p:nvPr/>
        </p:nvSpPr>
        <p:spPr>
          <a:xfrm>
            <a:off x="3665508" y="3592864"/>
            <a:ext cx="2286327" cy="1829569"/>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通常指的是新兴的专业化运动</a:t>
            </a:r>
            <a:r>
              <a:rPr lang="zh-CN" altLang="en-US" sz="1200" dirty="0">
                <a:cs typeface="+mn-ea"/>
                <a:sym typeface="+mn-lt"/>
              </a:rPr>
              <a:t>，提倡开发和</a:t>
            </a:r>
            <a:r>
              <a:rPr lang="en-US" altLang="zh-CN" sz="1200" dirty="0">
                <a:cs typeface="+mn-ea"/>
                <a:sym typeface="+mn-lt"/>
              </a:rPr>
              <a:t>IT</a:t>
            </a:r>
            <a:r>
              <a:rPr lang="zh-CN" altLang="en-US" sz="1200" dirty="0">
                <a:cs typeface="+mn-ea"/>
                <a:sym typeface="+mn-lt"/>
              </a:rPr>
              <a:t>运维之间的高度协同，从而在完成高频率部署的同时，提高生产环境的可靠性、稳定性、弹性和安全性”。</a:t>
            </a:r>
            <a:r>
              <a:rPr lang="en-US" altLang="zh-CN" sz="1200" dirty="0">
                <a:cs typeface="+mn-ea"/>
                <a:sym typeface="+mn-lt"/>
              </a:rPr>
              <a:t>DevOps</a:t>
            </a:r>
            <a:r>
              <a:rPr lang="zh-CN" altLang="en-US" sz="1200" dirty="0">
                <a:cs typeface="+mn-ea"/>
                <a:sym typeface="+mn-lt"/>
              </a:rPr>
              <a:t>聚焦实现更快的上市时间，减少</a:t>
            </a:r>
            <a:r>
              <a:rPr lang="en-US" altLang="zh-CN" sz="1200" dirty="0">
                <a:cs typeface="+mn-ea"/>
                <a:sym typeface="+mn-lt"/>
              </a:rPr>
              <a:t>IT</a:t>
            </a:r>
            <a:r>
              <a:rPr lang="zh-CN" altLang="en-US" sz="1200" dirty="0">
                <a:cs typeface="+mn-ea"/>
                <a:sym typeface="+mn-lt"/>
              </a:rPr>
              <a:t>浪费，提高组织效率。</a:t>
            </a:r>
            <a:endParaRPr lang="en-US" altLang="zh-CN" sz="1200" dirty="0">
              <a:cs typeface="+mn-ea"/>
              <a:sym typeface="+mn-lt"/>
            </a:endParaRPr>
          </a:p>
        </p:txBody>
      </p:sp>
      <p:sp>
        <p:nvSpPr>
          <p:cNvPr id="14" name="任意多边形 13"/>
          <p:cNvSpPr/>
          <p:nvPr/>
        </p:nvSpPr>
        <p:spPr>
          <a:xfrm>
            <a:off x="3667338" y="5041686"/>
            <a:ext cx="2284499" cy="916844"/>
          </a:xfrm>
          <a:custGeom>
            <a:avLst/>
            <a:gdLst>
              <a:gd name="connsiteX0" fmla="*/ 0 w 2426748"/>
              <a:gd name="connsiteY0" fmla="*/ 0 h 1170437"/>
              <a:gd name="connsiteX1" fmla="*/ 2426748 w 2426748"/>
              <a:gd name="connsiteY1" fmla="*/ 0 h 1170437"/>
              <a:gd name="connsiteX2" fmla="*/ 2426748 w 2426748"/>
              <a:gd name="connsiteY2" fmla="*/ 1170437 h 1170437"/>
              <a:gd name="connsiteX3" fmla="*/ 0 w 2426748"/>
              <a:gd name="connsiteY3" fmla="*/ 1170437 h 1170437"/>
              <a:gd name="connsiteX4" fmla="*/ 0 w 2426748"/>
              <a:gd name="connsiteY4" fmla="*/ 0 h 117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1170437">
                <a:moveTo>
                  <a:pt x="0" y="0"/>
                </a:moveTo>
                <a:lnTo>
                  <a:pt x="2426748" y="0"/>
                </a:lnTo>
                <a:lnTo>
                  <a:pt x="2426748" y="1170437"/>
                </a:lnTo>
                <a:lnTo>
                  <a:pt x="0" y="1170437"/>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solidFill>
                  <a:prstClr val="black"/>
                </a:solidFill>
                <a:cs typeface="+mn-ea"/>
                <a:sym typeface="+mn-lt"/>
              </a:rPr>
              <a:t>Gene Kim</a:t>
            </a:r>
            <a:r>
              <a:rPr lang="zh-CN" altLang="en-US" sz="1200" dirty="0">
                <a:solidFill>
                  <a:prstClr val="black"/>
                </a:solidFill>
                <a:cs typeface="+mn-ea"/>
                <a:sym typeface="+mn-lt"/>
              </a:rPr>
              <a:t>，</a:t>
            </a:r>
            <a:r>
              <a:rPr lang="en-US" altLang="zh-CN" sz="1200" dirty="0">
                <a:solidFill>
                  <a:prstClr val="black"/>
                </a:solidFill>
                <a:cs typeface="+mn-ea"/>
                <a:sym typeface="+mn-lt"/>
              </a:rPr>
              <a:t>DevOps</a:t>
            </a:r>
            <a:r>
              <a:rPr lang="zh-CN" altLang="en-US" sz="1200" dirty="0">
                <a:solidFill>
                  <a:prstClr val="black"/>
                </a:solidFill>
                <a:cs typeface="+mn-ea"/>
                <a:sym typeface="+mn-lt"/>
              </a:rPr>
              <a:t>领导者，</a:t>
            </a:r>
            <a:r>
              <a:rPr lang="en-US" altLang="zh-CN" sz="1200" dirty="0">
                <a:solidFill>
                  <a:prstClr val="black"/>
                </a:solidFill>
                <a:cs typeface="+mn-ea"/>
                <a:sym typeface="+mn-lt"/>
              </a:rPr>
              <a:t>《The Phoenix Project: A Novel About IT, DevOps》</a:t>
            </a:r>
            <a:r>
              <a:rPr lang="zh-CN" altLang="en-US" sz="1200" dirty="0">
                <a:solidFill>
                  <a:prstClr val="black"/>
                </a:solidFill>
                <a:cs typeface="+mn-ea"/>
                <a:sym typeface="+mn-lt"/>
              </a:rPr>
              <a:t>、</a:t>
            </a:r>
            <a:r>
              <a:rPr lang="en-US" altLang="zh-CN" sz="1200" dirty="0">
                <a:solidFill>
                  <a:prstClr val="black"/>
                </a:solidFill>
                <a:cs typeface="+mn-ea"/>
                <a:sym typeface="+mn-lt"/>
              </a:rPr>
              <a:t>《The Visible Ops Handbook》</a:t>
            </a:r>
            <a:r>
              <a:rPr lang="zh-CN" altLang="en-US" sz="1200" dirty="0" smtClean="0">
                <a:solidFill>
                  <a:prstClr val="black"/>
                </a:solidFill>
                <a:cs typeface="+mn-ea"/>
                <a:sym typeface="+mn-lt"/>
              </a:rPr>
              <a:t>作者。</a:t>
            </a:r>
            <a:endParaRPr lang="en-US" altLang="zh-CN" sz="1200" dirty="0">
              <a:cs typeface="+mn-ea"/>
              <a:sym typeface="+mn-lt"/>
            </a:endParaRPr>
          </a:p>
        </p:txBody>
      </p:sp>
      <p:graphicFrame>
        <p:nvGraphicFramePr>
          <p:cNvPr id="26" name="图示 25"/>
          <p:cNvGraphicFramePr/>
          <p:nvPr>
            <p:extLst>
              <p:ext uri="{D42A27DB-BD31-4B8C-83A1-F6EECF244321}">
                <p14:modId xmlns:p14="http://schemas.microsoft.com/office/powerpoint/2010/main" val="3683990838"/>
              </p:ext>
            </p:extLst>
          </p:nvPr>
        </p:nvGraphicFramePr>
        <p:xfrm>
          <a:off x="6096000" y="1419966"/>
          <a:ext cx="5346165" cy="475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813020" y="1836927"/>
            <a:ext cx="5138817" cy="10229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33187">
              <a:lnSpc>
                <a:spcPct val="90000"/>
              </a:lnSpc>
              <a:spcBef>
                <a:spcPct val="0"/>
              </a:spcBef>
              <a:spcAft>
                <a:spcPct val="35000"/>
              </a:spcAft>
            </a:pPr>
            <a:r>
              <a:rPr lang="zh-CN" altLang="en-US" sz="1399" dirty="0">
                <a:solidFill>
                  <a:prstClr val="black"/>
                </a:solidFill>
                <a:cs typeface="+mn-ea"/>
                <a:sym typeface="+mn-lt"/>
              </a:rPr>
              <a:t>维基百科，</a:t>
            </a:r>
            <a:r>
              <a:rPr lang="en-US" altLang="zh-CN" sz="1399" dirty="0">
                <a:solidFill>
                  <a:prstClr val="black"/>
                </a:solidFill>
                <a:cs typeface="+mn-ea"/>
                <a:sym typeface="+mn-lt"/>
              </a:rPr>
              <a:t> </a:t>
            </a:r>
            <a:r>
              <a:rPr lang="en-US" altLang="zh-CN" sz="1399" dirty="0">
                <a:solidFill>
                  <a:prstClr val="black"/>
                </a:solidFill>
                <a:cs typeface="+mn-ea"/>
                <a:sym typeface="+mn-lt"/>
                <a:hlinkClick r:id="rId8"/>
              </a:rPr>
              <a:t>http://zh.wikipedia.org/wiki/DevOps</a:t>
            </a:r>
            <a:endParaRPr lang="en-US" altLang="zh-CN" sz="1399" dirty="0">
              <a:solidFill>
                <a:prstClr val="black"/>
              </a:solidFill>
              <a:cs typeface="+mn-ea"/>
              <a:sym typeface="+mn-lt"/>
            </a:endParaRPr>
          </a:p>
          <a:p>
            <a:pPr marL="0" lvl="1" defTabSz="399890">
              <a:lnSpc>
                <a:spcPct val="90000"/>
              </a:lnSpc>
              <a:spcBef>
                <a:spcPct val="0"/>
              </a:spcBef>
              <a:spcAft>
                <a:spcPct val="15000"/>
              </a:spcAft>
            </a:pPr>
            <a:r>
              <a:rPr lang="en-US" altLang="zh-CN" sz="1200" dirty="0" err="1">
                <a:solidFill>
                  <a:prstClr val="black"/>
                </a:solidFill>
                <a:cs typeface="+mn-ea"/>
                <a:sym typeface="+mn-lt"/>
              </a:rPr>
              <a:t>DevOps</a:t>
            </a:r>
            <a:r>
              <a:rPr lang="zh-CN" altLang="en-US" sz="1200" dirty="0">
                <a:solidFill>
                  <a:prstClr val="black"/>
                </a:solidFill>
                <a:cs typeface="+mn-ea"/>
                <a:sym typeface="+mn-lt"/>
              </a:rPr>
              <a:t>（</a:t>
            </a:r>
            <a:r>
              <a:rPr lang="en-US" altLang="zh-CN" sz="1200" dirty="0">
                <a:solidFill>
                  <a:prstClr val="black"/>
                </a:solidFill>
                <a:cs typeface="+mn-ea"/>
                <a:sym typeface="+mn-lt"/>
              </a:rPr>
              <a:t>Development</a:t>
            </a:r>
            <a:r>
              <a:rPr lang="zh-CN" altLang="en-US" sz="1200" dirty="0">
                <a:solidFill>
                  <a:prstClr val="black"/>
                </a:solidFill>
                <a:cs typeface="+mn-ea"/>
                <a:sym typeface="+mn-lt"/>
              </a:rPr>
              <a:t>和</a:t>
            </a:r>
            <a:r>
              <a:rPr lang="en-US" altLang="zh-CN" sz="1200" dirty="0">
                <a:solidFill>
                  <a:prstClr val="black"/>
                </a:solidFill>
                <a:cs typeface="+mn-ea"/>
                <a:sym typeface="+mn-lt"/>
              </a:rPr>
              <a:t>Operations</a:t>
            </a:r>
            <a:r>
              <a:rPr lang="zh-CN" altLang="en-US" sz="1200" dirty="0">
                <a:solidFill>
                  <a:prstClr val="black"/>
                </a:solidFill>
                <a:cs typeface="+mn-ea"/>
                <a:sym typeface="+mn-lt"/>
              </a:rPr>
              <a:t>的组合词）是一种重视“软件开发人员（</a:t>
            </a:r>
            <a:r>
              <a:rPr lang="en-US" altLang="zh-CN" sz="1200" dirty="0">
                <a:solidFill>
                  <a:prstClr val="black"/>
                </a:solidFill>
                <a:cs typeface="+mn-ea"/>
                <a:sym typeface="+mn-lt"/>
              </a:rPr>
              <a:t>Dev</a:t>
            </a:r>
            <a:r>
              <a:rPr lang="zh-CN" altLang="en-US" sz="1200" dirty="0">
                <a:solidFill>
                  <a:prstClr val="black"/>
                </a:solidFill>
                <a:cs typeface="+mn-ea"/>
                <a:sym typeface="+mn-lt"/>
              </a:rPr>
              <a:t>）”和“</a:t>
            </a:r>
            <a:r>
              <a:rPr lang="en-US" altLang="zh-CN" sz="1200" dirty="0">
                <a:solidFill>
                  <a:prstClr val="black"/>
                </a:solidFill>
                <a:cs typeface="+mn-ea"/>
                <a:sym typeface="+mn-lt"/>
              </a:rPr>
              <a:t>IT</a:t>
            </a:r>
            <a:r>
              <a:rPr lang="zh-CN" altLang="en-US" sz="1200" dirty="0">
                <a:solidFill>
                  <a:prstClr val="black"/>
                </a:solidFill>
                <a:cs typeface="+mn-ea"/>
                <a:sym typeface="+mn-lt"/>
              </a:rPr>
              <a:t>运维技术人员（</a:t>
            </a:r>
            <a:r>
              <a:rPr lang="en-US" altLang="zh-CN" sz="1200" dirty="0">
                <a:solidFill>
                  <a:prstClr val="black"/>
                </a:solidFill>
                <a:cs typeface="+mn-ea"/>
                <a:sym typeface="+mn-lt"/>
              </a:rPr>
              <a:t>Ops</a:t>
            </a:r>
            <a:r>
              <a:rPr lang="zh-CN" altLang="en-US" sz="1200" dirty="0">
                <a:solidFill>
                  <a:prstClr val="black"/>
                </a:solidFill>
                <a:cs typeface="+mn-ea"/>
                <a:sym typeface="+mn-lt"/>
              </a:rPr>
              <a:t>）”之间沟通合作的文化、运动或惯例。透过自动化“软件交付”和“架构变更”的流程，来使得构建、测试、发布软件能够更加地快捷、频繁和可靠。</a:t>
            </a:r>
            <a:endParaRPr lang="zh-CN" altLang="en-US" sz="3199" dirty="0">
              <a:cs typeface="+mn-ea"/>
              <a:sym typeface="+mn-lt"/>
            </a:endParaRPr>
          </a:p>
        </p:txBody>
      </p:sp>
    </p:spTree>
    <p:extLst>
      <p:ext uri="{BB962C8B-B14F-4D97-AF65-F5344CB8AC3E}">
        <p14:creationId xmlns:p14="http://schemas.microsoft.com/office/powerpoint/2010/main" val="841562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latin typeface="+mn-lt"/>
                <a:ea typeface="+mn-ea"/>
                <a:cs typeface="+mn-ea"/>
                <a:sym typeface="+mn-lt"/>
              </a:rPr>
              <a:t>学完本课程后，您将能够：</a:t>
            </a:r>
          </a:p>
          <a:p>
            <a:pPr lvl="1"/>
            <a:r>
              <a:rPr lang="zh-CN" altLang="en-US" dirty="0" smtClean="0">
                <a:latin typeface="+mn-lt"/>
                <a:ea typeface="+mn-ea"/>
                <a:cs typeface="+mn-ea"/>
                <a:sym typeface="+mn-lt"/>
              </a:rPr>
              <a:t>了解软件产业发展的趋势；</a:t>
            </a:r>
          </a:p>
          <a:p>
            <a:pPr lvl="1"/>
            <a:r>
              <a:rPr lang="zh-CN" altLang="en-US" dirty="0" smtClean="0">
                <a:latin typeface="+mn-lt"/>
                <a:ea typeface="+mn-ea"/>
                <a:cs typeface="+mn-ea"/>
                <a:sym typeface="+mn-lt"/>
              </a:rPr>
              <a:t>了解敏捷价值观和软件开发方法；</a:t>
            </a:r>
          </a:p>
          <a:p>
            <a:pPr lvl="1"/>
            <a:r>
              <a:rPr lang="zh-CN" altLang="en-US" dirty="0" smtClean="0">
                <a:latin typeface="+mn-lt"/>
                <a:ea typeface="+mn-ea"/>
                <a:cs typeface="+mn-ea"/>
                <a:sym typeface="+mn-lt"/>
              </a:rPr>
              <a:t>了解</a:t>
            </a:r>
            <a:r>
              <a:rPr lang="en-US" altLang="zh-CN" dirty="0" err="1" smtClean="0">
                <a:latin typeface="+mn-lt"/>
                <a:ea typeface="+mn-ea"/>
                <a:cs typeface="+mn-ea"/>
                <a:sym typeface="+mn-lt"/>
              </a:rPr>
              <a:t>DevOps</a:t>
            </a:r>
            <a:r>
              <a:rPr lang="zh-CN" altLang="en-US" dirty="0" smtClean="0">
                <a:latin typeface="+mn-lt"/>
                <a:ea typeface="+mn-ea"/>
                <a:cs typeface="+mn-ea"/>
                <a:sym typeface="+mn-lt"/>
              </a:rPr>
              <a:t>的思想理念；</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了解华为云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p>
          <a:p>
            <a:pPr marL="403039" lvl="1" indent="0">
              <a:buNone/>
            </a:pPr>
            <a:endParaRPr lang="en-US" altLang="zh-CN" dirty="0">
              <a:latin typeface="+mn-lt"/>
              <a:ea typeface="+mn-ea"/>
              <a:cs typeface="+mn-ea"/>
              <a:sym typeface="+mn-lt"/>
            </a:endParaRPr>
          </a:p>
        </p:txBody>
      </p:sp>
    </p:spTree>
    <p:extLst>
      <p:ext uri="{BB962C8B-B14F-4D97-AF65-F5344CB8AC3E}">
        <p14:creationId xmlns:p14="http://schemas.microsoft.com/office/powerpoint/2010/main" val="2179579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smtClean="0">
                <a:latin typeface="+mn-lt"/>
                <a:ea typeface="+mn-ea"/>
                <a:cs typeface="+mn-ea"/>
                <a:sym typeface="+mn-lt"/>
              </a:rPr>
              <a:t>DevOps</a:t>
            </a:r>
            <a:r>
              <a:rPr kumimoji="1" lang="zh-CN" altLang="en-US" dirty="0" smtClean="0">
                <a:latin typeface="+mn-lt"/>
                <a:ea typeface="+mn-ea"/>
                <a:cs typeface="+mn-ea"/>
                <a:sym typeface="+mn-lt"/>
              </a:rPr>
              <a:t>生命周期过程</a:t>
            </a:r>
            <a:endParaRPr kumimoji="1" lang="zh-CN" altLang="en-US" dirty="0">
              <a:latin typeface="+mn-lt"/>
              <a:ea typeface="+mn-ea"/>
              <a:cs typeface="+mn-ea"/>
              <a:sym typeface="+mn-lt"/>
            </a:endParaRPr>
          </a:p>
        </p:txBody>
      </p:sp>
      <p:grpSp>
        <p:nvGrpSpPr>
          <p:cNvPr id="3" name="组合 2"/>
          <p:cNvGrpSpPr/>
          <p:nvPr/>
        </p:nvGrpSpPr>
        <p:grpSpPr>
          <a:xfrm>
            <a:off x="1649051" y="1327812"/>
            <a:ext cx="9136026" cy="4605980"/>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endParaRPr lang="zh-CN" altLang="en-US" sz="1600">
                <a:solidFill>
                  <a:schemeClr val="tx1"/>
                </a:solidFill>
                <a:cs typeface="+mn-ea"/>
                <a:sym typeface="+mn-lt"/>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计划</a:t>
              </a: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构建</a:t>
              </a: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部署</a:t>
              </a:r>
            </a:p>
          </p:txBody>
        </p:sp>
        <p:sp>
          <p:nvSpPr>
            <p:cNvPr id="24" name="文本框 289"/>
            <p:cNvSpPr txBox="1"/>
            <p:nvPr/>
          </p:nvSpPr>
          <p:spPr>
            <a:xfrm>
              <a:off x="2718331" y="1796671"/>
              <a:ext cx="562166" cy="290915"/>
            </a:xfrm>
            <a:prstGeom prst="rect">
              <a:avLst/>
            </a:prstGeom>
            <a:noFill/>
          </p:spPr>
          <p:txBody>
            <a:bodyPr wrap="square" rtlCol="0">
              <a:spAutoFit/>
            </a:bodyPr>
            <a:lstStyle/>
            <a:p>
              <a:pPr defTabSz="914057"/>
              <a:r>
                <a:rPr lang="en-US" altLang="zh-CN" sz="1600" dirty="0">
                  <a:cs typeface="+mn-ea"/>
                  <a:sym typeface="+mn-lt"/>
                </a:rPr>
                <a:t>Dev</a:t>
              </a:r>
              <a:endParaRPr lang="zh-CN" altLang="en-US" sz="1600" dirty="0">
                <a:cs typeface="+mn-ea"/>
                <a:sym typeface="+mn-lt"/>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运维</a:t>
              </a:r>
              <a:r>
                <a:rPr lang="en-US" altLang="zh-CN" sz="1600" dirty="0">
                  <a:solidFill>
                    <a:schemeClr val="tx1"/>
                  </a:solidFill>
                  <a:cs typeface="+mn-ea"/>
                  <a:sym typeface="+mn-lt"/>
                </a:rPr>
                <a:t>/</a:t>
              </a:r>
              <a:r>
                <a:rPr lang="zh-CN" altLang="en-US" sz="1600" dirty="0">
                  <a:solidFill>
                    <a:schemeClr val="tx1"/>
                  </a:solidFill>
                  <a:cs typeface="+mn-ea"/>
                  <a:sym typeface="+mn-lt"/>
                </a:rPr>
                <a:t>运营</a:t>
              </a:r>
            </a:p>
          </p:txBody>
        </p:sp>
        <p:sp>
          <p:nvSpPr>
            <p:cNvPr id="27" name="文本框 292"/>
            <p:cNvSpPr txBox="1"/>
            <p:nvPr/>
          </p:nvSpPr>
          <p:spPr>
            <a:xfrm>
              <a:off x="6309927" y="1789454"/>
              <a:ext cx="440928" cy="290995"/>
            </a:xfrm>
            <a:prstGeom prst="rect">
              <a:avLst/>
            </a:prstGeom>
            <a:noFill/>
          </p:spPr>
          <p:txBody>
            <a:bodyPr wrap="none" rtlCol="0">
              <a:spAutoFit/>
            </a:bodyPr>
            <a:lstStyle/>
            <a:p>
              <a:pPr defTabSz="914057"/>
              <a:r>
                <a:rPr lang="en-US" altLang="zh-CN" sz="1600" dirty="0">
                  <a:cs typeface="+mn-ea"/>
                  <a:sym typeface="+mn-lt"/>
                </a:rPr>
                <a:t>Ops</a:t>
              </a:r>
              <a:endParaRPr lang="zh-CN" altLang="en-US" sz="1600" dirty="0">
                <a:cs typeface="+mn-ea"/>
                <a:sym typeface="+mn-lt"/>
              </a:endParaRPr>
            </a:p>
          </p:txBody>
        </p:sp>
        <p:cxnSp>
          <p:nvCxnSpPr>
            <p:cNvPr id="28" name="直接连接符 27"/>
            <p:cNvCxnSpPr/>
            <p:nvPr/>
          </p:nvCxnSpPr>
          <p:spPr>
            <a:xfrm>
              <a:off x="1094380" y="329521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1041" y="3415509"/>
              <a:ext cx="1397867"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05274" cy="290915"/>
            </a:xfrm>
            <a:prstGeom prst="rect">
              <a:avLst/>
            </a:prstGeom>
            <a:noFill/>
          </p:spPr>
          <p:txBody>
            <a:bodyPr wrap="none" rtlCol="0">
              <a:spAutoFit/>
            </a:bodyPr>
            <a:lstStyle/>
            <a:p>
              <a:pPr defTabSz="914057"/>
              <a:r>
                <a:rPr lang="zh-CN" altLang="en-US" sz="1600" dirty="0">
                  <a:cs typeface="+mn-ea"/>
                  <a:sym typeface="+mn-lt"/>
                </a:rPr>
                <a:t>持续集成</a:t>
              </a: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91718" y="3390245"/>
              <a:ext cx="1142157"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624509"/>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flipV="1">
              <a:off x="1091041" y="3734488"/>
              <a:ext cx="2383978" cy="447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05274" cy="290915"/>
            </a:xfrm>
            <a:prstGeom prst="rect">
              <a:avLst/>
            </a:prstGeom>
            <a:noFill/>
          </p:spPr>
          <p:txBody>
            <a:bodyPr wrap="none" rtlCol="0">
              <a:spAutoFit/>
            </a:bodyPr>
            <a:lstStyle/>
            <a:p>
              <a:pPr defTabSz="914057"/>
              <a:r>
                <a:rPr lang="zh-CN" altLang="en-US" sz="1600" dirty="0">
                  <a:cs typeface="+mn-ea"/>
                  <a:sym typeface="+mn-lt"/>
                </a:rPr>
                <a:t>持续交付</a:t>
              </a:r>
            </a:p>
          </p:txBody>
        </p:sp>
        <p:cxnSp>
          <p:nvCxnSpPr>
            <p:cNvPr id="36" name="直接连接符 35"/>
            <p:cNvCxnSpPr/>
            <p:nvPr/>
          </p:nvCxnSpPr>
          <p:spPr>
            <a:xfrm>
              <a:off x="6531130" y="361281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a:off x="4280293" y="3734488"/>
              <a:ext cx="2255867" cy="447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flipV="1">
              <a:off x="2992242" y="3983192"/>
              <a:ext cx="1801329"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44785" cy="290915"/>
            </a:xfrm>
            <a:prstGeom prst="rect">
              <a:avLst/>
            </a:prstGeom>
            <a:noFill/>
          </p:spPr>
          <p:txBody>
            <a:bodyPr wrap="none" rtlCol="0">
              <a:spAutoFit/>
            </a:bodyPr>
            <a:lstStyle/>
            <a:p>
              <a:pPr defTabSz="914057"/>
              <a:r>
                <a:rPr lang="zh-CN" altLang="en-US" sz="1600" b="1" dirty="0">
                  <a:cs typeface="+mn-ea"/>
                  <a:sym typeface="+mn-lt"/>
                </a:rPr>
                <a:t>自动化</a:t>
              </a: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38355" y="3983192"/>
              <a:ext cx="2029043"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4" name="文本框 309"/>
            <p:cNvSpPr txBox="1"/>
            <p:nvPr/>
          </p:nvSpPr>
          <p:spPr>
            <a:xfrm>
              <a:off x="3955608" y="4617132"/>
              <a:ext cx="479159" cy="290915"/>
            </a:xfrm>
            <a:prstGeom prst="rect">
              <a:avLst/>
            </a:prstGeom>
            <a:noFill/>
          </p:spPr>
          <p:txBody>
            <a:bodyPr wrap="none" rtlCol="0">
              <a:spAutoFit/>
            </a:bodyPr>
            <a:lstStyle/>
            <a:p>
              <a:pPr defTabSz="914057"/>
              <a:r>
                <a:rPr lang="zh-CN" altLang="en-US" sz="1600" b="1" dirty="0">
                  <a:cs typeface="+mn-ea"/>
                  <a:sym typeface="+mn-lt"/>
                </a:rPr>
                <a:t>度量</a:t>
              </a:r>
            </a:p>
          </p:txBody>
        </p:sp>
        <p:sp>
          <p:nvSpPr>
            <p:cNvPr id="45" name="圆角矩形 44"/>
            <p:cNvSpPr/>
            <p:nvPr/>
          </p:nvSpPr>
          <p:spPr>
            <a:xfrm>
              <a:off x="3245823" y="494915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smtClean="0">
                  <a:solidFill>
                    <a:schemeClr val="tx1"/>
                  </a:solidFill>
                  <a:cs typeface="+mn-ea"/>
                  <a:sym typeface="+mn-lt"/>
                </a:rPr>
                <a:t>监测</a:t>
              </a:r>
              <a:endParaRPr lang="zh-CN" altLang="en-US" sz="1600" dirty="0">
                <a:solidFill>
                  <a:schemeClr val="tx1"/>
                </a:solidFill>
                <a:cs typeface="+mn-ea"/>
                <a:sym typeface="+mn-lt"/>
              </a:endParaRPr>
            </a:p>
          </p:txBody>
        </p:sp>
        <p:sp>
          <p:nvSpPr>
            <p:cNvPr id="46" name="圆角矩形 45"/>
            <p:cNvSpPr/>
            <p:nvPr/>
          </p:nvSpPr>
          <p:spPr>
            <a:xfrm>
              <a:off x="3965529" y="494116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指标</a:t>
              </a:r>
            </a:p>
          </p:txBody>
        </p:sp>
        <p:sp>
          <p:nvSpPr>
            <p:cNvPr id="47" name="圆角矩形 46"/>
            <p:cNvSpPr/>
            <p:nvPr/>
          </p:nvSpPr>
          <p:spPr>
            <a:xfrm>
              <a:off x="4650990" y="4946472"/>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分析</a:t>
              </a: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476901" cy="291105"/>
            </a:xfrm>
            <a:prstGeom prst="rect">
              <a:avLst/>
            </a:prstGeom>
            <a:noFill/>
          </p:spPr>
          <p:txBody>
            <a:bodyPr wrap="none" rtlCol="0">
              <a:spAutoFit/>
            </a:bodyPr>
            <a:lstStyle/>
            <a:p>
              <a:pPr defTabSz="914057"/>
              <a:r>
                <a:rPr lang="zh-CN" altLang="en-US" sz="1600" dirty="0" smtClean="0">
                  <a:cs typeface="+mn-ea"/>
                  <a:sym typeface="+mn-lt"/>
                </a:rPr>
                <a:t>监测</a:t>
              </a:r>
              <a:endParaRPr lang="zh-CN" altLang="en-US" sz="1600" dirty="0">
                <a:cs typeface="+mn-ea"/>
                <a:sym typeface="+mn-lt"/>
              </a:endParaRP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938399"/>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10713"/>
              <a:ext cx="479471" cy="291105"/>
            </a:xfrm>
            <a:prstGeom prst="rect">
              <a:avLst/>
            </a:prstGeom>
            <a:noFill/>
          </p:spPr>
          <p:txBody>
            <a:bodyPr wrap="none" rtlCol="0">
              <a:spAutoFit/>
            </a:bodyPr>
            <a:lstStyle/>
            <a:p>
              <a:r>
                <a:rPr lang="zh-CN" altLang="en-US" sz="1600" b="1" dirty="0">
                  <a:cs typeface="+mn-ea"/>
                  <a:sym typeface="+mn-lt"/>
                </a:rPr>
                <a:t>分享</a:t>
              </a:r>
            </a:p>
          </p:txBody>
        </p:sp>
        <p:sp>
          <p:nvSpPr>
            <p:cNvPr id="58" name="文本框 323"/>
            <p:cNvSpPr txBox="1"/>
            <p:nvPr/>
          </p:nvSpPr>
          <p:spPr>
            <a:xfrm>
              <a:off x="4811698" y="2060848"/>
              <a:ext cx="805798" cy="291105"/>
            </a:xfrm>
            <a:prstGeom prst="rect">
              <a:avLst/>
            </a:prstGeom>
            <a:noFill/>
          </p:spPr>
          <p:txBody>
            <a:bodyPr wrap="none" rtlCol="0">
              <a:spAutoFit/>
            </a:bodyPr>
            <a:lstStyle/>
            <a:p>
              <a:r>
                <a:rPr lang="zh-CN" altLang="en-US" sz="1600" dirty="0">
                  <a:cs typeface="+mn-ea"/>
                  <a:sym typeface="+mn-lt"/>
                </a:rPr>
                <a:t>打破壁垒</a:t>
              </a: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4" name="Freeform 184"/>
              <p:cNvSpPr>
                <a:spLocks/>
              </p:cNvSpPr>
              <p:nvPr/>
            </p:nvSpPr>
            <p:spPr bwMode="auto">
              <a:xfrm>
                <a:off x="2569" y="2144"/>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94" name="Freeform 229"/>
              <p:cNvSpPr>
                <a:spLocks/>
              </p:cNvSpPr>
              <p:nvPr/>
            </p:nvSpPr>
            <p:spPr bwMode="auto">
              <a:xfrm>
                <a:off x="3134" y="3052"/>
                <a:ext cx="685" cy="337"/>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95" name="文本框 325"/>
            <p:cNvSpPr txBox="1"/>
            <p:nvPr/>
          </p:nvSpPr>
          <p:spPr>
            <a:xfrm>
              <a:off x="6779212" y="4751984"/>
              <a:ext cx="476901" cy="291105"/>
            </a:xfrm>
            <a:prstGeom prst="rect">
              <a:avLst/>
            </a:prstGeom>
            <a:noFill/>
          </p:spPr>
          <p:txBody>
            <a:bodyPr wrap="none" rtlCol="0">
              <a:spAutoFit/>
            </a:bodyPr>
            <a:lstStyle/>
            <a:p>
              <a:r>
                <a:rPr lang="zh-CN" altLang="en-US" sz="1600" dirty="0">
                  <a:cs typeface="+mn-ea"/>
                  <a:sym typeface="+mn-lt"/>
                </a:rPr>
                <a:t>精益</a:t>
              </a: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132" name="文本框 327"/>
            <p:cNvSpPr txBox="1"/>
            <p:nvPr/>
          </p:nvSpPr>
          <p:spPr>
            <a:xfrm>
              <a:off x="1414616" y="4700173"/>
              <a:ext cx="476901" cy="291105"/>
            </a:xfrm>
            <a:prstGeom prst="rect">
              <a:avLst/>
            </a:prstGeom>
            <a:noFill/>
          </p:spPr>
          <p:txBody>
            <a:bodyPr wrap="none" rtlCol="0">
              <a:spAutoFit/>
            </a:bodyPr>
            <a:lstStyle/>
            <a:p>
              <a:r>
                <a:rPr lang="zh-CN" altLang="en-US" sz="1600" dirty="0">
                  <a:cs typeface="+mn-ea"/>
                  <a:sym typeface="+mn-lt"/>
                </a:rPr>
                <a:t>敏捷</a:t>
              </a:r>
              <a:endParaRPr lang="en-US" altLang="zh-CN" sz="1600" dirty="0">
                <a:cs typeface="+mn-ea"/>
                <a:sym typeface="+mn-lt"/>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en-US" altLang="zh-CN" sz="1600" dirty="0">
                <a:solidFill>
                  <a:schemeClr val="tx1"/>
                </a:solidFill>
                <a:cs typeface="+mn-ea"/>
                <a:sym typeface="+mn-lt"/>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r>
                <a:rPr lang="zh-CN" altLang="en-US" sz="1600" dirty="0">
                  <a:solidFill>
                    <a:schemeClr val="tx1"/>
                  </a:solidFill>
                  <a:cs typeface="+mn-ea"/>
                  <a:sym typeface="+mn-lt"/>
                </a:rPr>
                <a:t>文化</a:t>
              </a: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反馈</a:t>
              </a:r>
            </a:p>
          </p:txBody>
        </p:sp>
        <p:sp>
          <p:nvSpPr>
            <p:cNvPr id="137" name="TextBox 136"/>
            <p:cNvSpPr txBox="1"/>
            <p:nvPr/>
          </p:nvSpPr>
          <p:spPr bwMode="auto">
            <a:xfrm>
              <a:off x="4834069" y="2528900"/>
              <a:ext cx="593437" cy="298366"/>
            </a:xfrm>
            <a:prstGeom prst="rect">
              <a:avLst/>
            </a:prstGeom>
            <a:noFill/>
            <a:ln w="9525">
              <a:noFill/>
              <a:miter lim="800000"/>
              <a:headEnd/>
              <a:tailEnd/>
            </a:ln>
          </p:spPr>
          <p:txBody>
            <a:bodyPr wrap="none" lIns="99938" tIns="49965" rIns="99938" bIns="49965" rtlCol="0">
              <a:spAutoFit/>
            </a:bodyPr>
            <a:lstStyle/>
            <a:p>
              <a:pPr algn="ctr" defTabSz="1001147" eaLnBrk="0" hangingPunct="0"/>
              <a:r>
                <a:rPr lang="zh-CN" altLang="en-US" sz="1600" dirty="0">
                  <a:solidFill>
                    <a:srgbClr val="000000"/>
                  </a:solidFill>
                  <a:cs typeface="+mn-ea"/>
                  <a:sym typeface="+mn-lt"/>
                </a:rPr>
                <a:t>  发布</a:t>
              </a:r>
            </a:p>
          </p:txBody>
        </p:sp>
      </p:grpSp>
    </p:spTree>
    <p:extLst>
      <p:ext uri="{BB962C8B-B14F-4D97-AF65-F5344CB8AC3E}">
        <p14:creationId xmlns:p14="http://schemas.microsoft.com/office/powerpoint/2010/main" val="1232631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BE5BB1C-D016-44CC-8821-D9D8087EA1D8}"/>
              </a:ext>
            </a:extLst>
          </p:cNvPr>
          <p:cNvSpPr>
            <a:spLocks noGrp="1"/>
          </p:cNvSpPr>
          <p:nvPr>
            <p:ph type="title"/>
          </p:nvPr>
        </p:nvSpPr>
        <p:spPr/>
        <p:txBody>
          <a:bodyPr/>
          <a:lstStyle/>
          <a:p>
            <a:r>
              <a:rPr lang="zh-CN" altLang="en-US" smtClean="0"/>
              <a:t>持续集成与</a:t>
            </a:r>
            <a:r>
              <a:rPr lang="zh-CN" altLang="de-CH" smtClean="0"/>
              <a:t>持续交付</a:t>
            </a:r>
            <a:endParaRPr lang="en-US" dirty="0"/>
          </a:p>
        </p:txBody>
      </p:sp>
      <p:sp>
        <p:nvSpPr>
          <p:cNvPr id="2" name="Content Placeholder 1">
            <a:extLst>
              <a:ext uri="{FF2B5EF4-FFF2-40B4-BE49-F238E27FC236}">
                <a16:creationId xmlns="" xmlns:a16="http://schemas.microsoft.com/office/drawing/2014/main" id="{2D67550B-0810-41E3-89EA-F8D7A5C1559F}"/>
              </a:ext>
            </a:extLst>
          </p:cNvPr>
          <p:cNvSpPr>
            <a:spLocks noGrp="1"/>
          </p:cNvSpPr>
          <p:nvPr>
            <p:ph type="body" sz="quarter" idx="10"/>
          </p:nvPr>
        </p:nvSpPr>
        <p:spPr/>
        <p:txBody>
          <a:bodyPr/>
          <a:lstStyle/>
          <a:p>
            <a:r>
              <a:rPr lang="zh-CN" altLang="en-US" sz="1999" b="1" dirty="0"/>
              <a:t>持续集成</a:t>
            </a:r>
            <a:r>
              <a:rPr lang="en-US" altLang="zh-CN" sz="1999" dirty="0"/>
              <a:t>(Continues Integration) </a:t>
            </a:r>
            <a:r>
              <a:rPr lang="zh-CN" altLang="en-US" sz="1999" dirty="0"/>
              <a:t>强调开发人员提交了新代码之后，立刻进行构建、单元测试。根据测试结果，我们可以确定新代码和原有代码能否正确地集成在一起。</a:t>
            </a:r>
            <a:endParaRPr lang="en-US" altLang="zh-CN" sz="1999" dirty="0"/>
          </a:p>
          <a:p>
            <a:r>
              <a:rPr lang="zh-CN" altLang="en-US" sz="1999" b="1" dirty="0"/>
              <a:t>持续交付</a:t>
            </a:r>
            <a:r>
              <a:rPr lang="en-US" altLang="zh-CN" sz="1999" dirty="0"/>
              <a:t>(Continuous delivery)</a:t>
            </a:r>
            <a:r>
              <a:rPr lang="zh-CN" altLang="en-US" sz="1999" b="1" dirty="0"/>
              <a:t> </a:t>
            </a:r>
            <a:r>
              <a:rPr lang="zh-CN" altLang="en-US" sz="1999" dirty="0"/>
              <a:t>是持续集成的延伸，将集成后的代码部署到类生产环境，确保可以以可持续的方式快速向客户发布新的更改。如果代码没有问题，可以继续手动部署到生产环境中。</a:t>
            </a:r>
            <a:endParaRPr lang="en-US" altLang="zh-CN" sz="1999" dirty="0"/>
          </a:p>
        </p:txBody>
      </p:sp>
      <p:sp>
        <p:nvSpPr>
          <p:cNvPr id="5" name="矩形 4"/>
          <p:cNvSpPr/>
          <p:nvPr/>
        </p:nvSpPr>
        <p:spPr>
          <a:xfrm>
            <a:off x="8179719" y="5810754"/>
            <a:ext cx="1107708" cy="369236"/>
          </a:xfrm>
          <a:prstGeom prst="rect">
            <a:avLst/>
          </a:prstGeom>
        </p:spPr>
        <p:txBody>
          <a:bodyPr wrap="none">
            <a:spAutoFit/>
          </a:bodyPr>
          <a:lstStyle/>
          <a:p>
            <a:r>
              <a:rPr lang="zh-CN" altLang="de-CH" sz="1799" b="1" dirty="0">
                <a:solidFill>
                  <a:prstClr val="black"/>
                </a:solidFill>
              </a:rPr>
              <a:t>持续交付</a:t>
            </a:r>
            <a:endParaRPr lang="zh-CN" altLang="en-US" sz="1600" b="1" dirty="0">
              <a:solidFill>
                <a:prstClr val="black"/>
              </a:solidFill>
            </a:endParaRPr>
          </a:p>
        </p:txBody>
      </p:sp>
      <p:sp>
        <p:nvSpPr>
          <p:cNvPr id="10" name="矩形 9"/>
          <p:cNvSpPr/>
          <p:nvPr/>
        </p:nvSpPr>
        <p:spPr>
          <a:xfrm>
            <a:off x="2504125" y="5860857"/>
            <a:ext cx="1107708" cy="369236"/>
          </a:xfrm>
          <a:prstGeom prst="rect">
            <a:avLst/>
          </a:prstGeom>
        </p:spPr>
        <p:txBody>
          <a:bodyPr wrap="none">
            <a:spAutoFit/>
          </a:bodyPr>
          <a:lstStyle/>
          <a:p>
            <a:r>
              <a:rPr lang="zh-CN" altLang="de-CH" sz="1799" b="1" dirty="0">
                <a:solidFill>
                  <a:prstClr val="black"/>
                </a:solidFill>
              </a:rPr>
              <a:t>持续</a:t>
            </a:r>
            <a:r>
              <a:rPr lang="zh-CN" altLang="en-US" sz="1799" b="1" dirty="0">
                <a:solidFill>
                  <a:prstClr val="black"/>
                </a:solidFill>
              </a:rPr>
              <a:t>集成</a:t>
            </a:r>
            <a:endParaRPr lang="zh-CN" altLang="en-US" sz="1600" b="1" dirty="0">
              <a:solidFill>
                <a:prstClr val="black"/>
              </a:solidFill>
            </a:endParaRPr>
          </a:p>
        </p:txBody>
      </p:sp>
      <p:grpSp>
        <p:nvGrpSpPr>
          <p:cNvPr id="12" name="组合 11"/>
          <p:cNvGrpSpPr/>
          <p:nvPr/>
        </p:nvGrpSpPr>
        <p:grpSpPr>
          <a:xfrm>
            <a:off x="1189182" y="3239581"/>
            <a:ext cx="4528127" cy="2588568"/>
            <a:chOff x="453888" y="2892490"/>
            <a:chExt cx="5295466" cy="2889846"/>
          </a:xfrm>
        </p:grpSpPr>
        <p:grpSp>
          <p:nvGrpSpPr>
            <p:cNvPr id="13" name="组合 12"/>
            <p:cNvGrpSpPr/>
            <p:nvPr/>
          </p:nvGrpSpPr>
          <p:grpSpPr>
            <a:xfrm>
              <a:off x="4238304" y="4107744"/>
              <a:ext cx="490285" cy="889366"/>
              <a:chOff x="-4765054" y="2448783"/>
              <a:chExt cx="1524000" cy="3074988"/>
            </a:xfrm>
          </p:grpSpPr>
          <p:sp>
            <p:nvSpPr>
              <p:cNvPr id="51" name="Freeform 35"/>
              <p:cNvSpPr>
                <a:spLocks/>
              </p:cNvSpPr>
              <p:nvPr/>
            </p:nvSpPr>
            <p:spPr bwMode="auto">
              <a:xfrm>
                <a:off x="-4765054" y="2448783"/>
                <a:ext cx="1524000" cy="3074988"/>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2"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3"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4"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5"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4" name="组合 13"/>
            <p:cNvGrpSpPr/>
            <p:nvPr/>
          </p:nvGrpSpPr>
          <p:grpSpPr>
            <a:xfrm>
              <a:off x="453888" y="4811931"/>
              <a:ext cx="824619" cy="684602"/>
              <a:chOff x="-3022600" y="2463800"/>
              <a:chExt cx="3022600" cy="2590800"/>
            </a:xfrm>
          </p:grpSpPr>
          <p:sp>
            <p:nvSpPr>
              <p:cNvPr id="47"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8"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9"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0"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5" name="组合 14"/>
            <p:cNvGrpSpPr/>
            <p:nvPr/>
          </p:nvGrpSpPr>
          <p:grpSpPr>
            <a:xfrm>
              <a:off x="2320427" y="3374909"/>
              <a:ext cx="648293" cy="858328"/>
              <a:chOff x="5654676" y="4178300"/>
              <a:chExt cx="1017587" cy="1150938"/>
            </a:xfrm>
          </p:grpSpPr>
          <p:sp>
            <p:nvSpPr>
              <p:cNvPr id="30"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1"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2"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3"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4"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5"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6"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7"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8"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9"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0"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1"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2"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3"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4"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5"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6"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16"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7" name="圆角矩形 16"/>
            <p:cNvSpPr/>
            <p:nvPr/>
          </p:nvSpPr>
          <p:spPr>
            <a:xfrm>
              <a:off x="3907301" y="3676804"/>
              <a:ext cx="1842053" cy="1770268"/>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latin typeface="微软雅黑"/>
              </a:endParaRPr>
            </a:p>
          </p:txBody>
        </p:sp>
        <p:cxnSp>
          <p:nvCxnSpPr>
            <p:cNvPr id="18" name="直接箭头连接符 17"/>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8269" y="3894590"/>
              <a:ext cx="1068647" cy="309158"/>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22" name="文本框 21"/>
            <p:cNvSpPr txBox="1"/>
            <p:nvPr/>
          </p:nvSpPr>
          <p:spPr>
            <a:xfrm>
              <a:off x="4844929" y="3993897"/>
              <a:ext cx="746291" cy="309158"/>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23" name="文本框 22"/>
            <p:cNvSpPr txBox="1"/>
            <p:nvPr/>
          </p:nvSpPr>
          <p:spPr>
            <a:xfrm>
              <a:off x="4846391" y="4464596"/>
              <a:ext cx="633842" cy="309158"/>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24" name="文本框 23"/>
            <p:cNvSpPr txBox="1"/>
            <p:nvPr/>
          </p:nvSpPr>
          <p:spPr>
            <a:xfrm>
              <a:off x="4771072" y="4929447"/>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25" name="直接箭头连接符 24"/>
            <p:cNvCxnSpPr/>
            <p:nvPr/>
          </p:nvCxnSpPr>
          <p:spPr>
            <a:xfrm>
              <a:off x="5165476" y="4232053"/>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165476" y="4681256"/>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005050" y="3814758"/>
              <a:ext cx="1098634" cy="309158"/>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28" name="文本框 27"/>
            <p:cNvSpPr txBox="1"/>
            <p:nvPr/>
          </p:nvSpPr>
          <p:spPr>
            <a:xfrm>
              <a:off x="2035251" y="2892490"/>
              <a:ext cx="1319784" cy="515263"/>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29" name="文本框 28"/>
            <p:cNvSpPr txBox="1"/>
            <p:nvPr/>
          </p:nvSpPr>
          <p:spPr>
            <a:xfrm>
              <a:off x="2432523" y="5200463"/>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grpSp>
        <p:nvGrpSpPr>
          <p:cNvPr id="56" name="组合 55"/>
          <p:cNvGrpSpPr/>
          <p:nvPr/>
        </p:nvGrpSpPr>
        <p:grpSpPr>
          <a:xfrm>
            <a:off x="6455916" y="3114038"/>
            <a:ext cx="4986452" cy="2714112"/>
            <a:chOff x="607429" y="940688"/>
            <a:chExt cx="6038090" cy="5318149"/>
          </a:xfrm>
        </p:grpSpPr>
        <p:grpSp>
          <p:nvGrpSpPr>
            <p:cNvPr id="57" name="组合 56"/>
            <p:cNvGrpSpPr/>
            <p:nvPr/>
          </p:nvGrpSpPr>
          <p:grpSpPr>
            <a:xfrm>
              <a:off x="607429" y="940688"/>
              <a:ext cx="5295466" cy="3221822"/>
              <a:chOff x="453888" y="2560514"/>
              <a:chExt cx="5295466" cy="3221822"/>
            </a:xfrm>
          </p:grpSpPr>
          <p:grpSp>
            <p:nvGrpSpPr>
              <p:cNvPr id="71" name="组合 70"/>
              <p:cNvGrpSpPr/>
              <p:nvPr/>
            </p:nvGrpSpPr>
            <p:grpSpPr>
              <a:xfrm>
                <a:off x="4238304" y="3828347"/>
                <a:ext cx="490285" cy="1168765"/>
                <a:chOff x="-4765054" y="1482766"/>
                <a:chExt cx="1524000" cy="4041012"/>
              </a:xfrm>
            </p:grpSpPr>
            <p:sp>
              <p:nvSpPr>
                <p:cNvPr id="109" name="Freeform 35"/>
                <p:cNvSpPr>
                  <a:spLocks/>
                </p:cNvSpPr>
                <p:nvPr/>
              </p:nvSpPr>
              <p:spPr bwMode="auto">
                <a:xfrm>
                  <a:off x="-4765054" y="1482766"/>
                  <a:ext cx="1524000" cy="4041012"/>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0"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1"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2"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3"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2" name="组合 71"/>
              <p:cNvGrpSpPr/>
              <p:nvPr/>
            </p:nvGrpSpPr>
            <p:grpSpPr>
              <a:xfrm>
                <a:off x="453888" y="4811931"/>
                <a:ext cx="824619" cy="684602"/>
                <a:chOff x="-3022600" y="2463800"/>
                <a:chExt cx="3022600" cy="2590800"/>
              </a:xfrm>
            </p:grpSpPr>
            <p:sp>
              <p:nvSpPr>
                <p:cNvPr id="105"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6"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7"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8"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3" name="组合 72"/>
              <p:cNvGrpSpPr/>
              <p:nvPr/>
            </p:nvGrpSpPr>
            <p:grpSpPr>
              <a:xfrm>
                <a:off x="2320427" y="3374909"/>
                <a:ext cx="648293" cy="858328"/>
                <a:chOff x="5654676" y="4178300"/>
                <a:chExt cx="1017587" cy="1150938"/>
              </a:xfrm>
            </p:grpSpPr>
            <p:sp>
              <p:nvSpPr>
                <p:cNvPr id="88"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89"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0"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1"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2"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3"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4"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5"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6"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7"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8"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9"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0"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1"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2"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3"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4"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74"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75" name="圆角矩形 74"/>
              <p:cNvSpPr/>
              <p:nvPr/>
            </p:nvSpPr>
            <p:spPr>
              <a:xfrm>
                <a:off x="3907301" y="3224181"/>
                <a:ext cx="1842053" cy="2222892"/>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endParaRPr>
              </a:p>
            </p:txBody>
          </p:sp>
          <p:cxnSp>
            <p:nvCxnSpPr>
              <p:cNvPr id="76" name="直接箭头连接符 75"/>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578440" y="3893380"/>
                <a:ext cx="1106513" cy="542623"/>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80" name="文本框 79"/>
              <p:cNvSpPr txBox="1"/>
              <p:nvPr/>
            </p:nvSpPr>
            <p:spPr>
              <a:xfrm>
                <a:off x="4844931" y="3624060"/>
                <a:ext cx="772735" cy="542623"/>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81" name="文本框 80"/>
              <p:cNvSpPr txBox="1"/>
              <p:nvPr/>
            </p:nvSpPr>
            <p:spPr>
              <a:xfrm>
                <a:off x="4877113" y="4294045"/>
                <a:ext cx="656301" cy="542623"/>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82" name="文本框 81"/>
              <p:cNvSpPr txBox="1"/>
              <p:nvPr/>
            </p:nvSpPr>
            <p:spPr>
              <a:xfrm>
                <a:off x="4771074" y="4988099"/>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83" name="直接箭头连接符 82"/>
              <p:cNvCxnSpPr/>
              <p:nvPr/>
            </p:nvCxnSpPr>
            <p:spPr>
              <a:xfrm>
                <a:off x="5165475" y="3918320"/>
                <a:ext cx="0" cy="57508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163312" y="4591753"/>
                <a:ext cx="0" cy="57379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890390" y="3275519"/>
                <a:ext cx="1137563" cy="542623"/>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86" name="文本框 85"/>
              <p:cNvSpPr txBox="1"/>
              <p:nvPr/>
            </p:nvSpPr>
            <p:spPr>
              <a:xfrm>
                <a:off x="1991346" y="2560514"/>
                <a:ext cx="1366549" cy="904371"/>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87" name="文本框 86"/>
              <p:cNvSpPr txBox="1"/>
              <p:nvPr/>
            </p:nvSpPr>
            <p:spPr>
              <a:xfrm>
                <a:off x="2362907" y="4631044"/>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
          <p:nvSpPr>
            <p:cNvPr id="58" name="圆角矩形 57"/>
            <p:cNvSpPr/>
            <p:nvPr/>
          </p:nvSpPr>
          <p:spPr>
            <a:xfrm>
              <a:off x="4234756" y="4366823"/>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TEST</a:t>
              </a:r>
              <a:endParaRPr lang="zh-CN" altLang="en-US" sz="1200" dirty="0">
                <a:solidFill>
                  <a:prstClr val="black"/>
                </a:solidFill>
              </a:endParaRPr>
            </a:p>
          </p:txBody>
        </p:sp>
        <p:sp>
          <p:nvSpPr>
            <p:cNvPr id="59" name="圆角矩形 58"/>
            <p:cNvSpPr/>
            <p:nvPr/>
          </p:nvSpPr>
          <p:spPr>
            <a:xfrm>
              <a:off x="4234756" y="5109615"/>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SATGING</a:t>
              </a:r>
              <a:endParaRPr lang="zh-CN" altLang="en-US" sz="1200" dirty="0">
                <a:solidFill>
                  <a:prstClr val="black"/>
                </a:solidFill>
              </a:endParaRPr>
            </a:p>
          </p:txBody>
        </p:sp>
        <p:sp>
          <p:nvSpPr>
            <p:cNvPr id="60" name="圆角矩形 59"/>
            <p:cNvSpPr/>
            <p:nvPr/>
          </p:nvSpPr>
          <p:spPr>
            <a:xfrm>
              <a:off x="4234756" y="5852407"/>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PRODUCTION</a:t>
              </a:r>
              <a:endParaRPr lang="zh-CN" altLang="en-US" sz="1200" dirty="0">
                <a:solidFill>
                  <a:prstClr val="black"/>
                </a:solidFill>
              </a:endParaRPr>
            </a:p>
          </p:txBody>
        </p:sp>
        <p:cxnSp>
          <p:nvCxnSpPr>
            <p:cNvPr id="61" name="直接箭头连接符 60"/>
            <p:cNvCxnSpPr>
              <a:stCxn id="75" idx="2"/>
              <a:endCxn id="58" idx="0"/>
            </p:cNvCxnSpPr>
            <p:nvPr/>
          </p:nvCxnSpPr>
          <p:spPr>
            <a:xfrm>
              <a:off x="4981868" y="3827248"/>
              <a:ext cx="0" cy="539576"/>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981868" y="4795835"/>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994035" y="5552629"/>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5476278" y="5557511"/>
              <a:ext cx="1169241" cy="384926"/>
            </a:xfrm>
            <a:prstGeom prst="roundRect">
              <a:avLst/>
            </a:prstGeom>
            <a:solidFill>
              <a:srgbClr val="92D05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prstClr val="black"/>
                  </a:solidFill>
                </a:rPr>
                <a:t>MANUAL</a:t>
              </a:r>
              <a:endParaRPr lang="zh-CN" altLang="en-US" sz="1100" b="1" dirty="0">
                <a:solidFill>
                  <a:prstClr val="black"/>
                </a:solidFill>
              </a:endParaRPr>
            </a:p>
          </p:txBody>
        </p:sp>
        <p:cxnSp>
          <p:nvCxnSpPr>
            <p:cNvPr id="65" name="直接箭头连接符 64"/>
            <p:cNvCxnSpPr/>
            <p:nvPr/>
          </p:nvCxnSpPr>
          <p:spPr>
            <a:xfrm flipH="1" flipV="1">
              <a:off x="1851818" y="4010016"/>
              <a:ext cx="2306774" cy="5310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1851818" y="4189561"/>
              <a:ext cx="2306774" cy="1113627"/>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1851818" y="4364187"/>
              <a:ext cx="2306774" cy="169516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32031" y="3768970"/>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69" name="文本框 68"/>
            <p:cNvSpPr txBox="1"/>
            <p:nvPr/>
          </p:nvSpPr>
          <p:spPr>
            <a:xfrm>
              <a:off x="2984228" y="4371918"/>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70" name="文本框 69"/>
            <p:cNvSpPr txBox="1"/>
            <p:nvPr/>
          </p:nvSpPr>
          <p:spPr>
            <a:xfrm>
              <a:off x="3080346" y="5041517"/>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Tree>
    <p:extLst>
      <p:ext uri="{BB962C8B-B14F-4D97-AF65-F5344CB8AC3E}">
        <p14:creationId xmlns:p14="http://schemas.microsoft.com/office/powerpoint/2010/main" val="1713689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收益与价值</a:t>
            </a:r>
            <a:endParaRPr lang="zh-CN" altLang="en-US" dirty="0">
              <a:latin typeface="+mn-lt"/>
              <a:ea typeface="+mn-ea"/>
              <a:cs typeface="+mn-ea"/>
              <a:sym typeface="+mn-lt"/>
            </a:endParaRPr>
          </a:p>
        </p:txBody>
      </p:sp>
      <p:sp>
        <p:nvSpPr>
          <p:cNvPr id="5" name="文本占位符 4"/>
          <p:cNvSpPr txBox="1">
            <a:spLocks/>
          </p:cNvSpPr>
          <p:nvPr/>
        </p:nvSpPr>
        <p:spPr>
          <a:xfrm>
            <a:off x="731838" y="1248408"/>
            <a:ext cx="10728325" cy="467817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99" dirty="0">
                <a:latin typeface="+mn-lt"/>
                <a:ea typeface="+mn-ea"/>
                <a:cs typeface="+mn-ea"/>
                <a:sym typeface="+mn-lt"/>
              </a:rPr>
              <a:t>《2019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zh-CN" altLang="en-US" sz="1999" dirty="0">
                <a:latin typeface="+mn-lt"/>
                <a:ea typeface="+mn-ea"/>
                <a:cs typeface="+mn-ea"/>
                <a:sym typeface="+mn-lt"/>
              </a:rPr>
              <a:t>状态报告</a:t>
            </a:r>
            <a:r>
              <a:rPr lang="en-US" altLang="zh-CN" sz="1999" dirty="0">
                <a:latin typeface="+mn-lt"/>
                <a:ea typeface="+mn-ea"/>
                <a:cs typeface="+mn-ea"/>
                <a:sym typeface="+mn-lt"/>
              </a:rPr>
              <a:t>》</a:t>
            </a:r>
          </a:p>
          <a:p>
            <a:r>
              <a:rPr lang="en-US" altLang="zh-CN" sz="1999" dirty="0" err="1">
                <a:latin typeface="+mn-lt"/>
                <a:ea typeface="+mn-ea"/>
                <a:cs typeface="+mn-ea"/>
                <a:sym typeface="+mn-lt"/>
              </a:rPr>
              <a:t>DevOps</a:t>
            </a:r>
            <a:r>
              <a:rPr lang="zh-CN" altLang="en-US" sz="1999" dirty="0">
                <a:latin typeface="+mn-lt"/>
                <a:ea typeface="+mn-ea"/>
                <a:cs typeface="+mn-ea"/>
                <a:sym typeface="+mn-lt"/>
              </a:rPr>
              <a:t> </a:t>
            </a:r>
            <a:r>
              <a:rPr lang="en-US" altLang="zh-CN" sz="1999" dirty="0" err="1">
                <a:latin typeface="+mn-lt"/>
                <a:ea typeface="+mn-ea"/>
                <a:cs typeface="+mn-ea"/>
                <a:sym typeface="+mn-lt"/>
              </a:rPr>
              <a:t>Eilite</a:t>
            </a:r>
            <a:r>
              <a:rPr lang="zh-CN" altLang="en-US" sz="1999" dirty="0">
                <a:latin typeface="+mn-lt"/>
                <a:ea typeface="+mn-ea"/>
                <a:cs typeface="+mn-ea"/>
                <a:sym typeface="+mn-lt"/>
              </a:rPr>
              <a:t>组织 </a:t>
            </a:r>
            <a:r>
              <a:rPr lang="en-US" altLang="zh-CN" sz="1999" dirty="0">
                <a:latin typeface="+mn-lt"/>
                <a:ea typeface="+mn-ea"/>
                <a:cs typeface="+mn-ea"/>
                <a:sym typeface="+mn-lt"/>
              </a:rPr>
              <a:t>VS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en-US" altLang="zh-CN" sz="1999" dirty="0" smtClean="0">
                <a:latin typeface="+mn-lt"/>
                <a:ea typeface="+mn-ea"/>
                <a:cs typeface="+mn-ea"/>
                <a:sym typeface="+mn-lt"/>
              </a:rPr>
              <a:t>Low</a:t>
            </a:r>
            <a:r>
              <a:rPr lang="zh-CN" altLang="en-US" sz="1999" dirty="0" smtClean="0">
                <a:latin typeface="+mn-lt"/>
                <a:ea typeface="+mn-ea"/>
                <a:cs typeface="+mn-ea"/>
                <a:sym typeface="+mn-lt"/>
              </a:rPr>
              <a:t>组织</a:t>
            </a:r>
            <a:endParaRPr lang="en-US" altLang="zh-CN" sz="19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208</a:t>
            </a:r>
            <a:r>
              <a:rPr lang="zh-CN" altLang="en-US" sz="1799" dirty="0" smtClean="0">
                <a:latin typeface="+mn-lt"/>
                <a:ea typeface="+mn-ea"/>
                <a:cs typeface="+mn-ea"/>
                <a:sym typeface="+mn-lt"/>
              </a:rPr>
              <a:t>倍</a:t>
            </a:r>
            <a:r>
              <a:rPr lang="zh-CN" altLang="en-US" sz="1799" dirty="0">
                <a:latin typeface="+mn-lt"/>
                <a:ea typeface="+mn-ea"/>
                <a:cs typeface="+mn-ea"/>
                <a:sym typeface="+mn-lt"/>
              </a:rPr>
              <a:t>的代码部署</a:t>
            </a:r>
            <a:r>
              <a:rPr lang="zh-CN" altLang="en-US" sz="1799" dirty="0" smtClean="0">
                <a:latin typeface="+mn-lt"/>
                <a:ea typeface="+mn-ea"/>
                <a:cs typeface="+mn-ea"/>
                <a:sym typeface="+mn-lt"/>
              </a:rPr>
              <a:t>频率；</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106</a:t>
            </a:r>
            <a:r>
              <a:rPr lang="zh-CN" altLang="en-US" sz="1799" dirty="0" smtClean="0">
                <a:latin typeface="+mn-lt"/>
                <a:ea typeface="+mn-ea"/>
                <a:cs typeface="+mn-ea"/>
                <a:sym typeface="+mn-lt"/>
              </a:rPr>
              <a:t>倍</a:t>
            </a:r>
            <a:r>
              <a:rPr lang="zh-CN" altLang="en-US" sz="1799" dirty="0">
                <a:latin typeface="+mn-lt"/>
                <a:ea typeface="+mn-ea"/>
                <a:cs typeface="+mn-ea"/>
                <a:sym typeface="+mn-lt"/>
              </a:rPr>
              <a:t>的代码到部署时间</a:t>
            </a:r>
            <a:r>
              <a:rPr lang="zh-CN" altLang="en-US" sz="1799" dirty="0" smtClean="0">
                <a:latin typeface="+mn-lt"/>
                <a:ea typeface="+mn-ea"/>
                <a:cs typeface="+mn-ea"/>
                <a:sym typeface="+mn-lt"/>
              </a:rPr>
              <a:t>效率；</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1/2604</a:t>
            </a:r>
            <a:r>
              <a:rPr lang="zh-CN" altLang="en-US" sz="1799" dirty="0" smtClean="0">
                <a:latin typeface="+mn-lt"/>
                <a:ea typeface="+mn-ea"/>
                <a:cs typeface="+mn-ea"/>
                <a:sym typeface="+mn-lt"/>
              </a:rPr>
              <a:t>的</a:t>
            </a:r>
            <a:r>
              <a:rPr lang="zh-CN" altLang="en-US" sz="1799" dirty="0">
                <a:latin typeface="+mn-lt"/>
                <a:ea typeface="+mn-ea"/>
                <a:cs typeface="+mn-ea"/>
                <a:sym typeface="+mn-lt"/>
              </a:rPr>
              <a:t>故障</a:t>
            </a:r>
            <a:r>
              <a:rPr lang="zh-CN" altLang="en-US" sz="1799" dirty="0" smtClean="0">
                <a:latin typeface="+mn-lt"/>
                <a:ea typeface="+mn-ea"/>
                <a:cs typeface="+mn-ea"/>
                <a:sym typeface="+mn-lt"/>
              </a:rPr>
              <a:t>恢复时间；</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1/7</a:t>
            </a:r>
            <a:r>
              <a:rPr lang="zh-CN" altLang="en-US" sz="1799" dirty="0" smtClean="0">
                <a:latin typeface="+mn-lt"/>
                <a:ea typeface="+mn-ea"/>
                <a:cs typeface="+mn-ea"/>
                <a:sym typeface="+mn-lt"/>
              </a:rPr>
              <a:t>的</a:t>
            </a:r>
            <a:r>
              <a:rPr lang="zh-CN" altLang="en-US" sz="1799" dirty="0">
                <a:latin typeface="+mn-lt"/>
                <a:ea typeface="+mn-ea"/>
                <a:cs typeface="+mn-ea"/>
                <a:sym typeface="+mn-lt"/>
              </a:rPr>
              <a:t>变更</a:t>
            </a:r>
            <a:r>
              <a:rPr lang="zh-CN" altLang="en-US" sz="1799" dirty="0" smtClean="0">
                <a:latin typeface="+mn-lt"/>
                <a:ea typeface="+mn-ea"/>
                <a:cs typeface="+mn-ea"/>
                <a:sym typeface="+mn-lt"/>
              </a:rPr>
              <a:t>失败率。</a:t>
            </a:r>
            <a:endParaRPr lang="en-US" altLang="zh-CN" sz="1799" dirty="0">
              <a:latin typeface="+mn-lt"/>
              <a:ea typeface="+mn-ea"/>
              <a:cs typeface="+mn-ea"/>
              <a:sym typeface="+mn-lt"/>
            </a:endParaRPr>
          </a:p>
          <a:p>
            <a:pPr lvl="1"/>
            <a:endParaRPr lang="zh-CN" altLang="en-US" sz="1799" dirty="0">
              <a:latin typeface="+mn-lt"/>
              <a:ea typeface="+mn-ea"/>
              <a:cs typeface="+mn-ea"/>
              <a:sym typeface="+mn-lt"/>
            </a:endParaRPr>
          </a:p>
        </p:txBody>
      </p:sp>
      <p:grpSp>
        <p:nvGrpSpPr>
          <p:cNvPr id="13" name="组合 12"/>
          <p:cNvGrpSpPr/>
          <p:nvPr/>
        </p:nvGrpSpPr>
        <p:grpSpPr>
          <a:xfrm>
            <a:off x="5794218" y="1193200"/>
            <a:ext cx="5648188" cy="4537780"/>
            <a:chOff x="5688701" y="1193200"/>
            <a:chExt cx="5753705" cy="453778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01" y="1193200"/>
              <a:ext cx="5753705" cy="4537780"/>
            </a:xfrm>
            <a:prstGeom prst="rect">
              <a:avLst/>
            </a:prstGeom>
          </p:spPr>
        </p:pic>
        <p:sp>
          <p:nvSpPr>
            <p:cNvPr id="3" name="文本框 2"/>
            <p:cNvSpPr txBox="1"/>
            <p:nvPr/>
          </p:nvSpPr>
          <p:spPr>
            <a:xfrm>
              <a:off x="5858634" y="1275216"/>
              <a:ext cx="2407294" cy="369332"/>
            </a:xfrm>
            <a:prstGeom prst="rect">
              <a:avLst/>
            </a:prstGeom>
            <a:noFill/>
          </p:spPr>
          <p:txBody>
            <a:bodyPr wrap="none" rtlCol="0">
              <a:spAutoFit/>
            </a:bodyPr>
            <a:lstStyle/>
            <a:p>
              <a:r>
                <a:rPr lang="en-US" altLang="zh-CN" b="1" dirty="0" smtClean="0">
                  <a:cs typeface="+mn-ea"/>
                  <a:sym typeface="+mn-lt"/>
                </a:rPr>
                <a:t>ELITE PERFORMERS</a:t>
              </a:r>
              <a:endParaRPr lang="zh-CN" altLang="en-US" b="1" dirty="0">
                <a:cs typeface="+mn-ea"/>
                <a:sym typeface="+mn-lt"/>
              </a:endParaRPr>
            </a:p>
          </p:txBody>
        </p:sp>
        <p:sp>
          <p:nvSpPr>
            <p:cNvPr id="4" name="文本框 3"/>
            <p:cNvSpPr txBox="1"/>
            <p:nvPr/>
          </p:nvSpPr>
          <p:spPr>
            <a:xfrm>
              <a:off x="5858634" y="1615447"/>
              <a:ext cx="3336443" cy="461665"/>
            </a:xfrm>
            <a:prstGeom prst="rect">
              <a:avLst/>
            </a:prstGeom>
            <a:noFill/>
          </p:spPr>
          <p:txBody>
            <a:bodyPr wrap="none" rtlCol="0">
              <a:spAutoFit/>
            </a:bodyPr>
            <a:lstStyle/>
            <a:p>
              <a:r>
                <a:rPr lang="en-US" altLang="zh-CN" sz="1200" dirty="0" smtClean="0">
                  <a:cs typeface="+mn-ea"/>
                  <a:sym typeface="+mn-lt"/>
                </a:rPr>
                <a:t>Comparing the elite group </a:t>
              </a:r>
              <a:r>
                <a:rPr lang="en-US" altLang="zh-CN" sz="1200" dirty="0" err="1" smtClean="0">
                  <a:cs typeface="+mn-ea"/>
                  <a:sym typeface="+mn-lt"/>
                </a:rPr>
                <a:t>agsinst</a:t>
              </a:r>
              <a:r>
                <a:rPr lang="en-US" altLang="zh-CN" sz="1200" dirty="0" smtClean="0">
                  <a:cs typeface="+mn-ea"/>
                  <a:sym typeface="+mn-lt"/>
                </a:rPr>
                <a:t> the low</a:t>
              </a:r>
            </a:p>
            <a:p>
              <a:r>
                <a:rPr lang="en-US" altLang="zh-CN" sz="1200" dirty="0" err="1" smtClean="0">
                  <a:cs typeface="+mn-ea"/>
                  <a:sym typeface="+mn-lt"/>
                </a:rPr>
                <a:t>Performers,we</a:t>
              </a:r>
              <a:r>
                <a:rPr lang="en-US" altLang="zh-CN" sz="1200" dirty="0" smtClean="0">
                  <a:cs typeface="+mn-ea"/>
                  <a:sym typeface="+mn-lt"/>
                </a:rPr>
                <a:t> find elite performers have……</a:t>
              </a:r>
              <a:endParaRPr lang="zh-CN" altLang="en-US" sz="1200" dirty="0">
                <a:cs typeface="+mn-ea"/>
                <a:sym typeface="+mn-lt"/>
              </a:endParaRPr>
            </a:p>
          </p:txBody>
        </p:sp>
        <p:sp>
          <p:nvSpPr>
            <p:cNvPr id="7" name="文本框 6"/>
            <p:cNvSpPr txBox="1"/>
            <p:nvPr/>
          </p:nvSpPr>
          <p:spPr>
            <a:xfrm>
              <a:off x="8663319" y="2237425"/>
              <a:ext cx="1471614"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106</a:t>
              </a:r>
            </a:p>
            <a:p>
              <a:pPr algn="ctr"/>
              <a:r>
                <a:rPr lang="en-US" altLang="zh-CN" sz="1400" b="1" dirty="0" smtClean="0">
                  <a:solidFill>
                    <a:srgbClr val="8DC640"/>
                  </a:solidFill>
                  <a:cs typeface="+mn-ea"/>
                  <a:sym typeface="+mn-lt"/>
                </a:rPr>
                <a:t>TIMES FASTER</a:t>
              </a:r>
            </a:p>
            <a:p>
              <a:pPr algn="ctr"/>
              <a:r>
                <a:rPr lang="en-US" altLang="zh-CN" sz="1200" dirty="0" smtClean="0">
                  <a:cs typeface="+mn-ea"/>
                  <a:sym typeface="+mn-lt"/>
                </a:rPr>
                <a:t>Lead time from</a:t>
              </a:r>
            </a:p>
            <a:p>
              <a:pPr algn="ctr"/>
              <a:r>
                <a:rPr lang="en-US" altLang="zh-CN" sz="1200" dirty="0" smtClean="0">
                  <a:cs typeface="+mn-ea"/>
                  <a:sym typeface="+mn-lt"/>
                </a:rPr>
                <a:t>Commit to deploy</a:t>
              </a:r>
              <a:endParaRPr lang="zh-CN" altLang="en-US" sz="1200" dirty="0">
                <a:cs typeface="+mn-ea"/>
                <a:sym typeface="+mn-lt"/>
              </a:endParaRPr>
            </a:p>
          </p:txBody>
        </p:sp>
        <p:sp>
          <p:nvSpPr>
            <p:cNvPr id="11" name="文本框 10"/>
            <p:cNvSpPr txBox="1"/>
            <p:nvPr/>
          </p:nvSpPr>
          <p:spPr>
            <a:xfrm>
              <a:off x="7118293" y="2248026"/>
              <a:ext cx="1334446"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208</a:t>
              </a:r>
            </a:p>
            <a:p>
              <a:pPr algn="ctr"/>
              <a:r>
                <a:rPr lang="en-US" altLang="zh-CN" sz="1400" b="1" dirty="0" smtClean="0">
                  <a:solidFill>
                    <a:srgbClr val="8DC640"/>
                  </a:solidFill>
                  <a:cs typeface="+mn-ea"/>
                  <a:sym typeface="+mn-lt"/>
                </a:rPr>
                <a:t>TIMES MORE</a:t>
              </a:r>
            </a:p>
            <a:p>
              <a:pPr algn="ctr"/>
              <a:r>
                <a:rPr lang="en-US" altLang="zh-CN" sz="1200" dirty="0" smtClean="0">
                  <a:cs typeface="+mn-ea"/>
                  <a:sym typeface="+mn-lt"/>
                </a:rPr>
                <a:t>Frequent code </a:t>
              </a:r>
            </a:p>
            <a:p>
              <a:pPr algn="ctr"/>
              <a:r>
                <a:rPr lang="en-US" altLang="zh-CN" sz="1200" dirty="0" smtClean="0">
                  <a:cs typeface="+mn-ea"/>
                  <a:sym typeface="+mn-lt"/>
                </a:rPr>
                <a:t>deployments</a:t>
              </a:r>
              <a:endParaRPr lang="zh-CN" altLang="en-US" sz="1200" dirty="0">
                <a:cs typeface="+mn-ea"/>
                <a:sym typeface="+mn-lt"/>
              </a:endParaRPr>
            </a:p>
          </p:txBody>
        </p:sp>
        <p:sp>
          <p:nvSpPr>
            <p:cNvPr id="12" name="文本框 11"/>
            <p:cNvSpPr txBox="1"/>
            <p:nvPr/>
          </p:nvSpPr>
          <p:spPr>
            <a:xfrm>
              <a:off x="6951733" y="4034807"/>
              <a:ext cx="1667568" cy="1354217"/>
            </a:xfrm>
            <a:prstGeom prst="rect">
              <a:avLst/>
            </a:prstGeom>
            <a:noFill/>
          </p:spPr>
          <p:txBody>
            <a:bodyPr wrap="none" rtlCol="0">
              <a:spAutoFit/>
            </a:bodyPr>
            <a:lstStyle/>
            <a:p>
              <a:pPr algn="ctr"/>
              <a:r>
                <a:rPr lang="en-US" altLang="zh-CN" sz="4400" b="1" dirty="0" smtClean="0">
                  <a:solidFill>
                    <a:srgbClr val="71C8DA"/>
                  </a:solidFill>
                  <a:cs typeface="+mn-ea"/>
                  <a:sym typeface="+mn-lt"/>
                </a:rPr>
                <a:t>2,604</a:t>
              </a:r>
            </a:p>
            <a:p>
              <a:pPr algn="ctr"/>
              <a:r>
                <a:rPr lang="en-US" altLang="zh-CN" sz="1400" b="1" dirty="0" smtClean="0">
                  <a:solidFill>
                    <a:srgbClr val="71C8DA"/>
                  </a:solidFill>
                  <a:cs typeface="+mn-ea"/>
                  <a:sym typeface="+mn-lt"/>
                </a:rPr>
                <a:t>TIMES FASTER</a:t>
              </a:r>
            </a:p>
            <a:p>
              <a:pPr algn="ctr"/>
              <a:r>
                <a:rPr lang="en-US" altLang="zh-CN" sz="1200" dirty="0" smtClean="0">
                  <a:cs typeface="+mn-ea"/>
                  <a:sym typeface="+mn-lt"/>
                </a:rPr>
                <a:t>Time to recover</a:t>
              </a:r>
            </a:p>
            <a:p>
              <a:pPr algn="ctr"/>
              <a:r>
                <a:rPr lang="en-US" altLang="zh-CN" sz="1200" dirty="0" smtClean="0">
                  <a:cs typeface="+mn-ea"/>
                  <a:sym typeface="+mn-lt"/>
                </a:rPr>
                <a:t> from </a:t>
              </a:r>
              <a:r>
                <a:rPr lang="en-US" altLang="zh-CN" sz="1200" dirty="0" err="1" smtClean="0">
                  <a:cs typeface="+mn-ea"/>
                  <a:sym typeface="+mn-lt"/>
                </a:rPr>
                <a:t>incldents</a:t>
              </a:r>
              <a:endParaRPr lang="zh-CN" altLang="en-US" sz="1200" dirty="0">
                <a:cs typeface="+mn-ea"/>
                <a:sym typeface="+mn-lt"/>
              </a:endParaRPr>
            </a:p>
          </p:txBody>
        </p:sp>
        <p:sp>
          <p:nvSpPr>
            <p:cNvPr id="14" name="文本框 13"/>
            <p:cNvSpPr txBox="1"/>
            <p:nvPr/>
          </p:nvSpPr>
          <p:spPr>
            <a:xfrm>
              <a:off x="8662435" y="4010416"/>
              <a:ext cx="1567959" cy="1538883"/>
            </a:xfrm>
            <a:prstGeom prst="rect">
              <a:avLst/>
            </a:prstGeom>
            <a:noFill/>
          </p:spPr>
          <p:txBody>
            <a:bodyPr wrap="none" rtlCol="0">
              <a:spAutoFit/>
            </a:bodyPr>
            <a:lstStyle/>
            <a:p>
              <a:pPr algn="ctr"/>
              <a:r>
                <a:rPr lang="en-US" altLang="zh-CN" sz="4400" b="1" dirty="0" smtClean="0">
                  <a:solidFill>
                    <a:srgbClr val="71C8DA"/>
                  </a:solidFill>
                  <a:cs typeface="+mn-ea"/>
                  <a:sym typeface="+mn-lt"/>
                </a:rPr>
                <a:t>7</a:t>
              </a:r>
            </a:p>
            <a:p>
              <a:pPr algn="ctr"/>
              <a:r>
                <a:rPr lang="en-US" altLang="zh-CN" sz="1400" b="1" dirty="0" smtClean="0">
                  <a:solidFill>
                    <a:srgbClr val="71C8DA"/>
                  </a:solidFill>
                  <a:cs typeface="+mn-ea"/>
                  <a:sym typeface="+mn-lt"/>
                </a:rPr>
                <a:t>TIMES LOWER</a:t>
              </a:r>
            </a:p>
            <a:p>
              <a:pPr algn="ctr"/>
              <a:r>
                <a:rPr lang="en-US" altLang="zh-CN" sz="1200" dirty="0" smtClean="0">
                  <a:cs typeface="+mn-ea"/>
                  <a:sym typeface="+mn-lt"/>
                </a:rPr>
                <a:t>Change failure rate</a:t>
              </a:r>
            </a:p>
            <a:p>
              <a:pPr algn="ctr"/>
              <a:r>
                <a:rPr lang="en-US" altLang="zh-CN" sz="1200" dirty="0" smtClean="0">
                  <a:cs typeface="+mn-ea"/>
                  <a:sym typeface="+mn-lt"/>
                </a:rPr>
                <a:t>(changes  1/7 as</a:t>
              </a:r>
            </a:p>
            <a:p>
              <a:pPr algn="ctr"/>
              <a:r>
                <a:rPr lang="en-US" altLang="zh-CN" sz="1200" dirty="0" smtClean="0">
                  <a:cs typeface="+mn-ea"/>
                  <a:sym typeface="+mn-lt"/>
                </a:rPr>
                <a:t> likely to fail)</a:t>
              </a:r>
              <a:endParaRPr lang="zh-CN" altLang="en-US" sz="1200" dirty="0">
                <a:cs typeface="+mn-ea"/>
                <a:sym typeface="+mn-lt"/>
              </a:endParaRPr>
            </a:p>
          </p:txBody>
        </p:sp>
        <p:sp>
          <p:nvSpPr>
            <p:cNvPr id="6" name="文本框 5"/>
            <p:cNvSpPr txBox="1"/>
            <p:nvPr/>
          </p:nvSpPr>
          <p:spPr>
            <a:xfrm>
              <a:off x="5891002" y="5430689"/>
              <a:ext cx="1027451" cy="276999"/>
            </a:xfrm>
            <a:prstGeom prst="rect">
              <a:avLst/>
            </a:prstGeom>
            <a:noFill/>
          </p:spPr>
          <p:txBody>
            <a:bodyPr wrap="none" rtlCol="0">
              <a:spAutoFit/>
            </a:bodyPr>
            <a:lstStyle/>
            <a:p>
              <a:r>
                <a:rPr lang="en-US" altLang="zh-CN" sz="1200" dirty="0" smtClean="0">
                  <a:cs typeface="+mn-ea"/>
                  <a:sym typeface="+mn-lt"/>
                </a:rPr>
                <a:t>Throughput</a:t>
              </a:r>
              <a:endParaRPr lang="zh-CN" altLang="en-US" sz="1200" dirty="0">
                <a:cs typeface="+mn-ea"/>
                <a:sym typeface="+mn-lt"/>
              </a:endParaRPr>
            </a:p>
          </p:txBody>
        </p:sp>
        <p:sp>
          <p:nvSpPr>
            <p:cNvPr id="15" name="文本框 14"/>
            <p:cNvSpPr txBox="1"/>
            <p:nvPr/>
          </p:nvSpPr>
          <p:spPr>
            <a:xfrm>
              <a:off x="7024325" y="5421087"/>
              <a:ext cx="764547" cy="276999"/>
            </a:xfrm>
            <a:prstGeom prst="rect">
              <a:avLst/>
            </a:prstGeom>
            <a:noFill/>
          </p:spPr>
          <p:txBody>
            <a:bodyPr wrap="none" rtlCol="0">
              <a:spAutoFit/>
            </a:bodyPr>
            <a:lstStyle/>
            <a:p>
              <a:r>
                <a:rPr lang="en-US" altLang="zh-CN" sz="1200" dirty="0" err="1">
                  <a:cs typeface="+mn-ea"/>
                  <a:sym typeface="+mn-lt"/>
                </a:rPr>
                <a:t>S</a:t>
              </a:r>
              <a:r>
                <a:rPr lang="en-US" altLang="zh-CN" sz="1200" dirty="0" err="1" smtClean="0">
                  <a:cs typeface="+mn-ea"/>
                  <a:sym typeface="+mn-lt"/>
                </a:rPr>
                <a:t>tubility</a:t>
              </a:r>
              <a:endParaRPr lang="zh-CN" altLang="en-US" sz="1200" dirty="0">
                <a:cs typeface="+mn-ea"/>
                <a:sym typeface="+mn-lt"/>
              </a:endParaRPr>
            </a:p>
          </p:txBody>
        </p:sp>
      </p:grpSp>
    </p:spTree>
    <p:extLst>
      <p:ext uri="{BB962C8B-B14F-4D97-AF65-F5344CB8AC3E}">
        <p14:creationId xmlns:p14="http://schemas.microsoft.com/office/powerpoint/2010/main" val="1653047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持续交付实施框架</a:t>
            </a:r>
            <a:endParaRPr lang="zh-CN" altLang="en-US" dirty="0">
              <a:latin typeface="+mn-lt"/>
              <a:ea typeface="+mn-ea"/>
              <a:cs typeface="+mn-ea"/>
              <a:sym typeface="+mn-lt"/>
            </a:endParaRPr>
          </a:p>
        </p:txBody>
      </p:sp>
      <p:grpSp>
        <p:nvGrpSpPr>
          <p:cNvPr id="50" name="组合 49"/>
          <p:cNvGrpSpPr/>
          <p:nvPr/>
        </p:nvGrpSpPr>
        <p:grpSpPr>
          <a:xfrm>
            <a:off x="998789" y="1556045"/>
            <a:ext cx="9716204" cy="4318313"/>
            <a:chOff x="1788281" y="2009421"/>
            <a:chExt cx="8125730" cy="4372701"/>
          </a:xfrm>
        </p:grpSpPr>
        <p:cxnSp>
          <p:nvCxnSpPr>
            <p:cNvPr id="51" name="Straight Connector 45"/>
            <p:cNvCxnSpPr/>
            <p:nvPr/>
          </p:nvCxnSpPr>
          <p:spPr>
            <a:xfrm>
              <a:off x="6265980" y="2487965"/>
              <a:ext cx="5461" cy="389415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6"/>
            <p:cNvCxnSpPr/>
            <p:nvPr/>
          </p:nvCxnSpPr>
          <p:spPr>
            <a:xfrm>
              <a:off x="3372947" y="2107807"/>
              <a:ext cx="4354" cy="42743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Arrow: Right 2"/>
            <p:cNvSpPr/>
            <p:nvPr/>
          </p:nvSpPr>
          <p:spPr bwMode="auto">
            <a:xfrm>
              <a:off x="2508923" y="2428940"/>
              <a:ext cx="7405088" cy="224158"/>
            </a:xfrm>
            <a:prstGeom prst="rightArrow">
              <a:avLst>
                <a:gd name="adj1" fmla="val 50000"/>
                <a:gd name="adj2" fmla="val 114706"/>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endParaRPr lang="en-AU" sz="1999" dirty="0">
                <a:solidFill>
                  <a:schemeClr val="bg1"/>
                </a:solidFill>
                <a:cs typeface="+mn-ea"/>
                <a:sym typeface="+mn-lt"/>
              </a:endParaRPr>
            </a:p>
          </p:txBody>
        </p:sp>
        <p:sp>
          <p:nvSpPr>
            <p:cNvPr id="54" name="TextBox 3"/>
            <p:cNvSpPr txBox="1"/>
            <p:nvPr/>
          </p:nvSpPr>
          <p:spPr>
            <a:xfrm>
              <a:off x="2740952" y="2015678"/>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5" name="TextBox 4"/>
            <p:cNvSpPr txBox="1"/>
            <p:nvPr/>
          </p:nvSpPr>
          <p:spPr>
            <a:xfrm>
              <a:off x="8456983" y="2009421"/>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altLang="zh-CN"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6" name="TextBox 5"/>
            <p:cNvSpPr txBox="1"/>
            <p:nvPr/>
          </p:nvSpPr>
          <p:spPr>
            <a:xfrm>
              <a:off x="4299696" y="2012549"/>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7" name="TextBox 6"/>
            <p:cNvSpPr txBox="1"/>
            <p:nvPr/>
          </p:nvSpPr>
          <p:spPr>
            <a:xfrm>
              <a:off x="5742245" y="2015678"/>
              <a:ext cx="1130280"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8" name="TextBox 7"/>
            <p:cNvSpPr txBox="1"/>
            <p:nvPr/>
          </p:nvSpPr>
          <p:spPr>
            <a:xfrm>
              <a:off x="7055995" y="2015678"/>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9" name="TextBox 8"/>
            <p:cNvSpPr txBox="1"/>
            <p:nvPr/>
          </p:nvSpPr>
          <p:spPr>
            <a:xfrm>
              <a:off x="1788758" y="324519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分支模型</a:t>
              </a:r>
              <a:endParaRPr lang="en-AU" sz="1200" b="1" dirty="0" err="1">
                <a:solidFill>
                  <a:schemeClr val="bg1"/>
                </a:solidFill>
                <a:cs typeface="+mn-ea"/>
                <a:sym typeface="+mn-lt"/>
              </a:endParaRPr>
            </a:p>
          </p:txBody>
        </p:sp>
        <p:sp>
          <p:nvSpPr>
            <p:cNvPr id="60" name="TextBox 9"/>
            <p:cNvSpPr txBox="1"/>
            <p:nvPr/>
          </p:nvSpPr>
          <p:spPr>
            <a:xfrm>
              <a:off x="1788281" y="375652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测试模型</a:t>
              </a:r>
              <a:endParaRPr lang="en-AU" sz="1200" b="1" dirty="0" err="1">
                <a:solidFill>
                  <a:schemeClr val="bg1"/>
                </a:solidFill>
                <a:cs typeface="+mn-ea"/>
                <a:sym typeface="+mn-lt"/>
              </a:endParaRPr>
            </a:p>
          </p:txBody>
        </p:sp>
        <p:sp>
          <p:nvSpPr>
            <p:cNvPr id="61" name="TextBox 10"/>
            <p:cNvSpPr txBox="1"/>
            <p:nvPr/>
          </p:nvSpPr>
          <p:spPr>
            <a:xfrm>
              <a:off x="1788283" y="4267440"/>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技术架构</a:t>
              </a:r>
              <a:endParaRPr lang="en-AU" sz="1200" b="1" dirty="0" err="1">
                <a:solidFill>
                  <a:schemeClr val="bg1"/>
                </a:solidFill>
                <a:cs typeface="+mn-ea"/>
                <a:sym typeface="+mn-lt"/>
              </a:endParaRPr>
            </a:p>
          </p:txBody>
        </p:sp>
        <p:sp>
          <p:nvSpPr>
            <p:cNvPr id="62" name="TextBox 11"/>
            <p:cNvSpPr txBox="1"/>
            <p:nvPr/>
          </p:nvSpPr>
          <p:spPr>
            <a:xfrm>
              <a:off x="1788282" y="4795496"/>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部署模型</a:t>
              </a:r>
              <a:endParaRPr lang="en-AU" sz="1200" b="1" dirty="0" err="1">
                <a:solidFill>
                  <a:schemeClr val="bg1"/>
                </a:solidFill>
                <a:cs typeface="+mn-ea"/>
                <a:sym typeface="+mn-lt"/>
              </a:endParaRPr>
            </a:p>
          </p:txBody>
        </p:sp>
        <p:sp>
          <p:nvSpPr>
            <p:cNvPr id="63" name="TextBox 12"/>
            <p:cNvSpPr txBox="1"/>
            <p:nvPr/>
          </p:nvSpPr>
          <p:spPr>
            <a:xfrm>
              <a:off x="1788281" y="5345792"/>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基础设施</a:t>
              </a:r>
              <a:endParaRPr lang="en-AU" sz="1200" b="1" dirty="0" err="1">
                <a:solidFill>
                  <a:schemeClr val="bg1"/>
                </a:solidFill>
                <a:cs typeface="+mn-ea"/>
                <a:sym typeface="+mn-lt"/>
              </a:endParaRPr>
            </a:p>
          </p:txBody>
        </p:sp>
        <p:sp>
          <p:nvSpPr>
            <p:cNvPr id="64" name="TextBox 13"/>
            <p:cNvSpPr txBox="1"/>
            <p:nvPr/>
          </p:nvSpPr>
          <p:spPr>
            <a:xfrm>
              <a:off x="1788281" y="5860808"/>
              <a:ext cx="662272" cy="388171"/>
            </a:xfrm>
            <a:prstGeom prst="rect">
              <a:avLst/>
            </a:prstGeom>
            <a:solidFill>
              <a:schemeClr val="accent1">
                <a:lumMod val="75000"/>
              </a:schemeClr>
            </a:solidFill>
          </p:spPr>
          <p:txBody>
            <a:bodyPr wrap="squar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数据库</a:t>
              </a:r>
              <a:endParaRPr lang="en-AU" sz="1200" b="1" dirty="0" err="1">
                <a:solidFill>
                  <a:schemeClr val="bg1"/>
                </a:solidFill>
                <a:cs typeface="+mn-ea"/>
                <a:sym typeface="+mn-lt"/>
              </a:endParaRPr>
            </a:p>
          </p:txBody>
        </p:sp>
        <p:sp>
          <p:nvSpPr>
            <p:cNvPr id="65" name="TextBox 14"/>
            <p:cNvSpPr txBox="1"/>
            <p:nvPr/>
          </p:nvSpPr>
          <p:spPr>
            <a:xfrm>
              <a:off x="1788281" y="2711568"/>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团队模型</a:t>
              </a:r>
              <a:endParaRPr lang="en-AU" sz="1200" b="1" dirty="0" err="1">
                <a:solidFill>
                  <a:schemeClr val="bg1"/>
                </a:solidFill>
                <a:cs typeface="+mn-ea"/>
                <a:sym typeface="+mn-lt"/>
              </a:endParaRPr>
            </a:p>
          </p:txBody>
        </p:sp>
        <p:sp>
          <p:nvSpPr>
            <p:cNvPr id="66" name="Rectangle 15"/>
            <p:cNvSpPr/>
            <p:nvPr/>
          </p:nvSpPr>
          <p:spPr bwMode="auto">
            <a:xfrm>
              <a:off x="2738655" y="270946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采用瀑布式开发的职能型矩阵结构</a:t>
              </a:r>
              <a:endParaRPr lang="en-AU" sz="1200" dirty="0">
                <a:solidFill>
                  <a:schemeClr val="bg1"/>
                </a:solidFill>
                <a:cs typeface="+mn-ea"/>
                <a:sym typeface="+mn-lt"/>
              </a:endParaRPr>
            </a:p>
          </p:txBody>
        </p:sp>
        <p:sp>
          <p:nvSpPr>
            <p:cNvPr id="67" name="Rectangle 16"/>
            <p:cNvSpPr/>
            <p:nvPr/>
          </p:nvSpPr>
          <p:spPr bwMode="auto">
            <a:xfrm>
              <a:off x="3861742" y="2915630"/>
              <a:ext cx="2339169" cy="16523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采用迭代式开发的职能型矩阵结构</a:t>
              </a:r>
              <a:endParaRPr lang="en-AU" sz="1200" dirty="0">
                <a:solidFill>
                  <a:schemeClr val="bg1"/>
                </a:solidFill>
                <a:cs typeface="+mn-ea"/>
                <a:sym typeface="+mn-lt"/>
              </a:endParaRPr>
            </a:p>
          </p:txBody>
        </p:sp>
        <p:sp>
          <p:nvSpPr>
            <p:cNvPr id="68" name="Rectangle 17"/>
            <p:cNvSpPr/>
            <p:nvPr/>
          </p:nvSpPr>
          <p:spPr bwMode="auto">
            <a:xfrm>
              <a:off x="6215404" y="2707994"/>
              <a:ext cx="3465741" cy="16002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采用迭代式开发的跨职能混合团队结构</a:t>
              </a:r>
              <a:endParaRPr lang="en-AU" sz="1200" dirty="0">
                <a:solidFill>
                  <a:schemeClr val="bg1"/>
                </a:solidFill>
                <a:cs typeface="+mn-ea"/>
                <a:sym typeface="+mn-lt"/>
              </a:endParaRPr>
            </a:p>
          </p:txBody>
        </p:sp>
        <p:sp>
          <p:nvSpPr>
            <p:cNvPr id="69" name="Rectangle 18"/>
            <p:cNvSpPr/>
            <p:nvPr/>
          </p:nvSpPr>
          <p:spPr bwMode="auto">
            <a:xfrm>
              <a:off x="2741427" y="320601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按照职能划分分支结构</a:t>
              </a:r>
              <a:endParaRPr lang="en-AU" sz="1200" dirty="0">
                <a:solidFill>
                  <a:schemeClr val="bg1"/>
                </a:solidFill>
                <a:cs typeface="+mn-ea"/>
                <a:sym typeface="+mn-lt"/>
              </a:endParaRPr>
            </a:p>
          </p:txBody>
        </p:sp>
        <p:sp>
          <p:nvSpPr>
            <p:cNvPr id="70" name="Rectangle 19"/>
            <p:cNvSpPr/>
            <p:nvPr/>
          </p:nvSpPr>
          <p:spPr bwMode="auto">
            <a:xfrm>
              <a:off x="4422614" y="3414463"/>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主干开发，分支发布</a:t>
              </a:r>
              <a:endParaRPr lang="en-AU" sz="1200" dirty="0">
                <a:solidFill>
                  <a:schemeClr val="bg1"/>
                </a:solidFill>
                <a:cs typeface="+mn-ea"/>
                <a:sym typeface="+mn-lt"/>
              </a:endParaRPr>
            </a:p>
          </p:txBody>
        </p:sp>
        <p:sp>
          <p:nvSpPr>
            <p:cNvPr id="71" name="Rectangle 20"/>
            <p:cNvSpPr/>
            <p:nvPr/>
          </p:nvSpPr>
          <p:spPr bwMode="auto">
            <a:xfrm>
              <a:off x="5375287" y="320162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主干开发，主干发布</a:t>
              </a:r>
              <a:endParaRPr lang="en-AU" sz="1200" dirty="0">
                <a:solidFill>
                  <a:schemeClr val="bg1"/>
                </a:solidFill>
                <a:cs typeface="+mn-ea"/>
                <a:sym typeface="+mn-lt"/>
              </a:endParaRPr>
            </a:p>
          </p:txBody>
        </p:sp>
        <p:sp>
          <p:nvSpPr>
            <p:cNvPr id="72" name="Rectangle 21"/>
            <p:cNvSpPr/>
            <p:nvPr/>
          </p:nvSpPr>
          <p:spPr bwMode="auto">
            <a:xfrm>
              <a:off x="7066156" y="3410072"/>
              <a:ext cx="2615466" cy="16754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特性分支，主干发布</a:t>
              </a:r>
              <a:endParaRPr lang="en-AU" sz="1200" dirty="0">
                <a:solidFill>
                  <a:schemeClr val="bg1"/>
                </a:solidFill>
                <a:cs typeface="+mn-ea"/>
                <a:sym typeface="+mn-lt"/>
              </a:endParaRPr>
            </a:p>
          </p:txBody>
        </p:sp>
        <p:sp>
          <p:nvSpPr>
            <p:cNvPr id="73" name="Rectangle 22"/>
            <p:cNvSpPr/>
            <p:nvPr/>
          </p:nvSpPr>
          <p:spPr bwMode="auto">
            <a:xfrm>
              <a:off x="2738654" y="3786420"/>
              <a:ext cx="2580115" cy="180350"/>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独立测试部门承担功能性测试和自动化测试</a:t>
              </a:r>
              <a:endParaRPr lang="en-AU" sz="1200" dirty="0">
                <a:solidFill>
                  <a:schemeClr val="bg1"/>
                </a:solidFill>
                <a:cs typeface="+mn-ea"/>
                <a:sym typeface="+mn-lt"/>
              </a:endParaRPr>
            </a:p>
          </p:txBody>
        </p:sp>
        <p:sp>
          <p:nvSpPr>
            <p:cNvPr id="74" name="Rectangle 23"/>
            <p:cNvSpPr/>
            <p:nvPr/>
          </p:nvSpPr>
          <p:spPr bwMode="auto">
            <a:xfrm>
              <a:off x="4422139" y="4011905"/>
              <a:ext cx="5259006"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开发与测试的混合团队，共同承担功能性测试和自动化测试</a:t>
              </a:r>
              <a:endParaRPr lang="en-AU" sz="1200" dirty="0">
                <a:solidFill>
                  <a:schemeClr val="bg1"/>
                </a:solidFill>
                <a:cs typeface="+mn-ea"/>
                <a:sym typeface="+mn-lt"/>
              </a:endParaRPr>
            </a:p>
          </p:txBody>
        </p:sp>
        <p:sp>
          <p:nvSpPr>
            <p:cNvPr id="75" name="Rectangle 24"/>
            <p:cNvSpPr/>
            <p:nvPr/>
          </p:nvSpPr>
          <p:spPr bwMode="auto">
            <a:xfrm>
              <a:off x="5374809" y="3785878"/>
              <a:ext cx="4306335" cy="18265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在流水线中自动运行的大量的单元测试，自动化功能测试和性能测试</a:t>
              </a:r>
              <a:endParaRPr lang="en-AU" sz="1200" dirty="0">
                <a:solidFill>
                  <a:schemeClr val="bg1"/>
                </a:solidFill>
                <a:cs typeface="+mn-ea"/>
                <a:sym typeface="+mn-lt"/>
              </a:endParaRPr>
            </a:p>
          </p:txBody>
        </p:sp>
        <p:sp>
          <p:nvSpPr>
            <p:cNvPr id="76" name="Rectangle 25"/>
            <p:cNvSpPr/>
            <p:nvPr/>
          </p:nvSpPr>
          <p:spPr bwMode="auto">
            <a:xfrm>
              <a:off x="2738655" y="4290108"/>
              <a:ext cx="2129503" cy="19425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整体全量部署的单体应用</a:t>
              </a:r>
              <a:endParaRPr lang="en-AU" sz="1200" dirty="0">
                <a:solidFill>
                  <a:schemeClr val="bg1"/>
                </a:solidFill>
                <a:cs typeface="+mn-ea"/>
                <a:sym typeface="+mn-lt"/>
              </a:endParaRPr>
            </a:p>
          </p:txBody>
        </p:sp>
        <p:sp>
          <p:nvSpPr>
            <p:cNvPr id="77" name="Rectangle 26"/>
            <p:cNvSpPr/>
            <p:nvPr/>
          </p:nvSpPr>
          <p:spPr bwMode="auto">
            <a:xfrm>
              <a:off x="4991985" y="4293440"/>
              <a:ext cx="4697741" cy="19144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可独立</a:t>
              </a:r>
              <a:r>
                <a:rPr lang="en-AU" altLang="zh-CN" sz="1200" dirty="0">
                  <a:solidFill>
                    <a:schemeClr val="bg1"/>
                  </a:solidFill>
                  <a:cs typeface="+mn-ea"/>
                  <a:sym typeface="+mn-lt"/>
                </a:rPr>
                <a:t>/</a:t>
              </a:r>
              <a:r>
                <a:rPr lang="zh-CN" altLang="en-US" sz="1200" dirty="0">
                  <a:solidFill>
                    <a:schemeClr val="bg1"/>
                  </a:solidFill>
                  <a:cs typeface="+mn-ea"/>
                  <a:sym typeface="+mn-lt"/>
                </a:rPr>
                <a:t>增量部署的单独产品</a:t>
              </a:r>
              <a:endParaRPr lang="en-AU" sz="1200" dirty="0">
                <a:solidFill>
                  <a:schemeClr val="bg1"/>
                </a:solidFill>
                <a:cs typeface="+mn-ea"/>
                <a:sym typeface="+mn-lt"/>
              </a:endParaRPr>
            </a:p>
          </p:txBody>
        </p:sp>
        <p:sp>
          <p:nvSpPr>
            <p:cNvPr id="78" name="Rectangle 27"/>
            <p:cNvSpPr/>
            <p:nvPr/>
          </p:nvSpPr>
          <p:spPr bwMode="auto">
            <a:xfrm>
              <a:off x="6200913" y="4513005"/>
              <a:ext cx="3488816" cy="1936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遵循</a:t>
              </a:r>
              <a:r>
                <a:rPr lang="en-AU" altLang="zh-CN" sz="1200" dirty="0">
                  <a:solidFill>
                    <a:schemeClr val="bg1"/>
                  </a:solidFill>
                  <a:cs typeface="+mn-ea"/>
                  <a:sym typeface="+mn-lt"/>
                </a:rPr>
                <a:t>SOA</a:t>
              </a:r>
              <a:r>
                <a:rPr lang="zh-CN" altLang="en-US" sz="1200" dirty="0">
                  <a:solidFill>
                    <a:schemeClr val="bg1"/>
                  </a:solidFill>
                  <a:cs typeface="+mn-ea"/>
                  <a:sym typeface="+mn-lt"/>
                </a:rPr>
                <a:t>规范，并提供向后兼容性的微服务架构</a:t>
              </a:r>
              <a:endParaRPr lang="en-AU" sz="1200" dirty="0">
                <a:solidFill>
                  <a:schemeClr val="bg1"/>
                </a:solidFill>
                <a:cs typeface="+mn-ea"/>
                <a:sym typeface="+mn-lt"/>
              </a:endParaRPr>
            </a:p>
          </p:txBody>
        </p:sp>
        <p:sp>
          <p:nvSpPr>
            <p:cNvPr id="79" name="Rectangle 28"/>
            <p:cNvSpPr/>
            <p:nvPr/>
          </p:nvSpPr>
          <p:spPr bwMode="auto">
            <a:xfrm>
              <a:off x="2738654" y="4797265"/>
              <a:ext cx="2916353"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严格控制的发布周期和部署窗口</a:t>
              </a:r>
              <a:endParaRPr lang="en-AU" sz="1200" dirty="0">
                <a:solidFill>
                  <a:schemeClr val="bg1"/>
                </a:solidFill>
                <a:cs typeface="+mn-ea"/>
                <a:sym typeface="+mn-lt"/>
              </a:endParaRPr>
            </a:p>
          </p:txBody>
        </p:sp>
        <p:sp>
          <p:nvSpPr>
            <p:cNvPr id="80" name="Rectangle 29"/>
            <p:cNvSpPr/>
            <p:nvPr/>
          </p:nvSpPr>
          <p:spPr bwMode="auto">
            <a:xfrm>
              <a:off x="5742246" y="4795332"/>
              <a:ext cx="3938899"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灰度上线，</a:t>
              </a:r>
              <a:r>
                <a:rPr lang="en-AU" altLang="zh-CN" sz="1200" dirty="0">
                  <a:solidFill>
                    <a:schemeClr val="bg1"/>
                  </a:solidFill>
                  <a:cs typeface="+mn-ea"/>
                  <a:sym typeface="+mn-lt"/>
                </a:rPr>
                <a:t>AB</a:t>
              </a:r>
              <a:r>
                <a:rPr lang="zh-CN" altLang="en-US" sz="1200" dirty="0">
                  <a:solidFill>
                    <a:schemeClr val="bg1"/>
                  </a:solidFill>
                  <a:cs typeface="+mn-ea"/>
                  <a:sym typeface="+mn-lt"/>
                </a:rPr>
                <a:t>测试，功能开关等允许代码直接上线的实践</a:t>
              </a:r>
              <a:endParaRPr lang="en-AU" sz="1200" dirty="0">
                <a:solidFill>
                  <a:schemeClr val="bg1"/>
                </a:solidFill>
                <a:cs typeface="+mn-ea"/>
                <a:sym typeface="+mn-lt"/>
              </a:endParaRPr>
            </a:p>
          </p:txBody>
        </p:sp>
        <p:sp>
          <p:nvSpPr>
            <p:cNvPr id="81" name="Rectangle 30"/>
            <p:cNvSpPr/>
            <p:nvPr/>
          </p:nvSpPr>
          <p:spPr bwMode="auto">
            <a:xfrm>
              <a:off x="6200911" y="5015891"/>
              <a:ext cx="3482430" cy="194734"/>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按需上线，开发人员直接推送代码进入生产环境</a:t>
              </a:r>
              <a:endParaRPr lang="en-AU" sz="1200" dirty="0">
                <a:solidFill>
                  <a:schemeClr val="bg1"/>
                </a:solidFill>
                <a:cs typeface="+mn-ea"/>
                <a:sym typeface="+mn-lt"/>
              </a:endParaRPr>
            </a:p>
          </p:txBody>
        </p:sp>
        <p:sp>
          <p:nvSpPr>
            <p:cNvPr id="82" name="Rectangle 31"/>
            <p:cNvSpPr/>
            <p:nvPr/>
          </p:nvSpPr>
          <p:spPr bwMode="auto">
            <a:xfrm>
              <a:off x="2729657" y="5334005"/>
              <a:ext cx="2310016"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独立运维部门严格管控的基础设施</a:t>
              </a:r>
              <a:endParaRPr lang="en-AU" sz="1200" dirty="0">
                <a:solidFill>
                  <a:schemeClr val="bg1"/>
                </a:solidFill>
                <a:cs typeface="+mn-ea"/>
                <a:sym typeface="+mn-lt"/>
              </a:endParaRPr>
            </a:p>
          </p:txBody>
        </p:sp>
        <p:sp>
          <p:nvSpPr>
            <p:cNvPr id="83" name="Rectangle 32"/>
            <p:cNvSpPr/>
            <p:nvPr/>
          </p:nvSpPr>
          <p:spPr bwMode="auto">
            <a:xfrm>
              <a:off x="4413140" y="5545185"/>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使用脚本自动创建生产环境一致的基础设施</a:t>
              </a:r>
              <a:endParaRPr lang="en-AU" sz="1200" dirty="0">
                <a:solidFill>
                  <a:schemeClr val="bg1"/>
                </a:solidFill>
                <a:cs typeface="+mn-ea"/>
                <a:sym typeface="+mn-lt"/>
              </a:endParaRPr>
            </a:p>
          </p:txBody>
        </p:sp>
        <p:sp>
          <p:nvSpPr>
            <p:cNvPr id="84" name="Rectangle 33"/>
            <p:cNvSpPr/>
            <p:nvPr/>
          </p:nvSpPr>
          <p:spPr bwMode="auto">
            <a:xfrm>
              <a:off x="5734911" y="5337307"/>
              <a:ext cx="3945820" cy="17680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自助化弹性扩展的</a:t>
              </a:r>
              <a:r>
                <a:rPr lang="en-AU" altLang="zh-CN" sz="1200" dirty="0" err="1">
                  <a:solidFill>
                    <a:schemeClr val="bg1"/>
                  </a:solidFill>
                  <a:cs typeface="+mn-ea"/>
                  <a:sym typeface="+mn-lt"/>
                </a:rPr>
                <a:t>Paas</a:t>
              </a:r>
              <a:r>
                <a:rPr lang="zh-CN" altLang="en-US" sz="1200" dirty="0">
                  <a:solidFill>
                    <a:schemeClr val="bg1"/>
                  </a:solidFill>
                  <a:cs typeface="+mn-ea"/>
                  <a:sym typeface="+mn-lt"/>
                </a:rPr>
                <a:t>或</a:t>
              </a:r>
              <a:r>
                <a:rPr lang="en-AU" altLang="zh-CN" sz="1200" dirty="0">
                  <a:solidFill>
                    <a:schemeClr val="bg1"/>
                  </a:solidFill>
                  <a:cs typeface="+mn-ea"/>
                  <a:sym typeface="+mn-lt"/>
                </a:rPr>
                <a:t>IaaS</a:t>
              </a:r>
              <a:r>
                <a:rPr lang="zh-CN" altLang="en-US" sz="1200" dirty="0">
                  <a:solidFill>
                    <a:schemeClr val="bg1"/>
                  </a:solidFill>
                  <a:cs typeface="+mn-ea"/>
                  <a:sym typeface="+mn-lt"/>
                </a:rPr>
                <a:t>平台支持的</a:t>
              </a:r>
              <a:r>
                <a:rPr lang="en-AU" altLang="zh-CN" sz="1200" dirty="0">
                  <a:solidFill>
                    <a:schemeClr val="bg1"/>
                  </a:solidFill>
                  <a:cs typeface="+mn-ea"/>
                  <a:sym typeface="+mn-lt"/>
                </a:rPr>
                <a:t>Infra as Code</a:t>
              </a:r>
              <a:r>
                <a:rPr lang="zh-CN" altLang="en-US" sz="1200" dirty="0">
                  <a:solidFill>
                    <a:schemeClr val="bg1"/>
                  </a:solidFill>
                  <a:cs typeface="+mn-ea"/>
                  <a:sym typeface="+mn-lt"/>
                </a:rPr>
                <a:t>服务</a:t>
              </a:r>
              <a:endParaRPr lang="en-AU" sz="1200" dirty="0">
                <a:solidFill>
                  <a:schemeClr val="bg1"/>
                </a:solidFill>
                <a:cs typeface="+mn-ea"/>
                <a:sym typeface="+mn-lt"/>
              </a:endParaRPr>
            </a:p>
          </p:txBody>
        </p:sp>
        <p:sp>
          <p:nvSpPr>
            <p:cNvPr id="85" name="Rectangle 34"/>
            <p:cNvSpPr/>
            <p:nvPr/>
          </p:nvSpPr>
          <p:spPr bwMode="auto">
            <a:xfrm>
              <a:off x="2731269" y="5860808"/>
              <a:ext cx="2643540" cy="18503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手工完成数据结构迁移</a:t>
              </a:r>
              <a:endParaRPr lang="en-AU" sz="1200" dirty="0">
                <a:solidFill>
                  <a:schemeClr val="bg1"/>
                </a:solidFill>
                <a:cs typeface="+mn-ea"/>
                <a:sym typeface="+mn-lt"/>
              </a:endParaRPr>
            </a:p>
          </p:txBody>
        </p:sp>
        <p:sp>
          <p:nvSpPr>
            <p:cNvPr id="86" name="Rectangle 35"/>
            <p:cNvSpPr/>
            <p:nvPr/>
          </p:nvSpPr>
          <p:spPr bwMode="auto">
            <a:xfrm>
              <a:off x="4422137" y="6083052"/>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差异化增量脚本完成数据迁移</a:t>
              </a:r>
              <a:endParaRPr lang="en-AU" sz="1200" dirty="0">
                <a:solidFill>
                  <a:schemeClr val="bg1"/>
                </a:solidFill>
                <a:cs typeface="+mn-ea"/>
                <a:sym typeface="+mn-lt"/>
              </a:endParaRPr>
            </a:p>
          </p:txBody>
        </p:sp>
        <p:sp>
          <p:nvSpPr>
            <p:cNvPr id="87" name="Rectangle 36"/>
            <p:cNvSpPr/>
            <p:nvPr/>
          </p:nvSpPr>
          <p:spPr bwMode="auto">
            <a:xfrm>
              <a:off x="5729870" y="5859216"/>
              <a:ext cx="3959856" cy="1872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提供数据结构的向前</a:t>
              </a:r>
              <a:r>
                <a:rPr lang="en-AU" altLang="zh-CN" sz="1200" dirty="0">
                  <a:solidFill>
                    <a:schemeClr val="bg1"/>
                  </a:solidFill>
                  <a:cs typeface="+mn-ea"/>
                  <a:sym typeface="+mn-lt"/>
                </a:rPr>
                <a:t>/</a:t>
              </a:r>
              <a:r>
                <a:rPr lang="zh-CN" altLang="en-US" sz="1200" dirty="0">
                  <a:solidFill>
                    <a:schemeClr val="bg1"/>
                  </a:solidFill>
                  <a:cs typeface="+mn-ea"/>
                  <a:sym typeface="+mn-lt"/>
                </a:rPr>
                <a:t>向后兼容性</a:t>
              </a:r>
              <a:endParaRPr lang="en-AU" sz="1200" dirty="0">
                <a:solidFill>
                  <a:schemeClr val="bg1"/>
                </a:solidFill>
                <a:cs typeface="+mn-ea"/>
                <a:sym typeface="+mn-lt"/>
              </a:endParaRPr>
            </a:p>
          </p:txBody>
        </p:sp>
        <p:sp>
          <p:nvSpPr>
            <p:cNvPr id="88" name="Left Brace 37"/>
            <p:cNvSpPr/>
            <p:nvPr/>
          </p:nvSpPr>
          <p:spPr>
            <a:xfrm>
              <a:off x="2531312" y="26795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89" name="Left Brace 38"/>
            <p:cNvSpPr/>
            <p:nvPr/>
          </p:nvSpPr>
          <p:spPr>
            <a:xfrm>
              <a:off x="2531789" y="3213222"/>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0" name="Left Brace 39"/>
            <p:cNvSpPr/>
            <p:nvPr/>
          </p:nvSpPr>
          <p:spPr>
            <a:xfrm>
              <a:off x="2531312" y="3728947"/>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1" name="Left Brace 40"/>
            <p:cNvSpPr/>
            <p:nvPr/>
          </p:nvSpPr>
          <p:spPr>
            <a:xfrm>
              <a:off x="2517921" y="423711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2" name="Left Brace 41"/>
            <p:cNvSpPr/>
            <p:nvPr/>
          </p:nvSpPr>
          <p:spPr>
            <a:xfrm>
              <a:off x="2520118" y="4766808"/>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3" name="Left Brace 42"/>
            <p:cNvSpPr/>
            <p:nvPr/>
          </p:nvSpPr>
          <p:spPr>
            <a:xfrm>
              <a:off x="2508924" y="53021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4" name="Left Brace 43"/>
            <p:cNvSpPr/>
            <p:nvPr/>
          </p:nvSpPr>
          <p:spPr>
            <a:xfrm>
              <a:off x="2514094" y="582555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grpSp>
      <p:sp>
        <p:nvSpPr>
          <p:cNvPr id="95" name="文本框 24">
            <a:extLst>
              <a:ext uri="{FF2B5EF4-FFF2-40B4-BE49-F238E27FC236}">
                <a16:creationId xmlns:a16="http://schemas.microsoft.com/office/drawing/2014/main" xmlns="" id="{A6AC41A8-D438-BE4F-9006-65E345988383}"/>
              </a:ext>
            </a:extLst>
          </p:cNvPr>
          <p:cNvSpPr txBox="1"/>
          <p:nvPr/>
        </p:nvSpPr>
        <p:spPr>
          <a:xfrm>
            <a:off x="2718058" y="1095614"/>
            <a:ext cx="6552297" cy="338422"/>
          </a:xfrm>
          <a:prstGeom prst="rect">
            <a:avLst/>
          </a:prstGeom>
          <a:noFill/>
        </p:spPr>
        <p:txBody>
          <a:bodyPr wrap="square" rtlCol="0" anchor="ctr">
            <a:spAutoFit/>
          </a:bodyPr>
          <a:lstStyle/>
          <a:p>
            <a:pPr defTabSz="1218956">
              <a:defRPr/>
            </a:pPr>
            <a:r>
              <a:rPr lang="zh-CN" altLang="en-US" sz="1599" b="1" dirty="0">
                <a:cs typeface="+mn-ea"/>
                <a:sym typeface="+mn-lt"/>
              </a:rPr>
              <a:t>关注七大领域，持续优化交付粒度，加快交付速度，提升交付</a:t>
            </a:r>
            <a:r>
              <a:rPr lang="zh-CN" altLang="en-US" sz="1599" b="1" dirty="0" smtClean="0">
                <a:cs typeface="+mn-ea"/>
                <a:sym typeface="+mn-lt"/>
              </a:rPr>
              <a:t>质量。</a:t>
            </a:r>
            <a:endParaRPr lang="en-US" altLang="zh-CN" sz="1599" b="1" dirty="0">
              <a:cs typeface="+mn-ea"/>
              <a:sym typeface="+mn-lt"/>
            </a:endParaRPr>
          </a:p>
        </p:txBody>
      </p:sp>
    </p:spTree>
    <p:extLst>
      <p:ext uri="{BB962C8B-B14F-4D97-AF65-F5344CB8AC3E}">
        <p14:creationId xmlns:p14="http://schemas.microsoft.com/office/powerpoint/2010/main" val="255441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smtClean="0">
                <a:latin typeface="+mn-lt"/>
                <a:ea typeface="+mn-ea"/>
                <a:cs typeface="+mn-ea"/>
                <a:sym typeface="+mn-lt"/>
              </a:rPr>
              <a:t>思想</a:t>
            </a:r>
            <a:endParaRPr lang="en-US" altLang="zh-CN" b="1"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endParaRPr lang="en-US" altLang="zh-CN" dirty="0">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2970158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208110444"/>
              </p:ext>
            </p:extLst>
          </p:nvPr>
        </p:nvGraphicFramePr>
        <p:xfrm>
          <a:off x="997111" y="-353014"/>
          <a:ext cx="9553699" cy="5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敏捷和</a:t>
            </a:r>
            <a:r>
              <a:rPr lang="en-US" altLang="zh-CN" dirty="0" err="1" smtClean="0">
                <a:latin typeface="+mn-lt"/>
                <a:ea typeface="+mn-ea"/>
                <a:cs typeface="+mn-ea"/>
                <a:sym typeface="+mn-lt"/>
              </a:rPr>
              <a:t>DevOps</a:t>
            </a:r>
            <a:r>
              <a:rPr lang="zh-CN" altLang="en-US" dirty="0" smtClean="0">
                <a:latin typeface="+mn-lt"/>
                <a:ea typeface="+mn-ea"/>
                <a:cs typeface="+mn-ea"/>
                <a:sym typeface="+mn-lt"/>
              </a:rPr>
              <a:t>关系</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en-US" altLang="zh-CN" sz="1799" dirty="0">
                <a:latin typeface="+mn-lt"/>
                <a:ea typeface="+mn-ea"/>
                <a:cs typeface="+mn-ea"/>
                <a:sym typeface="+mn-lt"/>
              </a:rPr>
              <a:t>EXIN </a:t>
            </a:r>
            <a:r>
              <a:rPr lang="en-US" altLang="zh-CN" sz="1799" dirty="0" err="1">
                <a:latin typeface="+mn-lt"/>
                <a:ea typeface="+mn-ea"/>
                <a:cs typeface="+mn-ea"/>
                <a:sym typeface="+mn-lt"/>
              </a:rPr>
              <a:t>DevOps</a:t>
            </a:r>
            <a:r>
              <a:rPr lang="en-US" altLang="zh-CN" sz="1799" dirty="0">
                <a:latin typeface="+mn-lt"/>
                <a:ea typeface="+mn-ea"/>
                <a:cs typeface="+mn-ea"/>
                <a:sym typeface="+mn-lt"/>
              </a:rPr>
              <a:t> Master</a:t>
            </a:r>
            <a:r>
              <a:rPr lang="zh-CN" altLang="en-US" sz="1799" dirty="0">
                <a:latin typeface="+mn-lt"/>
                <a:ea typeface="+mn-ea"/>
                <a:cs typeface="+mn-ea"/>
                <a:sym typeface="+mn-lt"/>
              </a:rPr>
              <a:t>白皮书由</a:t>
            </a:r>
            <a:r>
              <a:rPr lang="en-US" altLang="zh-CN" sz="1799" dirty="0">
                <a:latin typeface="+mn-lt"/>
                <a:ea typeface="+mn-ea"/>
                <a:cs typeface="+mn-ea"/>
                <a:sym typeface="+mn-lt"/>
              </a:rPr>
              <a:t>EXIN</a:t>
            </a:r>
            <a:r>
              <a:rPr lang="zh-CN" altLang="en-US" sz="1799" dirty="0">
                <a:latin typeface="+mn-lt"/>
                <a:ea typeface="+mn-ea"/>
                <a:cs typeface="+mn-ea"/>
                <a:sym typeface="+mn-lt"/>
              </a:rPr>
              <a:t>（国际信息科学考试学会）推出；</a:t>
            </a:r>
            <a:r>
              <a:rPr lang="en-US" altLang="zh-CN" sz="1799" dirty="0" err="1">
                <a:latin typeface="+mn-lt"/>
                <a:ea typeface="+mn-ea"/>
                <a:cs typeface="+mn-ea"/>
                <a:sym typeface="+mn-lt"/>
              </a:rPr>
              <a:t>DevOps</a:t>
            </a:r>
            <a:r>
              <a:rPr lang="zh-CN" altLang="en-US" sz="1799" dirty="0">
                <a:latin typeface="+mn-lt"/>
                <a:ea typeface="+mn-ea"/>
                <a:cs typeface="+mn-ea"/>
                <a:sym typeface="+mn-lt"/>
              </a:rPr>
              <a:t>知识体系如下图，</a:t>
            </a:r>
            <a:endParaRPr lang="en-US" altLang="zh-CN" sz="1799" dirty="0">
              <a:latin typeface="+mn-lt"/>
              <a:ea typeface="+mn-ea"/>
              <a:cs typeface="+mn-ea"/>
              <a:sym typeface="+mn-lt"/>
            </a:endParaRPr>
          </a:p>
          <a:p>
            <a:r>
              <a:rPr lang="zh-CN" altLang="en-US" sz="1799" dirty="0">
                <a:latin typeface="+mn-lt"/>
                <a:ea typeface="+mn-ea"/>
                <a:cs typeface="+mn-ea"/>
                <a:sym typeface="+mn-lt"/>
              </a:rPr>
              <a:t>包括如下构成部分：敏捷管理、持续交付、</a:t>
            </a:r>
            <a:r>
              <a:rPr lang="en-US" altLang="zh-CN" sz="1799" dirty="0">
                <a:latin typeface="+mn-lt"/>
                <a:ea typeface="+mn-ea"/>
                <a:cs typeface="+mn-ea"/>
                <a:sym typeface="+mn-lt"/>
              </a:rPr>
              <a:t>IT</a:t>
            </a:r>
            <a:r>
              <a:rPr lang="zh-CN" altLang="en-US" sz="1799" dirty="0">
                <a:latin typeface="+mn-lt"/>
                <a:ea typeface="+mn-ea"/>
                <a:cs typeface="+mn-ea"/>
                <a:sym typeface="+mn-lt"/>
              </a:rPr>
              <a:t>服务管理（</a:t>
            </a:r>
            <a:r>
              <a:rPr lang="en-US" altLang="zh-CN" sz="1799" dirty="0">
                <a:latin typeface="+mn-lt"/>
                <a:ea typeface="+mn-ea"/>
                <a:cs typeface="+mn-ea"/>
                <a:sym typeface="+mn-lt"/>
              </a:rPr>
              <a:t>ITSM</a:t>
            </a:r>
            <a:r>
              <a:rPr lang="zh-CN" altLang="en-US" sz="1799" dirty="0">
                <a:latin typeface="+mn-lt"/>
                <a:ea typeface="+mn-ea"/>
                <a:cs typeface="+mn-ea"/>
                <a:sym typeface="+mn-lt"/>
              </a:rPr>
              <a:t>）、精益管理（</a:t>
            </a:r>
            <a:r>
              <a:rPr lang="en-US" altLang="zh-CN" sz="1799" dirty="0">
                <a:latin typeface="+mn-lt"/>
                <a:ea typeface="+mn-ea"/>
                <a:cs typeface="+mn-ea"/>
                <a:sym typeface="+mn-lt"/>
              </a:rPr>
              <a:t>Lean/TPS</a:t>
            </a:r>
            <a:r>
              <a:rPr lang="zh-CN" altLang="en-US" sz="1799" dirty="0">
                <a:latin typeface="+mn-lt"/>
                <a:ea typeface="+mn-ea"/>
                <a:cs typeface="+mn-ea"/>
                <a:sym typeface="+mn-lt"/>
              </a:rPr>
              <a:t>）。</a:t>
            </a:r>
          </a:p>
          <a:p>
            <a:endParaRPr lang="zh-CN" altLang="en-US" sz="1799" dirty="0">
              <a:latin typeface="+mn-lt"/>
              <a:ea typeface="+mn-ea"/>
              <a:cs typeface="+mn-ea"/>
              <a:sym typeface="+mn-lt"/>
            </a:endParaRPr>
          </a:p>
        </p:txBody>
      </p:sp>
      <p:sp>
        <p:nvSpPr>
          <p:cNvPr id="11" name="内容占位符 4"/>
          <p:cNvSpPr txBox="1">
            <a:spLocks/>
          </p:cNvSpPr>
          <p:nvPr/>
        </p:nvSpPr>
        <p:spPr>
          <a:xfrm>
            <a:off x="722098" y="1414357"/>
            <a:ext cx="10795783" cy="899649"/>
          </a:xfrm>
          <a:prstGeom prst="rect">
            <a:avLst/>
          </a:prstGeom>
        </p:spPr>
        <p:txBody>
          <a:bodyP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CN" altLang="en-US" sz="1799" dirty="0">
              <a:latin typeface="+mn-lt"/>
              <a:ea typeface="+mn-ea"/>
              <a:cs typeface="+mn-ea"/>
              <a:sym typeface="+mn-lt"/>
            </a:endParaRPr>
          </a:p>
        </p:txBody>
      </p:sp>
      <p:sp>
        <p:nvSpPr>
          <p:cNvPr id="4" name="矩形 3"/>
          <p:cNvSpPr/>
          <p:nvPr/>
        </p:nvSpPr>
        <p:spPr>
          <a:xfrm>
            <a:off x="1699889" y="2841038"/>
            <a:ext cx="4163973" cy="587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敏捷管理</a:t>
            </a:r>
            <a:endParaRPr lang="en-US" altLang="zh-CN" sz="1599" dirty="0">
              <a:cs typeface="+mn-ea"/>
              <a:sym typeface="+mn-lt"/>
            </a:endParaRPr>
          </a:p>
          <a:p>
            <a:pPr algn="ctr"/>
            <a:r>
              <a:rPr lang="en-US" altLang="zh-CN" sz="1599" dirty="0">
                <a:cs typeface="+mn-ea"/>
                <a:sym typeface="+mn-lt"/>
              </a:rPr>
              <a:t>Disciplined Agile</a:t>
            </a:r>
            <a:endParaRPr lang="zh-CN" altLang="en-US" sz="1599" dirty="0">
              <a:cs typeface="+mn-ea"/>
              <a:sym typeface="+mn-lt"/>
            </a:endParaRPr>
          </a:p>
        </p:txBody>
      </p:sp>
      <p:sp>
        <p:nvSpPr>
          <p:cNvPr id="10" name="矩形 9"/>
          <p:cNvSpPr/>
          <p:nvPr/>
        </p:nvSpPr>
        <p:spPr>
          <a:xfrm>
            <a:off x="5863863" y="2839545"/>
            <a:ext cx="2321379"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持续交付</a:t>
            </a:r>
            <a:endParaRPr lang="en-US" altLang="zh-CN" sz="1599" dirty="0">
              <a:cs typeface="+mn-ea"/>
              <a:sym typeface="+mn-lt"/>
            </a:endParaRPr>
          </a:p>
          <a:p>
            <a:pPr algn="ctr"/>
            <a:r>
              <a:rPr lang="en-US" altLang="zh-CN" sz="1599" dirty="0">
                <a:cs typeface="+mn-ea"/>
                <a:sym typeface="+mn-lt"/>
              </a:rPr>
              <a:t>Continuous Delivery</a:t>
            </a:r>
            <a:endParaRPr lang="zh-CN" altLang="en-US" sz="1599" dirty="0">
              <a:cs typeface="+mn-ea"/>
              <a:sym typeface="+mn-lt"/>
            </a:endParaRPr>
          </a:p>
        </p:txBody>
      </p:sp>
      <p:sp>
        <p:nvSpPr>
          <p:cNvPr id="12" name="矩形 11"/>
          <p:cNvSpPr/>
          <p:nvPr/>
        </p:nvSpPr>
        <p:spPr>
          <a:xfrm>
            <a:off x="8185242" y="2839545"/>
            <a:ext cx="3191091"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599" dirty="0">
                <a:cs typeface="+mn-ea"/>
                <a:sym typeface="+mn-lt"/>
              </a:rPr>
              <a:t>IT</a:t>
            </a:r>
            <a:r>
              <a:rPr lang="zh-CN" altLang="en-US" sz="1599" dirty="0">
                <a:cs typeface="+mn-ea"/>
                <a:sym typeface="+mn-lt"/>
              </a:rPr>
              <a:t>服务管理（</a:t>
            </a:r>
            <a:r>
              <a:rPr lang="en-US" altLang="zh-CN" sz="1599" dirty="0">
                <a:cs typeface="+mn-ea"/>
                <a:sym typeface="+mn-lt"/>
              </a:rPr>
              <a:t>ITSM</a:t>
            </a:r>
            <a:r>
              <a:rPr lang="zh-CN" altLang="en-US" sz="1599" dirty="0">
                <a:cs typeface="+mn-ea"/>
                <a:sym typeface="+mn-lt"/>
              </a:rPr>
              <a:t>）</a:t>
            </a:r>
            <a:endParaRPr lang="en-US" altLang="zh-CN" sz="1599" dirty="0">
              <a:cs typeface="+mn-ea"/>
              <a:sym typeface="+mn-lt"/>
            </a:endParaRPr>
          </a:p>
          <a:p>
            <a:pPr algn="ctr"/>
            <a:r>
              <a:rPr lang="en-US" altLang="zh-CN" sz="1599" dirty="0">
                <a:cs typeface="+mn-ea"/>
                <a:sym typeface="+mn-lt"/>
              </a:rPr>
              <a:t>IT Service Management</a:t>
            </a:r>
            <a:endParaRPr lang="zh-CN" altLang="en-US" sz="1599" dirty="0">
              <a:cs typeface="+mn-ea"/>
              <a:sym typeface="+mn-lt"/>
            </a:endParaRPr>
          </a:p>
        </p:txBody>
      </p:sp>
      <p:sp>
        <p:nvSpPr>
          <p:cNvPr id="5" name="矩形 4"/>
          <p:cNvSpPr/>
          <p:nvPr/>
        </p:nvSpPr>
        <p:spPr>
          <a:xfrm>
            <a:off x="10524831" y="2003905"/>
            <a:ext cx="913238" cy="667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9" dirty="0">
                <a:cs typeface="+mn-ea"/>
                <a:sym typeface="+mn-lt"/>
              </a:rPr>
              <a:t>周期终止</a:t>
            </a:r>
            <a:endParaRPr lang="en-US" altLang="zh-CN" sz="1399" dirty="0">
              <a:cs typeface="+mn-ea"/>
              <a:sym typeface="+mn-lt"/>
            </a:endParaRPr>
          </a:p>
          <a:p>
            <a:pPr algn="ctr"/>
            <a:r>
              <a:rPr lang="en-US" altLang="zh-CN" sz="1399" dirty="0">
                <a:cs typeface="+mn-ea"/>
                <a:sym typeface="+mn-lt"/>
              </a:rPr>
              <a:t>EOL</a:t>
            </a:r>
            <a:endParaRPr lang="zh-CN" altLang="en-US" sz="1399" dirty="0">
              <a:cs typeface="+mn-ea"/>
              <a:sym typeface="+mn-lt"/>
            </a:endParaRPr>
          </a:p>
        </p:txBody>
      </p:sp>
      <p:sp>
        <p:nvSpPr>
          <p:cNvPr id="8" name="上箭头标注 7"/>
          <p:cNvSpPr/>
          <p:nvPr/>
        </p:nvSpPr>
        <p:spPr>
          <a:xfrm>
            <a:off x="1685381" y="3399339"/>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Size of Task</a:t>
            </a:r>
          </a:p>
          <a:p>
            <a:pPr algn="ctr"/>
            <a:r>
              <a:rPr lang="en-US" altLang="zh-CN" sz="1399" dirty="0" err="1">
                <a:cs typeface="+mn-ea"/>
                <a:sym typeface="+mn-lt"/>
              </a:rPr>
              <a:t>DoD</a:t>
            </a:r>
            <a:r>
              <a:rPr lang="en-US" altLang="zh-CN" sz="1399" dirty="0">
                <a:cs typeface="+mn-ea"/>
                <a:sym typeface="+mn-lt"/>
              </a:rPr>
              <a:t>, CI</a:t>
            </a:r>
          </a:p>
          <a:p>
            <a:pPr algn="ctr"/>
            <a:r>
              <a:rPr lang="en-US" altLang="zh-CN" sz="1399" dirty="0">
                <a:cs typeface="+mn-ea"/>
                <a:sym typeface="+mn-lt"/>
              </a:rPr>
              <a:t>Iteration (Time Box)</a:t>
            </a:r>
            <a:endParaRPr lang="zh-CN" altLang="en-US" sz="1399" dirty="0">
              <a:cs typeface="+mn-ea"/>
              <a:sym typeface="+mn-lt"/>
            </a:endParaRPr>
          </a:p>
        </p:txBody>
      </p:sp>
      <p:sp>
        <p:nvSpPr>
          <p:cNvPr id="13" name="上箭头标注 12"/>
          <p:cNvSpPr/>
          <p:nvPr/>
        </p:nvSpPr>
        <p:spPr>
          <a:xfrm>
            <a:off x="4992943"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Process Automation</a:t>
            </a:r>
          </a:p>
          <a:p>
            <a:pPr algn="ctr"/>
            <a:r>
              <a:rPr lang="en-US" altLang="zh-CN" sz="1399" dirty="0">
                <a:cs typeface="+mn-ea"/>
                <a:sym typeface="+mn-lt"/>
              </a:rPr>
              <a:t>Pattern of deployment</a:t>
            </a:r>
          </a:p>
          <a:p>
            <a:pPr algn="ctr"/>
            <a:r>
              <a:rPr lang="en-US" altLang="zh-CN" sz="1399" dirty="0">
                <a:cs typeface="+mn-ea"/>
                <a:sym typeface="+mn-lt"/>
              </a:rPr>
              <a:t>Automated Testing</a:t>
            </a:r>
            <a:endParaRPr lang="zh-CN" altLang="en-US" sz="1399" dirty="0">
              <a:cs typeface="+mn-ea"/>
              <a:sym typeface="+mn-lt"/>
            </a:endParaRPr>
          </a:p>
        </p:txBody>
      </p:sp>
      <p:sp>
        <p:nvSpPr>
          <p:cNvPr id="14" name="上箭头标注 13"/>
          <p:cNvSpPr/>
          <p:nvPr/>
        </p:nvSpPr>
        <p:spPr>
          <a:xfrm>
            <a:off x="8300506"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Business continuity</a:t>
            </a:r>
            <a:endParaRPr lang="zh-CN" altLang="en-US" sz="1399" dirty="0">
              <a:cs typeface="+mn-ea"/>
              <a:sym typeface="+mn-lt"/>
            </a:endParaRPr>
          </a:p>
        </p:txBody>
      </p:sp>
      <p:sp>
        <p:nvSpPr>
          <p:cNvPr id="15" name="矩形 14"/>
          <p:cNvSpPr/>
          <p:nvPr/>
        </p:nvSpPr>
        <p:spPr>
          <a:xfrm>
            <a:off x="909396" y="4542797"/>
            <a:ext cx="10466937" cy="6555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精益管理（</a:t>
            </a:r>
            <a:r>
              <a:rPr lang="en-US" altLang="zh-CN" sz="1599" dirty="0">
                <a:cs typeface="+mn-ea"/>
                <a:sym typeface="+mn-lt"/>
              </a:rPr>
              <a:t>Lean/TPS)</a:t>
            </a:r>
          </a:p>
          <a:p>
            <a:pPr algn="ctr"/>
            <a:r>
              <a:rPr lang="en-US" altLang="zh-CN" sz="1599" dirty="0">
                <a:cs typeface="+mn-ea"/>
                <a:sym typeface="+mn-lt"/>
              </a:rPr>
              <a:t>Lean / Toyota Production System</a:t>
            </a:r>
            <a:endParaRPr lang="zh-CN" altLang="en-US" sz="1599" dirty="0">
              <a:cs typeface="+mn-ea"/>
              <a:sym typeface="+mn-lt"/>
            </a:endParaRPr>
          </a:p>
        </p:txBody>
      </p:sp>
      <p:sp>
        <p:nvSpPr>
          <p:cNvPr id="16" name="上箭头标注 15"/>
          <p:cNvSpPr/>
          <p:nvPr/>
        </p:nvSpPr>
        <p:spPr>
          <a:xfrm>
            <a:off x="2120640" y="5133336"/>
            <a:ext cx="8342455" cy="963756"/>
          </a:xfrm>
          <a:prstGeom prst="upArrowCallout">
            <a:avLst>
              <a:gd name="adj1" fmla="val 25000"/>
              <a:gd name="adj2" fmla="val 25000"/>
              <a:gd name="adj3" fmla="val 13523"/>
              <a:gd name="adj4" fmla="val 77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Just-In-Time(JIT), Autonomous (ANDON System)</a:t>
            </a:r>
          </a:p>
          <a:p>
            <a:pPr algn="ctr"/>
            <a:r>
              <a:rPr lang="en-US" altLang="zh-CN" sz="1200" dirty="0" err="1">
                <a:cs typeface="+mn-ea"/>
                <a:sym typeface="+mn-lt"/>
              </a:rPr>
              <a:t>Ji-Koutei-Kanketsu</a:t>
            </a:r>
            <a:r>
              <a:rPr lang="en-US" altLang="zh-CN" sz="1200" dirty="0">
                <a:cs typeface="+mn-ea"/>
                <a:sym typeface="+mn-lt"/>
              </a:rPr>
              <a:t> (JKK)</a:t>
            </a:r>
          </a:p>
          <a:p>
            <a:pPr algn="ctr"/>
            <a:r>
              <a:rPr lang="en-US" altLang="zh-CN" sz="1200" dirty="0">
                <a:cs typeface="+mn-ea"/>
                <a:sym typeface="+mn-lt"/>
              </a:rPr>
              <a:t>One-piece flow (leveling workload)</a:t>
            </a:r>
          </a:p>
          <a:p>
            <a:pPr algn="ctr"/>
            <a:r>
              <a:rPr lang="en-US" altLang="zh-CN" sz="1200" dirty="0">
                <a:cs typeface="+mn-ea"/>
                <a:sym typeface="+mn-lt"/>
              </a:rPr>
              <a:t>Learning organization (Reflection, KAIZEN)</a:t>
            </a:r>
            <a:endParaRPr lang="zh-CN" altLang="en-US" sz="1200" dirty="0">
              <a:cs typeface="+mn-ea"/>
              <a:sym typeface="+mn-lt"/>
            </a:endParaRPr>
          </a:p>
        </p:txBody>
      </p:sp>
    </p:spTree>
    <p:extLst>
      <p:ext uri="{BB962C8B-B14F-4D97-AF65-F5344CB8AC3E}">
        <p14:creationId xmlns:p14="http://schemas.microsoft.com/office/powerpoint/2010/main" val="1306670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65" y="1323648"/>
            <a:ext cx="10053535" cy="4801185"/>
          </a:xfrm>
          <a:prstGeom prst="rect">
            <a:avLst/>
          </a:prstGeom>
        </p:spPr>
      </p:pic>
      <p:sp>
        <p:nvSpPr>
          <p:cNvPr id="5" name="文本框 4"/>
          <p:cNvSpPr txBox="1"/>
          <p:nvPr/>
        </p:nvSpPr>
        <p:spPr>
          <a:xfrm>
            <a:off x="1699327" y="3059668"/>
            <a:ext cx="643125" cy="369332"/>
          </a:xfrm>
          <a:prstGeom prst="rect">
            <a:avLst/>
          </a:prstGeom>
          <a:noFill/>
        </p:spPr>
        <p:txBody>
          <a:bodyPr wrap="none" rtlCol="0">
            <a:spAutoFit/>
          </a:bodyPr>
          <a:lstStyle/>
          <a:p>
            <a:r>
              <a:rPr lang="en-US" altLang="zh-CN" dirty="0" smtClean="0">
                <a:solidFill>
                  <a:schemeClr val="bg1"/>
                </a:solidFill>
                <a:cs typeface="+mn-ea"/>
                <a:sym typeface="+mn-lt"/>
              </a:rPr>
              <a:t>plan</a:t>
            </a:r>
            <a:endParaRPr lang="zh-CN" altLang="en-US" dirty="0">
              <a:solidFill>
                <a:schemeClr val="bg1"/>
              </a:solidFill>
              <a:cs typeface="+mn-ea"/>
              <a:sym typeface="+mn-lt"/>
            </a:endParaRPr>
          </a:p>
        </p:txBody>
      </p:sp>
      <p:sp>
        <p:nvSpPr>
          <p:cNvPr id="7" name="文本框 6"/>
          <p:cNvSpPr txBox="1"/>
          <p:nvPr/>
        </p:nvSpPr>
        <p:spPr>
          <a:xfrm>
            <a:off x="2984646" y="3030552"/>
            <a:ext cx="678391" cy="369332"/>
          </a:xfrm>
          <a:prstGeom prst="rect">
            <a:avLst/>
          </a:prstGeom>
          <a:noFill/>
        </p:spPr>
        <p:txBody>
          <a:bodyPr wrap="none" rtlCol="0">
            <a:spAutoFit/>
          </a:bodyPr>
          <a:lstStyle/>
          <a:p>
            <a:r>
              <a:rPr lang="en-US" altLang="zh-CN" dirty="0" smtClean="0">
                <a:solidFill>
                  <a:schemeClr val="bg1"/>
                </a:solidFill>
                <a:cs typeface="+mn-ea"/>
                <a:sym typeface="+mn-lt"/>
              </a:rPr>
              <a:t>code</a:t>
            </a:r>
            <a:endParaRPr lang="zh-CN" altLang="en-US" dirty="0">
              <a:solidFill>
                <a:schemeClr val="bg1"/>
              </a:solidFill>
              <a:cs typeface="+mn-ea"/>
              <a:sym typeface="+mn-lt"/>
            </a:endParaRPr>
          </a:p>
        </p:txBody>
      </p:sp>
      <p:sp>
        <p:nvSpPr>
          <p:cNvPr id="8" name="文本框 7"/>
          <p:cNvSpPr txBox="1"/>
          <p:nvPr/>
        </p:nvSpPr>
        <p:spPr>
          <a:xfrm>
            <a:off x="4336790" y="3029373"/>
            <a:ext cx="707245" cy="369332"/>
          </a:xfrm>
          <a:prstGeom prst="rect">
            <a:avLst/>
          </a:prstGeom>
          <a:noFill/>
        </p:spPr>
        <p:txBody>
          <a:bodyPr wrap="none" rtlCol="0">
            <a:spAutoFit/>
          </a:bodyPr>
          <a:lstStyle/>
          <a:p>
            <a:r>
              <a:rPr lang="en-US" altLang="zh-CN" dirty="0" smtClean="0">
                <a:solidFill>
                  <a:schemeClr val="bg1"/>
                </a:solidFill>
                <a:cs typeface="+mn-ea"/>
                <a:sym typeface="+mn-lt"/>
              </a:rPr>
              <a:t>build</a:t>
            </a:r>
            <a:endParaRPr lang="zh-CN" altLang="en-US" dirty="0">
              <a:solidFill>
                <a:schemeClr val="bg1"/>
              </a:solidFill>
              <a:cs typeface="+mn-ea"/>
              <a:sym typeface="+mn-lt"/>
            </a:endParaRPr>
          </a:p>
        </p:txBody>
      </p:sp>
      <p:sp>
        <p:nvSpPr>
          <p:cNvPr id="10" name="文本框 9"/>
          <p:cNvSpPr txBox="1"/>
          <p:nvPr/>
        </p:nvSpPr>
        <p:spPr>
          <a:xfrm>
            <a:off x="5765260" y="3029373"/>
            <a:ext cx="570990" cy="369332"/>
          </a:xfrm>
          <a:prstGeom prst="rect">
            <a:avLst/>
          </a:prstGeom>
          <a:noFill/>
        </p:spPr>
        <p:txBody>
          <a:bodyPr wrap="none" rtlCol="0">
            <a:spAutoFit/>
          </a:bodyPr>
          <a:lstStyle/>
          <a:p>
            <a:r>
              <a:rPr lang="en-US" altLang="zh-CN" dirty="0" smtClean="0">
                <a:solidFill>
                  <a:schemeClr val="bg1"/>
                </a:solidFill>
                <a:cs typeface="+mn-ea"/>
                <a:sym typeface="+mn-lt"/>
              </a:rPr>
              <a:t>test</a:t>
            </a:r>
            <a:endParaRPr lang="zh-CN" altLang="en-US" dirty="0">
              <a:solidFill>
                <a:schemeClr val="bg1"/>
              </a:solidFill>
              <a:cs typeface="+mn-ea"/>
              <a:sym typeface="+mn-lt"/>
            </a:endParaRPr>
          </a:p>
        </p:txBody>
      </p:sp>
      <p:sp>
        <p:nvSpPr>
          <p:cNvPr id="11" name="文本框 10"/>
          <p:cNvSpPr txBox="1"/>
          <p:nvPr/>
        </p:nvSpPr>
        <p:spPr>
          <a:xfrm>
            <a:off x="6918987" y="3032932"/>
            <a:ext cx="925253" cy="369332"/>
          </a:xfrm>
          <a:prstGeom prst="rect">
            <a:avLst/>
          </a:prstGeom>
          <a:noFill/>
        </p:spPr>
        <p:txBody>
          <a:bodyPr wrap="none" rtlCol="0">
            <a:spAutoFit/>
          </a:bodyPr>
          <a:lstStyle/>
          <a:p>
            <a:r>
              <a:rPr lang="en-US" altLang="zh-CN" dirty="0" smtClean="0">
                <a:solidFill>
                  <a:schemeClr val="bg1"/>
                </a:solidFill>
                <a:cs typeface="+mn-ea"/>
                <a:sym typeface="+mn-lt"/>
              </a:rPr>
              <a:t>release</a:t>
            </a:r>
            <a:endParaRPr lang="zh-CN" altLang="en-US" dirty="0">
              <a:solidFill>
                <a:schemeClr val="bg1"/>
              </a:solidFill>
              <a:cs typeface="+mn-ea"/>
              <a:sym typeface="+mn-lt"/>
            </a:endParaRPr>
          </a:p>
        </p:txBody>
      </p:sp>
      <p:sp>
        <p:nvSpPr>
          <p:cNvPr id="12" name="文本框 11"/>
          <p:cNvSpPr txBox="1"/>
          <p:nvPr/>
        </p:nvSpPr>
        <p:spPr>
          <a:xfrm>
            <a:off x="8283144" y="3029373"/>
            <a:ext cx="881973" cy="369332"/>
          </a:xfrm>
          <a:prstGeom prst="rect">
            <a:avLst/>
          </a:prstGeom>
          <a:noFill/>
        </p:spPr>
        <p:txBody>
          <a:bodyPr wrap="none" rtlCol="0">
            <a:spAutoFit/>
          </a:bodyPr>
          <a:lstStyle/>
          <a:p>
            <a:r>
              <a:rPr lang="en-US" altLang="zh-CN" dirty="0" smtClean="0">
                <a:solidFill>
                  <a:schemeClr val="bg1"/>
                </a:solidFill>
                <a:cs typeface="+mn-ea"/>
                <a:sym typeface="+mn-lt"/>
              </a:rPr>
              <a:t>deploy</a:t>
            </a:r>
            <a:endParaRPr lang="zh-CN" altLang="en-US" dirty="0">
              <a:solidFill>
                <a:schemeClr val="bg1"/>
              </a:solidFill>
              <a:cs typeface="+mn-ea"/>
              <a:sym typeface="+mn-lt"/>
            </a:endParaRPr>
          </a:p>
        </p:txBody>
      </p:sp>
      <p:sp>
        <p:nvSpPr>
          <p:cNvPr id="13" name="文本框 12"/>
          <p:cNvSpPr txBox="1"/>
          <p:nvPr/>
        </p:nvSpPr>
        <p:spPr>
          <a:xfrm>
            <a:off x="9560337" y="3047160"/>
            <a:ext cx="992579" cy="369332"/>
          </a:xfrm>
          <a:prstGeom prst="rect">
            <a:avLst/>
          </a:prstGeom>
          <a:noFill/>
        </p:spPr>
        <p:txBody>
          <a:bodyPr wrap="none" rtlCol="0">
            <a:spAutoFit/>
          </a:bodyPr>
          <a:lstStyle/>
          <a:p>
            <a:r>
              <a:rPr lang="en-US" altLang="zh-CN" dirty="0" smtClean="0">
                <a:solidFill>
                  <a:schemeClr val="bg1"/>
                </a:solidFill>
                <a:cs typeface="+mn-ea"/>
                <a:sym typeface="+mn-lt"/>
              </a:rPr>
              <a:t>operate</a:t>
            </a:r>
            <a:endParaRPr lang="zh-CN" altLang="en-US" dirty="0">
              <a:solidFill>
                <a:schemeClr val="bg1"/>
              </a:solidFill>
              <a:cs typeface="+mn-ea"/>
              <a:sym typeface="+mn-lt"/>
            </a:endParaRPr>
          </a:p>
        </p:txBody>
      </p:sp>
      <p:sp>
        <p:nvSpPr>
          <p:cNvPr id="6" name="文本框 5"/>
          <p:cNvSpPr txBox="1"/>
          <p:nvPr/>
        </p:nvSpPr>
        <p:spPr>
          <a:xfrm>
            <a:off x="5388736" y="3506019"/>
            <a:ext cx="998991" cy="369332"/>
          </a:xfrm>
          <a:prstGeom prst="rect">
            <a:avLst/>
          </a:prstGeom>
          <a:noFill/>
        </p:spPr>
        <p:txBody>
          <a:bodyPr wrap="none" rtlCol="0">
            <a:spAutoFit/>
          </a:bodyPr>
          <a:lstStyle/>
          <a:p>
            <a:r>
              <a:rPr lang="en-US" altLang="zh-CN" dirty="0" err="1" smtClean="0">
                <a:cs typeface="+mn-ea"/>
                <a:sym typeface="+mn-lt"/>
              </a:rPr>
              <a:t>DevOps</a:t>
            </a:r>
            <a:endParaRPr lang="zh-CN" altLang="en-US" dirty="0">
              <a:cs typeface="+mn-ea"/>
              <a:sym typeface="+mn-lt"/>
            </a:endParaRPr>
          </a:p>
        </p:txBody>
      </p:sp>
      <p:sp>
        <p:nvSpPr>
          <p:cNvPr id="15" name="文本框 14"/>
          <p:cNvSpPr txBox="1"/>
          <p:nvPr/>
        </p:nvSpPr>
        <p:spPr>
          <a:xfrm>
            <a:off x="3624797" y="4086492"/>
            <a:ext cx="2289409" cy="369332"/>
          </a:xfrm>
          <a:prstGeom prst="rect">
            <a:avLst/>
          </a:prstGeom>
          <a:noFill/>
        </p:spPr>
        <p:txBody>
          <a:bodyPr wrap="none" rtlCol="0">
            <a:spAutoFit/>
          </a:bodyPr>
          <a:lstStyle/>
          <a:p>
            <a:r>
              <a:rPr lang="en-US" altLang="zh-CN" dirty="0" smtClean="0">
                <a:cs typeface="+mn-ea"/>
                <a:sym typeface="+mn-lt"/>
              </a:rPr>
              <a:t>Continuous Delivery</a:t>
            </a:r>
            <a:endParaRPr lang="zh-CN" altLang="en-US" dirty="0">
              <a:cs typeface="+mn-ea"/>
              <a:sym typeface="+mn-lt"/>
            </a:endParaRPr>
          </a:p>
        </p:txBody>
      </p:sp>
      <p:sp>
        <p:nvSpPr>
          <p:cNvPr id="16" name="文本框 15"/>
          <p:cNvSpPr txBox="1"/>
          <p:nvPr/>
        </p:nvSpPr>
        <p:spPr>
          <a:xfrm>
            <a:off x="2632492" y="4669163"/>
            <a:ext cx="2606804" cy="369332"/>
          </a:xfrm>
          <a:prstGeom prst="rect">
            <a:avLst/>
          </a:prstGeom>
          <a:noFill/>
        </p:spPr>
        <p:txBody>
          <a:bodyPr wrap="none" rtlCol="0">
            <a:spAutoFit/>
          </a:bodyPr>
          <a:lstStyle/>
          <a:p>
            <a:r>
              <a:rPr lang="en-US" altLang="zh-CN" dirty="0" smtClean="0">
                <a:cs typeface="+mn-ea"/>
                <a:sym typeface="+mn-lt"/>
              </a:rPr>
              <a:t>Continuous Integration</a:t>
            </a:r>
            <a:endParaRPr lang="zh-CN" altLang="en-US" dirty="0">
              <a:cs typeface="+mn-ea"/>
              <a:sym typeface="+mn-lt"/>
            </a:endParaRPr>
          </a:p>
        </p:txBody>
      </p:sp>
      <p:sp>
        <p:nvSpPr>
          <p:cNvPr id="17" name="文本框 16"/>
          <p:cNvSpPr txBox="1"/>
          <p:nvPr/>
        </p:nvSpPr>
        <p:spPr>
          <a:xfrm>
            <a:off x="1941016" y="5276173"/>
            <a:ext cx="2185214" cy="369332"/>
          </a:xfrm>
          <a:prstGeom prst="rect">
            <a:avLst/>
          </a:prstGeom>
          <a:noFill/>
        </p:spPr>
        <p:txBody>
          <a:bodyPr wrap="none" rtlCol="0">
            <a:spAutoFit/>
          </a:bodyPr>
          <a:lstStyle/>
          <a:p>
            <a:r>
              <a:rPr lang="en-US" altLang="zh-CN" dirty="0" smtClean="0">
                <a:cs typeface="+mn-ea"/>
                <a:sym typeface="+mn-lt"/>
              </a:rPr>
              <a:t>Agile Development</a:t>
            </a:r>
            <a:endParaRPr lang="zh-CN" altLang="en-US" dirty="0">
              <a:cs typeface="+mn-ea"/>
              <a:sym typeface="+mn-lt"/>
            </a:endParaRPr>
          </a:p>
        </p:txBody>
      </p:sp>
      <p:sp>
        <p:nvSpPr>
          <p:cNvPr id="14" name="文本框 13"/>
          <p:cNvSpPr txBox="1"/>
          <p:nvPr/>
        </p:nvSpPr>
        <p:spPr>
          <a:xfrm rot="16200000">
            <a:off x="971184" y="4442572"/>
            <a:ext cx="745717" cy="369332"/>
          </a:xfrm>
          <a:prstGeom prst="rect">
            <a:avLst/>
          </a:prstGeom>
          <a:noFill/>
        </p:spPr>
        <p:txBody>
          <a:bodyPr wrap="none" rtlCol="0">
            <a:spAutoFit/>
          </a:bodyPr>
          <a:lstStyle/>
          <a:p>
            <a:r>
              <a:rPr lang="en-US" altLang="zh-CN" dirty="0" smtClean="0">
                <a:solidFill>
                  <a:srgbClr val="7CADF1"/>
                </a:solidFill>
                <a:cs typeface="+mn-ea"/>
                <a:sym typeface="+mn-lt"/>
              </a:rPr>
              <a:t>value</a:t>
            </a:r>
            <a:endParaRPr lang="zh-CN" altLang="en-US" dirty="0">
              <a:solidFill>
                <a:srgbClr val="7CADF1"/>
              </a:solidFill>
              <a:cs typeface="+mn-ea"/>
              <a:sym typeface="+mn-lt"/>
            </a:endParaRPr>
          </a:p>
        </p:txBody>
      </p:sp>
      <p:sp>
        <p:nvSpPr>
          <p:cNvPr id="18" name="文本框 17"/>
          <p:cNvSpPr txBox="1"/>
          <p:nvPr/>
        </p:nvSpPr>
        <p:spPr>
          <a:xfrm>
            <a:off x="7131176" y="5628727"/>
            <a:ext cx="1568058" cy="369332"/>
          </a:xfrm>
          <a:prstGeom prst="rect">
            <a:avLst/>
          </a:prstGeom>
          <a:noFill/>
        </p:spPr>
        <p:txBody>
          <a:bodyPr wrap="none" rtlCol="0">
            <a:spAutoFit/>
          </a:bodyPr>
          <a:lstStyle/>
          <a:p>
            <a:r>
              <a:rPr lang="en-US" altLang="zh-CN" dirty="0" smtClean="0">
                <a:solidFill>
                  <a:srgbClr val="7CADF1"/>
                </a:solidFill>
                <a:cs typeface="+mn-ea"/>
                <a:sym typeface="+mn-lt"/>
              </a:rPr>
              <a:t>collaboration</a:t>
            </a:r>
            <a:endParaRPr lang="zh-CN" altLang="en-US" dirty="0">
              <a:solidFill>
                <a:srgbClr val="7CADF1"/>
              </a:solidFill>
              <a:cs typeface="+mn-ea"/>
              <a:sym typeface="+mn-lt"/>
            </a:endParaRPr>
          </a:p>
        </p:txBody>
      </p:sp>
    </p:spTree>
    <p:extLst>
      <p:ext uri="{BB962C8B-B14F-4D97-AF65-F5344CB8AC3E}">
        <p14:creationId xmlns:p14="http://schemas.microsoft.com/office/powerpoint/2010/main" val="36440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latin typeface="+mn-lt"/>
                <a:ea typeface="+mn-ea"/>
                <a:cs typeface="+mn-ea"/>
                <a:sym typeface="+mn-lt"/>
              </a:rPr>
              <a:t>拥抱</a:t>
            </a:r>
            <a:r>
              <a:rPr lang="zh-CN" altLang="en-US" sz="1399" dirty="0" smtClean="0">
                <a:latin typeface="+mn-lt"/>
                <a:ea typeface="+mn-ea"/>
                <a:cs typeface="+mn-ea"/>
                <a:sym typeface="+mn-lt"/>
              </a:rPr>
              <a:t>变化；</a:t>
            </a:r>
            <a:endParaRPr lang="zh-CN" altLang="en-US" sz="1399" dirty="0">
              <a:latin typeface="+mn-lt"/>
              <a:ea typeface="+mn-ea"/>
              <a:cs typeface="+mn-ea"/>
              <a:sym typeface="+mn-lt"/>
            </a:endParaRPr>
          </a:p>
          <a:p>
            <a:r>
              <a:rPr lang="zh-CN" altLang="en-US" sz="1399" dirty="0">
                <a:latin typeface="+mn-lt"/>
                <a:ea typeface="+mn-ea"/>
                <a:cs typeface="+mn-ea"/>
                <a:sym typeface="+mn-lt"/>
              </a:rPr>
              <a:t>快速</a:t>
            </a:r>
            <a:r>
              <a:rPr lang="zh-CN" altLang="en-US" sz="1399" dirty="0" smtClean="0">
                <a:latin typeface="+mn-lt"/>
                <a:ea typeface="+mn-ea"/>
                <a:cs typeface="+mn-ea"/>
                <a:sym typeface="+mn-lt"/>
              </a:rPr>
              <a:t>迭代。</a:t>
            </a:r>
            <a:endParaRPr lang="zh-CN" altLang="en-US" sz="1399" dirty="0">
              <a:latin typeface="+mn-lt"/>
              <a:ea typeface="+mn-ea"/>
              <a:cs typeface="+mn-ea"/>
              <a:sym typeface="+mn-lt"/>
            </a:endParaRPr>
          </a:p>
          <a:p>
            <a:endParaRPr lang="zh-CN" altLang="en-US" sz="1399" dirty="0">
              <a:latin typeface="+mn-lt"/>
              <a:ea typeface="+mn-ea"/>
              <a:cs typeface="+mn-ea"/>
              <a:sym typeface="+mn-lt"/>
            </a:endParaRPr>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cs typeface="+mn-ea"/>
                <a:sym typeface="+mn-lt"/>
              </a:rPr>
              <a:t>DevOps</a:t>
            </a:r>
            <a:endParaRPr lang="en-US" sz="1599" b="1" kern="0" dirty="0">
              <a:solidFill>
                <a:schemeClr val="bg1"/>
              </a:solidFill>
              <a:cs typeface="+mn-ea"/>
              <a:sym typeface="+mn-lt"/>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提交新代码后，自动构建和</a:t>
            </a:r>
            <a:r>
              <a:rPr lang="zh-CN" altLang="en-US" sz="1399" dirty="0" smtClean="0">
                <a:latin typeface="+mn-lt"/>
                <a:ea typeface="+mn-ea"/>
                <a:cs typeface="+mn-ea"/>
                <a:sym typeface="+mn-lt"/>
              </a:rPr>
              <a:t>测试；</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保障最终代码没有</a:t>
            </a:r>
            <a:r>
              <a:rPr lang="zh-CN" altLang="en-US" sz="1399" dirty="0" smtClean="0">
                <a:latin typeface="+mn-lt"/>
                <a:ea typeface="+mn-ea"/>
                <a:cs typeface="+mn-ea"/>
                <a:sym typeface="+mn-lt"/>
              </a:rPr>
              <a:t>问题。</a:t>
            </a:r>
            <a:endParaRPr lang="zh-CN" altLang="en-US" sz="1399" dirty="0">
              <a:latin typeface="+mn-lt"/>
              <a:ea typeface="+mn-ea"/>
              <a:cs typeface="+mn-ea"/>
              <a:sym typeface="+mn-lt"/>
            </a:endParaRPr>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集成后的代码自动部署到类生产环境</a:t>
            </a:r>
            <a:r>
              <a:rPr lang="zh-CN" altLang="en-US" sz="1399" dirty="0" smtClean="0">
                <a:latin typeface="+mn-lt"/>
                <a:ea typeface="+mn-ea"/>
                <a:cs typeface="+mn-ea"/>
                <a:sym typeface="+mn-lt"/>
              </a:rPr>
              <a:t>中；</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评审通过的代码进入生产</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持续部署是持续交付的最高</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更快的交付</a:t>
            </a:r>
            <a:r>
              <a:rPr lang="zh-CN" altLang="en-US" sz="1399" dirty="0" smtClean="0">
                <a:latin typeface="+mn-lt"/>
                <a:ea typeface="+mn-ea"/>
                <a:cs typeface="+mn-ea"/>
                <a:sym typeface="+mn-lt"/>
              </a:rPr>
              <a:t>周期；</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更高效的交付</a:t>
            </a:r>
            <a:r>
              <a:rPr lang="zh-CN" altLang="en-US" sz="1399" dirty="0" smtClean="0">
                <a:latin typeface="+mn-lt"/>
                <a:ea typeface="+mn-ea"/>
                <a:cs typeface="+mn-ea"/>
                <a:sym typeface="+mn-lt"/>
              </a:rPr>
              <a:t>流程；</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重视客户</a:t>
            </a:r>
            <a:r>
              <a:rPr lang="zh-CN" altLang="en-US" sz="1399" dirty="0" smtClean="0">
                <a:latin typeface="+mn-lt"/>
                <a:ea typeface="+mn-ea"/>
                <a:cs typeface="+mn-ea"/>
                <a:sym typeface="+mn-lt"/>
              </a:rPr>
              <a:t>体验；</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保障</a:t>
            </a:r>
            <a:r>
              <a:rPr lang="zh-CN" altLang="en-US" sz="1399" dirty="0" smtClean="0">
                <a:latin typeface="+mn-lt"/>
                <a:ea typeface="+mn-ea"/>
                <a:cs typeface="+mn-ea"/>
                <a:sym typeface="+mn-lt"/>
              </a:rPr>
              <a:t>软件质量。</a:t>
            </a:r>
            <a:endParaRPr lang="zh-CN" altLang="en-US" sz="1399" dirty="0">
              <a:latin typeface="+mn-lt"/>
              <a:ea typeface="+mn-ea"/>
              <a:cs typeface="+mn-ea"/>
              <a:sym typeface="+mn-lt"/>
            </a:endParaRPr>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smtClean="0">
                  <a:cs typeface="+mn-ea"/>
                  <a:sym typeface="+mn-lt"/>
                </a:rPr>
                <a:t>Not like this……</a:t>
              </a:r>
              <a:endParaRPr lang="zh-CN" altLang="en-US" sz="1200" b="1" dirty="0">
                <a:cs typeface="+mn-ea"/>
                <a:sym typeface="+mn-lt"/>
              </a:endParaRPr>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smtClean="0">
                  <a:cs typeface="+mn-ea"/>
                  <a:sym typeface="+mn-lt"/>
                </a:rPr>
                <a:t>like this!</a:t>
              </a:r>
              <a:endParaRPr lang="zh-CN" altLang="en-US" sz="1200" b="1" dirty="0">
                <a:cs typeface="+mn-ea"/>
                <a:sym typeface="+mn-lt"/>
              </a:endParaRPr>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891591" cy="276999"/>
          </a:xfrm>
          <a:prstGeom prst="rect">
            <a:avLst/>
          </a:prstGeom>
          <a:noFill/>
        </p:spPr>
        <p:txBody>
          <a:bodyPr wrap="none" rtlCol="0">
            <a:spAutoFit/>
          </a:bodyPr>
          <a:lstStyle/>
          <a:p>
            <a:r>
              <a:rPr lang="en-US" altLang="zh-CN" sz="1200" dirty="0" smtClean="0">
                <a:cs typeface="+mn-ea"/>
                <a:sym typeface="+mn-lt"/>
              </a:rPr>
              <a:t>CHECK-IN</a:t>
            </a:r>
            <a:endParaRPr lang="zh-CN" altLang="en-US" sz="1200" dirty="0">
              <a:cs typeface="+mn-ea"/>
              <a:sym typeface="+mn-lt"/>
            </a:endParaRPr>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34" name="文本框 33"/>
          <p:cNvSpPr txBox="1"/>
          <p:nvPr/>
        </p:nvSpPr>
        <p:spPr>
          <a:xfrm>
            <a:off x="4540334" y="5348492"/>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grpSp>
        <p:nvGrpSpPr>
          <p:cNvPr id="13" name="组合 12"/>
          <p:cNvGrpSpPr/>
          <p:nvPr/>
        </p:nvGrpSpPr>
        <p:grpSpPr>
          <a:xfrm>
            <a:off x="6405229" y="4154383"/>
            <a:ext cx="2510084" cy="2018029"/>
            <a:chOff x="6405229" y="4154383"/>
            <a:chExt cx="2510084"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891591" cy="276999"/>
            </a:xfrm>
            <a:prstGeom prst="rect">
              <a:avLst/>
            </a:prstGeom>
            <a:noFill/>
          </p:spPr>
          <p:txBody>
            <a:bodyPr wrap="none" rtlCol="0">
              <a:spAutoFit/>
            </a:bodyPr>
            <a:lstStyle/>
            <a:p>
              <a:r>
                <a:rPr lang="en-US" altLang="zh-CN" sz="1200" dirty="0" smtClean="0">
                  <a:cs typeface="+mn-ea"/>
                  <a:sym typeface="+mn-lt"/>
                </a:rPr>
                <a:t>CHECK-IN</a:t>
              </a:r>
              <a:endParaRPr lang="zh-CN" altLang="en-US" sz="1200" dirty="0">
                <a:cs typeface="+mn-ea"/>
                <a:sym typeface="+mn-lt"/>
              </a:endParaRPr>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smtClean="0">
                  <a:cs typeface="+mn-ea"/>
                  <a:sym typeface="+mn-lt"/>
                </a:rPr>
                <a:t>STAGING</a:t>
              </a:r>
              <a:endParaRPr lang="zh-CN" altLang="en-US" sz="1200" b="1" dirty="0">
                <a:cs typeface="+mn-ea"/>
                <a:sym typeface="+mn-lt"/>
              </a:endParaRPr>
            </a:p>
          </p:txBody>
        </p:sp>
        <p:sp>
          <p:nvSpPr>
            <p:cNvPr id="45" name="文本框 44"/>
            <p:cNvSpPr txBox="1"/>
            <p:nvPr/>
          </p:nvSpPr>
          <p:spPr>
            <a:xfrm>
              <a:off x="6875345" y="5874906"/>
              <a:ext cx="1114408" cy="276999"/>
            </a:xfrm>
            <a:prstGeom prst="rect">
              <a:avLst/>
            </a:prstGeom>
            <a:noFill/>
          </p:spPr>
          <p:txBody>
            <a:bodyPr wrap="none" rtlCol="0">
              <a:spAutoFit/>
            </a:bodyPr>
            <a:lstStyle/>
            <a:p>
              <a:r>
                <a:rPr lang="en-US" altLang="zh-CN" sz="1200" b="1" dirty="0" smtClean="0">
                  <a:cs typeface="+mn-ea"/>
                  <a:sym typeface="+mn-lt"/>
                </a:rPr>
                <a:t>PRODUTION</a:t>
              </a:r>
              <a:endParaRPr lang="zh-CN" altLang="en-US" sz="1200" b="1" dirty="0">
                <a:cs typeface="+mn-ea"/>
                <a:sym typeface="+mn-lt"/>
              </a:endParaRPr>
            </a:p>
          </p:txBody>
        </p:sp>
        <p:sp>
          <p:nvSpPr>
            <p:cNvPr id="47" name="文本框 46"/>
            <p:cNvSpPr txBox="1"/>
            <p:nvPr/>
          </p:nvSpPr>
          <p:spPr>
            <a:xfrm>
              <a:off x="7255133" y="5059220"/>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8" name="文本框 47"/>
            <p:cNvSpPr txBox="1"/>
            <p:nvPr/>
          </p:nvSpPr>
          <p:spPr>
            <a:xfrm>
              <a:off x="7269032" y="5274762"/>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9" name="文本框 48"/>
            <p:cNvSpPr txBox="1"/>
            <p:nvPr/>
          </p:nvSpPr>
          <p:spPr>
            <a:xfrm>
              <a:off x="7278296" y="5502209"/>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50" name="文本框 49"/>
            <p:cNvSpPr txBox="1"/>
            <p:nvPr/>
          </p:nvSpPr>
          <p:spPr>
            <a:xfrm>
              <a:off x="7285245" y="5678497"/>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6" name="文本框 45"/>
            <p:cNvSpPr txBox="1"/>
            <p:nvPr/>
          </p:nvSpPr>
          <p:spPr>
            <a:xfrm>
              <a:off x="7909289" y="5741497"/>
              <a:ext cx="861133" cy="276999"/>
            </a:xfrm>
            <a:prstGeom prst="rect">
              <a:avLst/>
            </a:prstGeom>
            <a:noFill/>
          </p:spPr>
          <p:txBody>
            <a:bodyPr wrap="none" rtlCol="0">
              <a:spAutoFit/>
            </a:bodyPr>
            <a:lstStyle/>
            <a:p>
              <a:r>
                <a:rPr lang="en-US" altLang="zh-CN" sz="1200" b="1" dirty="0" smtClean="0">
                  <a:cs typeface="+mn-ea"/>
                  <a:sym typeface="+mn-lt"/>
                </a:rPr>
                <a:t>MANUAL</a:t>
              </a:r>
              <a:endParaRPr lang="zh-CN" altLang="en-US" sz="1200" b="1" dirty="0">
                <a:cs typeface="+mn-ea"/>
                <a:sym typeface="+mn-lt"/>
              </a:endParaRPr>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smtClean="0">
                  <a:cs typeface="+mn-ea"/>
                  <a:sym typeface="+mn-lt"/>
                </a:rPr>
                <a:t>NEW WAY</a:t>
              </a:r>
              <a:endParaRPr lang="zh-CN" altLang="en-US" sz="1600" b="1" dirty="0">
                <a:cs typeface="+mn-ea"/>
                <a:sym typeface="+mn-lt"/>
              </a:endParaRPr>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smtClean="0">
                  <a:cs typeface="+mn-ea"/>
                  <a:sym typeface="+mn-lt"/>
                </a:rPr>
                <a:t>RELEASE</a:t>
              </a:r>
              <a:endParaRPr lang="zh-CN" altLang="en-US" sz="1200" b="1" dirty="0">
                <a:cs typeface="+mn-ea"/>
                <a:sym typeface="+mn-lt"/>
              </a:endParaRPr>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smtClean="0">
                  <a:cs typeface="+mn-ea"/>
                  <a:sym typeface="+mn-lt"/>
                </a:rPr>
                <a:t>OPERATE</a:t>
              </a:r>
              <a:endParaRPr lang="zh-CN" altLang="en-US" sz="1200" b="1" dirty="0">
                <a:cs typeface="+mn-ea"/>
                <a:sym typeface="+mn-lt"/>
              </a:endParaRPr>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smtClean="0">
                  <a:cs typeface="+mn-ea"/>
                  <a:sym typeface="+mn-lt"/>
                </a:rPr>
                <a:t>CODE</a:t>
              </a:r>
              <a:endParaRPr lang="zh-CN" altLang="en-US" sz="1200" b="1" dirty="0">
                <a:cs typeface="+mn-ea"/>
                <a:sym typeface="+mn-lt"/>
              </a:endParaRPr>
            </a:p>
          </p:txBody>
        </p:sp>
      </p:grpSp>
      <p:sp>
        <p:nvSpPr>
          <p:cNvPr id="16" name="圆角矩形 15"/>
          <p:cNvSpPr/>
          <p:nvPr/>
        </p:nvSpPr>
        <p:spPr>
          <a:xfrm>
            <a:off x="7979068" y="5986945"/>
            <a:ext cx="640504" cy="197000"/>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AUTO</a:t>
            </a:r>
            <a:endParaRPr lang="zh-CN" altLang="en-US" sz="1200" b="1" dirty="0">
              <a:solidFill>
                <a:schemeClr val="tx1"/>
              </a:solidFill>
              <a:cs typeface="+mn-ea"/>
              <a:sym typeface="+mn-lt"/>
            </a:endParaRPr>
          </a:p>
        </p:txBody>
      </p:sp>
    </p:spTree>
    <p:extLst>
      <p:ext uri="{BB962C8B-B14F-4D97-AF65-F5344CB8AC3E}">
        <p14:creationId xmlns:p14="http://schemas.microsoft.com/office/powerpoint/2010/main" val="36736173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endParaRPr lang="zh-CN" altLang="en-US"/>
          </a:p>
        </p:txBody>
      </p:sp>
      <p:sp>
        <p:nvSpPr>
          <p:cNvPr id="16" name="文本占位符 15"/>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8421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框架</a:t>
            </a:r>
            <a:endParaRPr lang="en-US" altLang="zh-CN" dirty="0">
              <a:latin typeface="+mn-lt"/>
              <a:ea typeface="+mn-ea"/>
              <a:cs typeface="+mn-ea"/>
              <a:sym typeface="+mn-lt"/>
            </a:endParaRPr>
          </a:p>
          <a:p>
            <a:pPr lvl="1">
              <a:buSzPct val="5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a:t>
            </a:r>
            <a:r>
              <a:rPr lang="en-US" altLang="zh-CN" dirty="0"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主要服务</a:t>
            </a:r>
            <a:endParaRPr lang="en-US" altLang="zh-CN" dirty="0" smtClean="0">
              <a:solidFill>
                <a:schemeClr val="bg1">
                  <a:lumMod val="50000"/>
                </a:schemeClr>
              </a:solidFill>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3770927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latin typeface="+mn-lt"/>
                <a:ea typeface="+mn-ea"/>
                <a:cs typeface="+mn-ea"/>
                <a:sym typeface="+mn-lt"/>
              </a:rPr>
              <a:t>软件产业和交付模式发展趋势</a:t>
            </a:r>
            <a:endParaRPr lang="en-US" altLang="zh-CN" b="1" dirty="0">
              <a:latin typeface="+mn-lt"/>
              <a:ea typeface="+mn-ea"/>
              <a:cs typeface="+mn-ea"/>
              <a:sym typeface="+mn-lt"/>
            </a:endParaRPr>
          </a:p>
          <a:p>
            <a:r>
              <a:rPr lang="zh-CN" altLang="en-US" sz="2198" dirty="0">
                <a:solidFill>
                  <a:schemeClr val="bg1">
                    <a:lumMod val="50000"/>
                  </a:schemeClr>
                </a:solidFill>
                <a:latin typeface="+mn-lt"/>
                <a:ea typeface="+mn-ea"/>
                <a:cs typeface="+mn-ea"/>
                <a:sym typeface="+mn-lt"/>
              </a:rPr>
              <a:t>敏捷软件开发及</a:t>
            </a:r>
            <a:r>
              <a:rPr lang="en-US" altLang="zh-CN" sz="2198" dirty="0" err="1">
                <a:solidFill>
                  <a:schemeClr val="bg1">
                    <a:lumMod val="50000"/>
                  </a:schemeClr>
                </a:solidFill>
                <a:latin typeface="+mn-lt"/>
                <a:ea typeface="+mn-ea"/>
                <a:cs typeface="+mn-ea"/>
                <a:sym typeface="+mn-lt"/>
              </a:rPr>
              <a:t>DevOps</a:t>
            </a:r>
            <a:r>
              <a:rPr lang="zh-CN" altLang="en-US" sz="2198" dirty="0">
                <a:solidFill>
                  <a:schemeClr val="bg1">
                    <a:lumMod val="50000"/>
                  </a:schemeClr>
                </a:solidFill>
                <a:latin typeface="+mn-lt"/>
                <a:ea typeface="+mn-ea"/>
                <a:cs typeface="+mn-ea"/>
                <a:sym typeface="+mn-lt"/>
              </a:rPr>
              <a:t>思想</a:t>
            </a:r>
            <a:endParaRPr lang="en-US" altLang="zh-CN" sz="2198"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546789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xmlns="" id="{25144DA7-9A7B-1E47-BCCB-8CB635F63598}"/>
              </a:ext>
            </a:extLst>
          </p:cNvPr>
          <p:cNvSpPr/>
          <p:nvPr/>
        </p:nvSpPr>
        <p:spPr>
          <a:xfrm>
            <a:off x="1463220" y="923753"/>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cs typeface="+mn-ea"/>
              <a:sym typeface="+mn-lt"/>
            </a:endParaRPr>
          </a:p>
        </p:txBody>
      </p:sp>
      <p:sp>
        <p:nvSpPr>
          <p:cNvPr id="2" name="标题 1"/>
          <p:cNvSpPr>
            <a:spLocks noGrp="1"/>
          </p:cNvSpPr>
          <p:nvPr>
            <p:ph type="title"/>
          </p:nvPr>
        </p:nvSpPr>
        <p:spPr/>
        <p:txBody>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smtClean="0">
                <a:latin typeface="+mn-lt"/>
                <a:ea typeface="+mn-ea"/>
                <a:cs typeface="+mn-ea"/>
                <a:sym typeface="+mn-lt"/>
              </a:rPr>
              <a:t>集合业界先进理念，华为</a:t>
            </a:r>
            <a:r>
              <a:rPr lang="en-US" altLang="zh-CN" sz="2000" dirty="0" smtClean="0">
                <a:latin typeface="+mn-lt"/>
                <a:ea typeface="+mn-ea"/>
                <a:cs typeface="+mn-ea"/>
                <a:sym typeface="+mn-lt"/>
              </a:rPr>
              <a:t>30</a:t>
            </a:r>
            <a:r>
              <a:rPr lang="zh-CN" altLang="en-US" sz="2000" dirty="0" smtClean="0">
                <a:latin typeface="+mn-lt"/>
                <a:ea typeface="+mn-ea"/>
                <a:cs typeface="+mn-ea"/>
                <a:sym typeface="+mn-lt"/>
              </a:rPr>
              <a:t>年研发经验，可操作可落地的端到端一站式开发方法论和工具链。</a:t>
            </a:r>
          </a:p>
          <a:p>
            <a:endParaRPr lang="zh-CN" altLang="en-US" dirty="0">
              <a:latin typeface="+mn-lt"/>
              <a:ea typeface="+mn-ea"/>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a16="http://schemas.microsoft.com/office/drawing/2014/main" xmlns="" id="{82B66802-78F4-AF4C-AAF9-0C7B17CFD98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a16="http://schemas.microsoft.com/office/drawing/2014/main" xmlns=""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cs typeface="+mn-ea"/>
                <a:sym typeface="+mn-lt"/>
              </a:endParaRPr>
            </a:p>
          </p:txBody>
        </p:sp>
        <p:pic>
          <p:nvPicPr>
            <p:cNvPr id="28" name="图片 27">
              <a:extLst>
                <a:ext uri="{FF2B5EF4-FFF2-40B4-BE49-F238E27FC236}">
                  <a16:creationId xmlns:a16="http://schemas.microsoft.com/office/drawing/2014/main" xmlns="" id="{9AFF30FA-484C-F641-BDAB-1B8D19B7D449}"/>
                </a:ext>
              </a:extLst>
            </p:cNvPr>
            <p:cNvPicPr>
              <a:picLocks noChangeAspect="1"/>
            </p:cNvPicPr>
            <p:nvPr/>
          </p:nvPicPr>
          <p:blipFill>
            <a:blip r:embed="rId25">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a16="http://schemas.microsoft.com/office/drawing/2014/main" xmlns="" id="{B927D59E-6ADF-024B-8FA3-55191ADFBA33}"/>
                </a:ext>
              </a:extLst>
            </p:cNvPr>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408916" y="3076636"/>
              <a:ext cx="1169896" cy="1006583"/>
            </a:xfrm>
            <a:prstGeom prst="rect">
              <a:avLst/>
            </a:prstGeom>
          </p:spPr>
        </p:pic>
        <p:pic>
          <p:nvPicPr>
            <p:cNvPr id="35" name="图形 34">
              <a:extLst>
                <a:ext uri="{FF2B5EF4-FFF2-40B4-BE49-F238E27FC236}">
                  <a16:creationId xmlns:a16="http://schemas.microsoft.com/office/drawing/2014/main" xmlns="" id="{1BB500A1-2606-C047-8C07-A470B295CB7E}"/>
                </a:ext>
              </a:extLst>
            </p:cNvPr>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267384" y="4404042"/>
              <a:ext cx="1406613" cy="1137578"/>
            </a:xfrm>
            <a:prstGeom prst="rect">
              <a:avLst/>
            </a:prstGeom>
          </p:spPr>
        </p:pic>
        <p:pic>
          <p:nvPicPr>
            <p:cNvPr id="39" name="图形 38">
              <a:extLst>
                <a:ext uri="{FF2B5EF4-FFF2-40B4-BE49-F238E27FC236}">
                  <a16:creationId xmlns:a16="http://schemas.microsoft.com/office/drawing/2014/main" xmlns="" id="{2AB524C4-7E53-274D-A3E2-D8EE2AEA45B9}"/>
                </a:ext>
              </a:extLst>
            </p:cNvPr>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118304" y="5166718"/>
              <a:ext cx="1133695" cy="872944"/>
            </a:xfrm>
            <a:prstGeom prst="rect">
              <a:avLst/>
            </a:prstGeom>
          </p:spPr>
        </p:pic>
        <p:pic>
          <p:nvPicPr>
            <p:cNvPr id="43" name="图形 42">
              <a:extLst>
                <a:ext uri="{FF2B5EF4-FFF2-40B4-BE49-F238E27FC236}">
                  <a16:creationId xmlns:a16="http://schemas.microsoft.com/office/drawing/2014/main" xmlns="" id="{F22BC780-FA58-9E4C-A7B5-C7162147D553}"/>
                </a:ext>
              </a:extLst>
            </p:cNvPr>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258867" y="1591256"/>
              <a:ext cx="1417598" cy="933074"/>
            </a:xfrm>
            <a:prstGeom prst="rect">
              <a:avLst/>
            </a:prstGeom>
          </p:spPr>
        </p:pic>
        <p:pic>
          <p:nvPicPr>
            <p:cNvPr id="45" name="图形 44">
              <a:extLst>
                <a:ext uri="{FF2B5EF4-FFF2-40B4-BE49-F238E27FC236}">
                  <a16:creationId xmlns:a16="http://schemas.microsoft.com/office/drawing/2014/main" xmlns="" id="{9E75848C-825D-F147-AA42-CD605CEECB95}"/>
                </a:ext>
              </a:extLst>
            </p:cNvPr>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146515" y="1900202"/>
              <a:ext cx="1481009" cy="1226655"/>
            </a:xfrm>
            <a:prstGeom prst="rect">
              <a:avLst/>
            </a:prstGeom>
          </p:spPr>
        </p:pic>
        <p:sp>
          <p:nvSpPr>
            <p:cNvPr id="70" name="文本框 69">
              <a:extLst>
                <a:ext uri="{FF2B5EF4-FFF2-40B4-BE49-F238E27FC236}">
                  <a16:creationId xmlns:a16="http://schemas.microsoft.com/office/drawing/2014/main" xmlns=""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规划与设计</a:t>
              </a:r>
            </a:p>
          </p:txBody>
        </p:sp>
        <p:sp>
          <p:nvSpPr>
            <p:cNvPr id="71" name="文本框 70">
              <a:extLst>
                <a:ext uri="{FF2B5EF4-FFF2-40B4-BE49-F238E27FC236}">
                  <a16:creationId xmlns:a16="http://schemas.microsoft.com/office/drawing/2014/main" xmlns=""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市场业务分析</a:t>
              </a:r>
            </a:p>
          </p:txBody>
        </p:sp>
        <p:sp>
          <p:nvSpPr>
            <p:cNvPr id="72" name="文本框 71">
              <a:extLst>
                <a:ext uri="{FF2B5EF4-FFF2-40B4-BE49-F238E27FC236}">
                  <a16:creationId xmlns:a16="http://schemas.microsoft.com/office/drawing/2014/main" xmlns=""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产品需求分析</a:t>
              </a:r>
            </a:p>
          </p:txBody>
        </p:sp>
        <p:sp>
          <p:nvSpPr>
            <p:cNvPr id="73" name="文本框 72">
              <a:extLst>
                <a:ext uri="{FF2B5EF4-FFF2-40B4-BE49-F238E27FC236}">
                  <a16:creationId xmlns:a16="http://schemas.microsoft.com/office/drawing/2014/main" xmlns=""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产品需求列表</a:t>
              </a:r>
            </a:p>
          </p:txBody>
        </p:sp>
        <p:sp>
          <p:nvSpPr>
            <p:cNvPr id="74" name="文本框 73">
              <a:extLst>
                <a:ext uri="{FF2B5EF4-FFF2-40B4-BE49-F238E27FC236}">
                  <a16:creationId xmlns:a16="http://schemas.microsoft.com/office/drawing/2014/main" xmlns=""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迭代计划会议</a:t>
              </a:r>
            </a:p>
          </p:txBody>
        </p:sp>
        <p:sp>
          <p:nvSpPr>
            <p:cNvPr id="75" name="文本框 74">
              <a:extLst>
                <a:ext uri="{FF2B5EF4-FFF2-40B4-BE49-F238E27FC236}">
                  <a16:creationId xmlns:a16="http://schemas.microsoft.com/office/drawing/2014/main" xmlns=""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迭代需求列表</a:t>
              </a:r>
            </a:p>
          </p:txBody>
        </p:sp>
        <p:sp>
          <p:nvSpPr>
            <p:cNvPr id="76" name="文本框 75">
              <a:extLst>
                <a:ext uri="{FF2B5EF4-FFF2-40B4-BE49-F238E27FC236}">
                  <a16:creationId xmlns:a16="http://schemas.microsoft.com/office/drawing/2014/main" xmlns=""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每日站立会议</a:t>
              </a:r>
            </a:p>
          </p:txBody>
        </p:sp>
        <p:sp>
          <p:nvSpPr>
            <p:cNvPr id="77" name="文本框 76">
              <a:extLst>
                <a:ext uri="{FF2B5EF4-FFF2-40B4-BE49-F238E27FC236}">
                  <a16:creationId xmlns:a16="http://schemas.microsoft.com/office/drawing/2014/main" xmlns=""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需求梳理会议</a:t>
              </a:r>
            </a:p>
          </p:txBody>
        </p:sp>
        <p:sp>
          <p:nvSpPr>
            <p:cNvPr id="78" name="文本框 77">
              <a:extLst>
                <a:ext uri="{FF2B5EF4-FFF2-40B4-BE49-F238E27FC236}">
                  <a16:creationId xmlns:a16="http://schemas.microsoft.com/office/drawing/2014/main" xmlns=""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迭代评审会议</a:t>
              </a:r>
            </a:p>
          </p:txBody>
        </p:sp>
        <p:sp>
          <p:nvSpPr>
            <p:cNvPr id="79" name="文本框 78">
              <a:extLst>
                <a:ext uri="{FF2B5EF4-FFF2-40B4-BE49-F238E27FC236}">
                  <a16:creationId xmlns:a16="http://schemas.microsoft.com/office/drawing/2014/main" xmlns=""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迭代回顾会议</a:t>
              </a:r>
            </a:p>
          </p:txBody>
        </p:sp>
        <p:sp>
          <p:nvSpPr>
            <p:cNvPr id="80" name="椭圆 79">
              <a:extLst>
                <a:ext uri="{FF2B5EF4-FFF2-40B4-BE49-F238E27FC236}">
                  <a16:creationId xmlns:a16="http://schemas.microsoft.com/office/drawing/2014/main" xmlns=""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1" name="椭圆 80">
              <a:extLst>
                <a:ext uri="{FF2B5EF4-FFF2-40B4-BE49-F238E27FC236}">
                  <a16:creationId xmlns:a16="http://schemas.microsoft.com/office/drawing/2014/main" xmlns=""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2" name="椭圆 81">
              <a:extLst>
                <a:ext uri="{FF2B5EF4-FFF2-40B4-BE49-F238E27FC236}">
                  <a16:creationId xmlns:a16="http://schemas.microsoft.com/office/drawing/2014/main" xmlns=""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3" name="椭圆 82">
              <a:extLst>
                <a:ext uri="{FF2B5EF4-FFF2-40B4-BE49-F238E27FC236}">
                  <a16:creationId xmlns:a16="http://schemas.microsoft.com/office/drawing/2014/main" xmlns=""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4" name="椭圆 83">
              <a:extLst>
                <a:ext uri="{FF2B5EF4-FFF2-40B4-BE49-F238E27FC236}">
                  <a16:creationId xmlns:a16="http://schemas.microsoft.com/office/drawing/2014/main" xmlns=""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5" name="椭圆 84">
              <a:extLst>
                <a:ext uri="{FF2B5EF4-FFF2-40B4-BE49-F238E27FC236}">
                  <a16:creationId xmlns:a16="http://schemas.microsoft.com/office/drawing/2014/main" xmlns=""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6" name="椭圆 85">
              <a:extLst>
                <a:ext uri="{FF2B5EF4-FFF2-40B4-BE49-F238E27FC236}">
                  <a16:creationId xmlns:a16="http://schemas.microsoft.com/office/drawing/2014/main" xmlns=""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7" name="椭圆 86">
              <a:extLst>
                <a:ext uri="{FF2B5EF4-FFF2-40B4-BE49-F238E27FC236}">
                  <a16:creationId xmlns:a16="http://schemas.microsoft.com/office/drawing/2014/main" xmlns=""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8" name="椭圆 87">
              <a:extLst>
                <a:ext uri="{FF2B5EF4-FFF2-40B4-BE49-F238E27FC236}">
                  <a16:creationId xmlns:a16="http://schemas.microsoft.com/office/drawing/2014/main" xmlns=""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grpSp>
          <p:nvGrpSpPr>
            <p:cNvPr id="93" name="组合 92">
              <a:extLst>
                <a:ext uri="{FF2B5EF4-FFF2-40B4-BE49-F238E27FC236}">
                  <a16:creationId xmlns:a16="http://schemas.microsoft.com/office/drawing/2014/main" xmlns=""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a16="http://schemas.microsoft.com/office/drawing/2014/main" xmlns=""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0" name="任意形状 2287">
                <a:extLst>
                  <a:ext uri="{FF2B5EF4-FFF2-40B4-BE49-F238E27FC236}">
                    <a16:creationId xmlns:a16="http://schemas.microsoft.com/office/drawing/2014/main" xmlns=""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1" name="任意形状 2288">
                <a:extLst>
                  <a:ext uri="{FF2B5EF4-FFF2-40B4-BE49-F238E27FC236}">
                    <a16:creationId xmlns:a16="http://schemas.microsoft.com/office/drawing/2014/main" xmlns=""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2" name="任意形状 2289">
                <a:extLst>
                  <a:ext uri="{FF2B5EF4-FFF2-40B4-BE49-F238E27FC236}">
                    <a16:creationId xmlns:a16="http://schemas.microsoft.com/office/drawing/2014/main" xmlns=""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grpSp>
        <p:sp>
          <p:nvSpPr>
            <p:cNvPr id="100" name="文本框 99">
              <a:extLst>
                <a:ext uri="{FF2B5EF4-FFF2-40B4-BE49-F238E27FC236}">
                  <a16:creationId xmlns:a16="http://schemas.microsoft.com/office/drawing/2014/main" xmlns="" id="{729E3ABA-436E-5D40-A792-1CDCB8D11C7F}"/>
                </a:ext>
              </a:extLst>
            </p:cNvPr>
            <p:cNvSpPr txBox="1"/>
            <p:nvPr/>
          </p:nvSpPr>
          <p:spPr>
            <a:xfrm>
              <a:off x="3597073" y="6095402"/>
              <a:ext cx="1100687"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Kanban</a:t>
              </a:r>
              <a:r>
                <a:rPr kumimoji="1" lang="zh-CN" altLang="en-US" sz="1200" dirty="0">
                  <a:solidFill>
                    <a:prstClr val="white">
                      <a:lumMod val="50000"/>
                    </a:prstClr>
                  </a:solidFill>
                  <a:cs typeface="+mn-ea"/>
                  <a:sym typeface="+mn-lt"/>
                </a:rPr>
                <a:t>方法</a:t>
              </a:r>
            </a:p>
          </p:txBody>
        </p:sp>
        <p:sp>
          <p:nvSpPr>
            <p:cNvPr id="101" name="文本框 100">
              <a:extLst>
                <a:ext uri="{FF2B5EF4-FFF2-40B4-BE49-F238E27FC236}">
                  <a16:creationId xmlns:a16="http://schemas.microsoft.com/office/drawing/2014/main" xmlns="" id="{6A47CA8A-8E08-FD4D-AFE0-931BACCFF204}"/>
                </a:ext>
              </a:extLst>
            </p:cNvPr>
            <p:cNvSpPr txBox="1"/>
            <p:nvPr/>
          </p:nvSpPr>
          <p:spPr>
            <a:xfrm>
              <a:off x="3520556" y="4921712"/>
              <a:ext cx="1000812"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Scrum</a:t>
              </a:r>
              <a:r>
                <a:rPr kumimoji="1" lang="zh-CN" altLang="en-US" sz="1200" dirty="0">
                  <a:solidFill>
                    <a:prstClr val="white">
                      <a:lumMod val="50000"/>
                    </a:prstClr>
                  </a:solidFill>
                  <a:cs typeface="+mn-ea"/>
                  <a:sym typeface="+mn-lt"/>
                </a:rPr>
                <a:t>框架</a:t>
              </a:r>
            </a:p>
          </p:txBody>
        </p:sp>
        <p:sp>
          <p:nvSpPr>
            <p:cNvPr id="102" name="文本框 101">
              <a:extLst>
                <a:ext uri="{FF2B5EF4-FFF2-40B4-BE49-F238E27FC236}">
                  <a16:creationId xmlns:a16="http://schemas.microsoft.com/office/drawing/2014/main" xmlns=""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云端构建</a:t>
              </a:r>
            </a:p>
          </p:txBody>
        </p:sp>
        <p:sp>
          <p:nvSpPr>
            <p:cNvPr id="103" name="文本框 102">
              <a:extLst>
                <a:ext uri="{FF2B5EF4-FFF2-40B4-BE49-F238E27FC236}">
                  <a16:creationId xmlns:a16="http://schemas.microsoft.com/office/drawing/2014/main" xmlns=""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代码检视</a:t>
              </a:r>
            </a:p>
          </p:txBody>
        </p:sp>
        <p:sp>
          <p:nvSpPr>
            <p:cNvPr id="104" name="文本框 103">
              <a:extLst>
                <a:ext uri="{FF2B5EF4-FFF2-40B4-BE49-F238E27FC236}">
                  <a16:creationId xmlns:a16="http://schemas.microsoft.com/office/drawing/2014/main" xmlns=""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提交代码</a:t>
              </a:r>
            </a:p>
          </p:txBody>
        </p:sp>
        <p:sp>
          <p:nvSpPr>
            <p:cNvPr id="105" name="文本框 104">
              <a:extLst>
                <a:ext uri="{FF2B5EF4-FFF2-40B4-BE49-F238E27FC236}">
                  <a16:creationId xmlns:a16="http://schemas.microsoft.com/office/drawing/2014/main" xmlns=""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本地构建</a:t>
              </a:r>
            </a:p>
          </p:txBody>
        </p:sp>
        <p:sp>
          <p:nvSpPr>
            <p:cNvPr id="106" name="文本框 105">
              <a:extLst>
                <a:ext uri="{FF2B5EF4-FFF2-40B4-BE49-F238E27FC236}">
                  <a16:creationId xmlns:a16="http://schemas.microsoft.com/office/drawing/2014/main" xmlns=""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代码编写</a:t>
              </a:r>
            </a:p>
          </p:txBody>
        </p:sp>
        <p:sp>
          <p:nvSpPr>
            <p:cNvPr id="107" name="文本框 106">
              <a:extLst>
                <a:ext uri="{FF2B5EF4-FFF2-40B4-BE49-F238E27FC236}">
                  <a16:creationId xmlns:a16="http://schemas.microsoft.com/office/drawing/2014/main" xmlns=""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服务设计</a:t>
              </a:r>
            </a:p>
          </p:txBody>
        </p:sp>
        <p:sp>
          <p:nvSpPr>
            <p:cNvPr id="108" name="椭圆 107">
              <a:extLst>
                <a:ext uri="{FF2B5EF4-FFF2-40B4-BE49-F238E27FC236}">
                  <a16:creationId xmlns:a16="http://schemas.microsoft.com/office/drawing/2014/main" xmlns=""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09" name="椭圆 108">
              <a:extLst>
                <a:ext uri="{FF2B5EF4-FFF2-40B4-BE49-F238E27FC236}">
                  <a16:creationId xmlns:a16="http://schemas.microsoft.com/office/drawing/2014/main" xmlns=""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0" name="椭圆 109">
              <a:extLst>
                <a:ext uri="{FF2B5EF4-FFF2-40B4-BE49-F238E27FC236}">
                  <a16:creationId xmlns:a16="http://schemas.microsoft.com/office/drawing/2014/main" xmlns=""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1" name="椭圆 110">
              <a:extLst>
                <a:ext uri="{FF2B5EF4-FFF2-40B4-BE49-F238E27FC236}">
                  <a16:creationId xmlns:a16="http://schemas.microsoft.com/office/drawing/2014/main" xmlns=""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2" name="椭圆 111">
              <a:extLst>
                <a:ext uri="{FF2B5EF4-FFF2-40B4-BE49-F238E27FC236}">
                  <a16:creationId xmlns:a16="http://schemas.microsoft.com/office/drawing/2014/main" xmlns=""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3" name="椭圆 112">
              <a:extLst>
                <a:ext uri="{FF2B5EF4-FFF2-40B4-BE49-F238E27FC236}">
                  <a16:creationId xmlns:a16="http://schemas.microsoft.com/office/drawing/2014/main" xmlns=""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4" name="文本框 113">
              <a:extLst>
                <a:ext uri="{FF2B5EF4-FFF2-40B4-BE49-F238E27FC236}">
                  <a16:creationId xmlns:a16="http://schemas.microsoft.com/office/drawing/2014/main" xmlns=""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开发与集成</a:t>
              </a:r>
            </a:p>
          </p:txBody>
        </p:sp>
        <p:sp>
          <p:nvSpPr>
            <p:cNvPr id="116" name="文本框 115">
              <a:extLst>
                <a:ext uri="{FF2B5EF4-FFF2-40B4-BE49-F238E27FC236}">
                  <a16:creationId xmlns:a16="http://schemas.microsoft.com/office/drawing/2014/main" xmlns=""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测试与反馈</a:t>
              </a:r>
            </a:p>
          </p:txBody>
        </p:sp>
        <p:sp>
          <p:nvSpPr>
            <p:cNvPr id="118" name="文本框 117">
              <a:extLst>
                <a:ext uri="{FF2B5EF4-FFF2-40B4-BE49-F238E27FC236}">
                  <a16:creationId xmlns:a16="http://schemas.microsoft.com/office/drawing/2014/main" xmlns=""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测试环境</a:t>
              </a:r>
            </a:p>
          </p:txBody>
        </p:sp>
        <p:sp>
          <p:nvSpPr>
            <p:cNvPr id="124" name="文本框 123">
              <a:extLst>
                <a:ext uri="{FF2B5EF4-FFF2-40B4-BE49-F238E27FC236}">
                  <a16:creationId xmlns:a16="http://schemas.microsoft.com/office/drawing/2014/main" xmlns=""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单元测试</a:t>
              </a:r>
            </a:p>
          </p:txBody>
        </p:sp>
        <p:sp>
          <p:nvSpPr>
            <p:cNvPr id="125" name="文本框 124">
              <a:extLst>
                <a:ext uri="{FF2B5EF4-FFF2-40B4-BE49-F238E27FC236}">
                  <a16:creationId xmlns:a16="http://schemas.microsoft.com/office/drawing/2014/main" xmlns=""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cs typeface="+mn-ea"/>
                  <a:sym typeface="+mn-lt"/>
                </a:rPr>
                <a:t>自动化部署</a:t>
              </a:r>
            </a:p>
          </p:txBody>
        </p:sp>
        <p:sp>
          <p:nvSpPr>
            <p:cNvPr id="126" name="文本框 125">
              <a:extLst>
                <a:ext uri="{FF2B5EF4-FFF2-40B4-BE49-F238E27FC236}">
                  <a16:creationId xmlns:a16="http://schemas.microsoft.com/office/drawing/2014/main" xmlns=""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cs typeface="+mn-ea"/>
                  <a:sym typeface="+mn-lt"/>
                </a:rPr>
                <a:t>Alpha</a:t>
              </a:r>
              <a:r>
                <a:rPr kumimoji="1" lang="zh-CN" altLang="en-US" sz="1200" dirty="0">
                  <a:solidFill>
                    <a:prstClr val="black"/>
                  </a:solidFill>
                  <a:cs typeface="+mn-ea"/>
                  <a:sym typeface="+mn-lt"/>
                </a:rPr>
                <a:t>测试</a:t>
              </a:r>
            </a:p>
          </p:txBody>
        </p:sp>
        <p:sp>
          <p:nvSpPr>
            <p:cNvPr id="127" name="文本框 126">
              <a:extLst>
                <a:ext uri="{FF2B5EF4-FFF2-40B4-BE49-F238E27FC236}">
                  <a16:creationId xmlns:a16="http://schemas.microsoft.com/office/drawing/2014/main" xmlns=""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cs typeface="+mn-ea"/>
                  <a:sym typeface="+mn-lt"/>
                </a:rPr>
                <a:t>Beta</a:t>
              </a:r>
              <a:r>
                <a:rPr kumimoji="1" lang="zh-CN" altLang="en-US" sz="1200" dirty="0">
                  <a:solidFill>
                    <a:prstClr val="black"/>
                  </a:solidFill>
                  <a:cs typeface="+mn-ea"/>
                  <a:sym typeface="+mn-lt"/>
                </a:rPr>
                <a:t>测试</a:t>
              </a:r>
            </a:p>
          </p:txBody>
        </p:sp>
        <p:sp>
          <p:nvSpPr>
            <p:cNvPr id="128" name="文本框 127">
              <a:extLst>
                <a:ext uri="{FF2B5EF4-FFF2-40B4-BE49-F238E27FC236}">
                  <a16:creationId xmlns:a16="http://schemas.microsoft.com/office/drawing/2014/main" xmlns="" id="{677676D3-FE92-DB43-93E9-F1B09B24F44F}"/>
                </a:ext>
              </a:extLst>
            </p:cNvPr>
            <p:cNvSpPr txBox="1"/>
            <p:nvPr/>
          </p:nvSpPr>
          <p:spPr>
            <a:xfrm>
              <a:off x="8855290" y="3488477"/>
              <a:ext cx="1128240" cy="297558"/>
            </a:xfrm>
            <a:prstGeom prst="rect">
              <a:avLst/>
            </a:prstGeom>
            <a:noFill/>
          </p:spPr>
          <p:txBody>
            <a:bodyPr wrap="none" rtlCol="0">
              <a:spAutoFit/>
            </a:bodyPr>
            <a:lstStyle/>
            <a:p>
              <a:r>
                <a:rPr kumimoji="1" lang="en-US" altLang="zh-CN" sz="1200" dirty="0">
                  <a:solidFill>
                    <a:prstClr val="black"/>
                  </a:solidFill>
                  <a:cs typeface="+mn-ea"/>
                  <a:sym typeface="+mn-lt"/>
                </a:rPr>
                <a:t>Gamma</a:t>
              </a:r>
              <a:r>
                <a:rPr kumimoji="1" lang="zh-CN" altLang="en-US" sz="1200" dirty="0">
                  <a:solidFill>
                    <a:prstClr val="black"/>
                  </a:solidFill>
                  <a:cs typeface="+mn-ea"/>
                  <a:sym typeface="+mn-lt"/>
                </a:rPr>
                <a:t>测试</a:t>
              </a:r>
            </a:p>
          </p:txBody>
        </p:sp>
        <p:sp>
          <p:nvSpPr>
            <p:cNvPr id="130" name="椭圆 129">
              <a:extLst>
                <a:ext uri="{FF2B5EF4-FFF2-40B4-BE49-F238E27FC236}">
                  <a16:creationId xmlns:a16="http://schemas.microsoft.com/office/drawing/2014/main" xmlns=""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1" name="椭圆 130">
              <a:extLst>
                <a:ext uri="{FF2B5EF4-FFF2-40B4-BE49-F238E27FC236}">
                  <a16:creationId xmlns:a16="http://schemas.microsoft.com/office/drawing/2014/main" xmlns=""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2" name="椭圆 131">
              <a:extLst>
                <a:ext uri="{FF2B5EF4-FFF2-40B4-BE49-F238E27FC236}">
                  <a16:creationId xmlns:a16="http://schemas.microsoft.com/office/drawing/2014/main" xmlns=""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3" name="椭圆 132">
              <a:extLst>
                <a:ext uri="{FF2B5EF4-FFF2-40B4-BE49-F238E27FC236}">
                  <a16:creationId xmlns:a16="http://schemas.microsoft.com/office/drawing/2014/main" xmlns=""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4" name="椭圆 133">
              <a:extLst>
                <a:ext uri="{FF2B5EF4-FFF2-40B4-BE49-F238E27FC236}">
                  <a16:creationId xmlns:a16="http://schemas.microsoft.com/office/drawing/2014/main" xmlns=""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5" name="文本框 134">
              <a:extLst>
                <a:ext uri="{FF2B5EF4-FFF2-40B4-BE49-F238E27FC236}">
                  <a16:creationId xmlns:a16="http://schemas.microsoft.com/office/drawing/2014/main" xmlns=""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静态检查</a:t>
              </a:r>
            </a:p>
          </p:txBody>
        </p:sp>
        <p:sp>
          <p:nvSpPr>
            <p:cNvPr id="136" name="椭圆 135">
              <a:extLst>
                <a:ext uri="{FF2B5EF4-FFF2-40B4-BE49-F238E27FC236}">
                  <a16:creationId xmlns:a16="http://schemas.microsoft.com/office/drawing/2014/main" xmlns=""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7" name="文本框 136">
              <a:extLst>
                <a:ext uri="{FF2B5EF4-FFF2-40B4-BE49-F238E27FC236}">
                  <a16:creationId xmlns:a16="http://schemas.microsoft.com/office/drawing/2014/main" xmlns=""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部署与发布</a:t>
              </a:r>
            </a:p>
          </p:txBody>
        </p:sp>
        <p:sp>
          <p:nvSpPr>
            <p:cNvPr id="139" name="文本框 138">
              <a:extLst>
                <a:ext uri="{FF2B5EF4-FFF2-40B4-BE49-F238E27FC236}">
                  <a16:creationId xmlns:a16="http://schemas.microsoft.com/office/drawing/2014/main" xmlns=""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运营反馈</a:t>
              </a:r>
            </a:p>
          </p:txBody>
        </p:sp>
        <p:sp>
          <p:nvSpPr>
            <p:cNvPr id="140" name="文本框 139">
              <a:extLst>
                <a:ext uri="{FF2B5EF4-FFF2-40B4-BE49-F238E27FC236}">
                  <a16:creationId xmlns:a16="http://schemas.microsoft.com/office/drawing/2014/main" xmlns=""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线上拨测</a:t>
              </a:r>
            </a:p>
          </p:txBody>
        </p:sp>
        <p:sp>
          <p:nvSpPr>
            <p:cNvPr id="141" name="文本框 140">
              <a:extLst>
                <a:ext uri="{FF2B5EF4-FFF2-40B4-BE49-F238E27FC236}">
                  <a16:creationId xmlns:a16="http://schemas.microsoft.com/office/drawing/2014/main" xmlns=""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运维</a:t>
              </a:r>
              <a:r>
                <a:rPr kumimoji="1" lang="zh-CN" altLang="en-US" sz="1200" dirty="0" smtClean="0">
                  <a:solidFill>
                    <a:prstClr val="black"/>
                  </a:solidFill>
                  <a:cs typeface="+mn-ea"/>
                  <a:sym typeface="+mn-lt"/>
                </a:rPr>
                <a:t>监测</a:t>
              </a:r>
              <a:endParaRPr kumimoji="1" lang="zh-CN" altLang="en-US" sz="1200" dirty="0">
                <a:solidFill>
                  <a:prstClr val="black"/>
                </a:solidFill>
                <a:cs typeface="+mn-ea"/>
                <a:sym typeface="+mn-lt"/>
              </a:endParaRPr>
            </a:p>
          </p:txBody>
        </p:sp>
        <p:sp>
          <p:nvSpPr>
            <p:cNvPr id="142" name="文本框 141">
              <a:extLst>
                <a:ext uri="{FF2B5EF4-FFF2-40B4-BE49-F238E27FC236}">
                  <a16:creationId xmlns:a16="http://schemas.microsoft.com/office/drawing/2014/main" xmlns=""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全量发布</a:t>
              </a:r>
            </a:p>
          </p:txBody>
        </p:sp>
        <p:sp>
          <p:nvSpPr>
            <p:cNvPr id="143" name="文本框 142">
              <a:extLst>
                <a:ext uri="{FF2B5EF4-FFF2-40B4-BE49-F238E27FC236}">
                  <a16:creationId xmlns:a16="http://schemas.microsoft.com/office/drawing/2014/main" xmlns=""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签发决策</a:t>
              </a:r>
            </a:p>
          </p:txBody>
        </p:sp>
        <p:sp>
          <p:nvSpPr>
            <p:cNvPr id="144" name="文本框 143">
              <a:extLst>
                <a:ext uri="{FF2B5EF4-FFF2-40B4-BE49-F238E27FC236}">
                  <a16:creationId xmlns:a16="http://schemas.microsoft.com/office/drawing/2014/main" xmlns=""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灰度发布</a:t>
              </a:r>
            </a:p>
          </p:txBody>
        </p:sp>
        <p:sp>
          <p:nvSpPr>
            <p:cNvPr id="145" name="文本框 144">
              <a:extLst>
                <a:ext uri="{FF2B5EF4-FFF2-40B4-BE49-F238E27FC236}">
                  <a16:creationId xmlns:a16="http://schemas.microsoft.com/office/drawing/2014/main" xmlns=""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发布决策</a:t>
              </a:r>
            </a:p>
          </p:txBody>
        </p:sp>
        <p:sp>
          <p:nvSpPr>
            <p:cNvPr id="146" name="文本框 145">
              <a:extLst>
                <a:ext uri="{FF2B5EF4-FFF2-40B4-BE49-F238E27FC236}">
                  <a16:creationId xmlns:a16="http://schemas.microsoft.com/office/drawing/2014/main" xmlns="" id="{FEF9DB28-45A8-9E40-B03B-C323A6F202F5}"/>
                </a:ext>
              </a:extLst>
            </p:cNvPr>
            <p:cNvSpPr txBox="1"/>
            <p:nvPr/>
          </p:nvSpPr>
          <p:spPr>
            <a:xfrm>
              <a:off x="8842250" y="5780803"/>
              <a:ext cx="902661" cy="297558"/>
            </a:xfrm>
            <a:prstGeom prst="rect">
              <a:avLst/>
            </a:prstGeom>
            <a:noFill/>
          </p:spPr>
          <p:txBody>
            <a:bodyPr wrap="none" rtlCol="0">
              <a:spAutoFit/>
            </a:bodyPr>
            <a:lstStyle/>
            <a:p>
              <a:r>
                <a:rPr kumimoji="1" lang="en-US" altLang="zh-CN" sz="1200" dirty="0">
                  <a:solidFill>
                    <a:prstClr val="black"/>
                  </a:solidFill>
                  <a:cs typeface="+mn-ea"/>
                  <a:sym typeface="+mn-lt"/>
                </a:rPr>
                <a:t>Dog food</a:t>
              </a:r>
              <a:endParaRPr kumimoji="1" lang="zh-CN" altLang="en-US" sz="1200" dirty="0">
                <a:solidFill>
                  <a:prstClr val="black"/>
                </a:solidFill>
                <a:cs typeface="+mn-ea"/>
                <a:sym typeface="+mn-lt"/>
              </a:endParaRPr>
            </a:p>
          </p:txBody>
        </p:sp>
        <p:sp>
          <p:nvSpPr>
            <p:cNvPr id="148" name="椭圆 147">
              <a:extLst>
                <a:ext uri="{FF2B5EF4-FFF2-40B4-BE49-F238E27FC236}">
                  <a16:creationId xmlns:a16="http://schemas.microsoft.com/office/drawing/2014/main" xmlns=""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49" name="椭圆 148">
              <a:extLst>
                <a:ext uri="{FF2B5EF4-FFF2-40B4-BE49-F238E27FC236}">
                  <a16:creationId xmlns:a16="http://schemas.microsoft.com/office/drawing/2014/main" xmlns=""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0" name="椭圆 149">
              <a:extLst>
                <a:ext uri="{FF2B5EF4-FFF2-40B4-BE49-F238E27FC236}">
                  <a16:creationId xmlns:a16="http://schemas.microsoft.com/office/drawing/2014/main" xmlns=""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1" name="椭圆 150">
              <a:extLst>
                <a:ext uri="{FF2B5EF4-FFF2-40B4-BE49-F238E27FC236}">
                  <a16:creationId xmlns:a16="http://schemas.microsoft.com/office/drawing/2014/main" xmlns=""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2" name="椭圆 151">
              <a:extLst>
                <a:ext uri="{FF2B5EF4-FFF2-40B4-BE49-F238E27FC236}">
                  <a16:creationId xmlns:a16="http://schemas.microsoft.com/office/drawing/2014/main" xmlns=""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3" name="椭圆 152">
              <a:extLst>
                <a:ext uri="{FF2B5EF4-FFF2-40B4-BE49-F238E27FC236}">
                  <a16:creationId xmlns:a16="http://schemas.microsoft.com/office/drawing/2014/main" xmlns=""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4" name="椭圆 153">
              <a:extLst>
                <a:ext uri="{FF2B5EF4-FFF2-40B4-BE49-F238E27FC236}">
                  <a16:creationId xmlns:a16="http://schemas.microsoft.com/office/drawing/2014/main" xmlns=""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0" name="椭圆 159">
              <a:extLst>
                <a:ext uri="{FF2B5EF4-FFF2-40B4-BE49-F238E27FC236}">
                  <a16:creationId xmlns:a16="http://schemas.microsoft.com/office/drawing/2014/main" xmlns=""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2" name="文本框 161">
              <a:extLst>
                <a:ext uri="{FF2B5EF4-FFF2-40B4-BE49-F238E27FC236}">
                  <a16:creationId xmlns:a16="http://schemas.microsoft.com/office/drawing/2014/main" xmlns=""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生产环境（华为云）</a:t>
              </a:r>
            </a:p>
          </p:txBody>
        </p:sp>
        <p:pic>
          <p:nvPicPr>
            <p:cNvPr id="164" name="图形 163">
              <a:extLst>
                <a:ext uri="{FF2B5EF4-FFF2-40B4-BE49-F238E27FC236}">
                  <a16:creationId xmlns:a16="http://schemas.microsoft.com/office/drawing/2014/main" xmlns="" id="{D98AE195-F923-5B46-9F1B-0682390114E7}"/>
                </a:ext>
              </a:extLst>
            </p:cNvPr>
            <p:cNvPicPr>
              <a:picLocks noChangeAspect="1"/>
            </p:cNvPicPr>
            <p:nvPr/>
          </p:nvPicPr>
          <p:blipFill>
            <a:blip r:embed="rId3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7895412" y="1813337"/>
              <a:ext cx="737401" cy="563394"/>
            </a:xfrm>
            <a:prstGeom prst="rect">
              <a:avLst/>
            </a:prstGeom>
          </p:spPr>
        </p:pic>
        <p:pic>
          <p:nvPicPr>
            <p:cNvPr id="174" name="图形 173">
              <a:extLst>
                <a:ext uri="{FF2B5EF4-FFF2-40B4-BE49-F238E27FC236}">
                  <a16:creationId xmlns:a16="http://schemas.microsoft.com/office/drawing/2014/main" xmlns="" id="{BA8F02E0-F1E3-CE42-8694-262159C64F18}"/>
                </a:ext>
              </a:extLst>
            </p:cNvPr>
            <p:cNvPicPr>
              <a:picLocks noChangeAspect="1"/>
            </p:cNvPicPr>
            <p:nvPr/>
          </p:nvPicPr>
          <p:blipFill>
            <a:blip r:embed="rId3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33"/>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a16="http://schemas.microsoft.com/office/drawing/2014/main" xmlns=""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a16="http://schemas.microsoft.com/office/drawing/2014/main" xmlns=""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cxnSp>
            <p:nvCxnSpPr>
              <p:cNvPr id="177" name="直线连接符 176">
                <a:extLst>
                  <a:ext uri="{FF2B5EF4-FFF2-40B4-BE49-F238E27FC236}">
                    <a16:creationId xmlns:a16="http://schemas.microsoft.com/office/drawing/2014/main" xmlns=""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a16="http://schemas.microsoft.com/office/drawing/2014/main" xmlns=""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a16="http://schemas.microsoft.com/office/drawing/2014/main" xmlns=""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a16="http://schemas.microsoft.com/office/drawing/2014/main" xmlns=""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xmlns=""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6" name="椭圆 185">
                <a:extLst>
                  <a:ext uri="{FF2B5EF4-FFF2-40B4-BE49-F238E27FC236}">
                    <a16:creationId xmlns:a16="http://schemas.microsoft.com/office/drawing/2014/main" xmlns=""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7" name="椭圆 186">
                <a:extLst>
                  <a:ext uri="{FF2B5EF4-FFF2-40B4-BE49-F238E27FC236}">
                    <a16:creationId xmlns:a16="http://schemas.microsoft.com/office/drawing/2014/main" xmlns=""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190" name="文本框 189">
              <a:extLst>
                <a:ext uri="{FF2B5EF4-FFF2-40B4-BE49-F238E27FC236}">
                  <a16:creationId xmlns:a16="http://schemas.microsoft.com/office/drawing/2014/main" xmlns=""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影响地图</a:t>
              </a:r>
            </a:p>
          </p:txBody>
        </p:sp>
        <p:grpSp>
          <p:nvGrpSpPr>
            <p:cNvPr id="215" name="组合 214">
              <a:extLst>
                <a:ext uri="{FF2B5EF4-FFF2-40B4-BE49-F238E27FC236}">
                  <a16:creationId xmlns:a16="http://schemas.microsoft.com/office/drawing/2014/main" xmlns=""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a16="http://schemas.microsoft.com/office/drawing/2014/main" xmlns=""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2" name="矩形 191">
                <a:extLst>
                  <a:ext uri="{FF2B5EF4-FFF2-40B4-BE49-F238E27FC236}">
                    <a16:creationId xmlns:a16="http://schemas.microsoft.com/office/drawing/2014/main" xmlns=""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3" name="矩形 192">
                <a:extLst>
                  <a:ext uri="{FF2B5EF4-FFF2-40B4-BE49-F238E27FC236}">
                    <a16:creationId xmlns:a16="http://schemas.microsoft.com/office/drawing/2014/main" xmlns=""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4" name="矩形 193">
                <a:extLst>
                  <a:ext uri="{FF2B5EF4-FFF2-40B4-BE49-F238E27FC236}">
                    <a16:creationId xmlns:a16="http://schemas.microsoft.com/office/drawing/2014/main" xmlns=""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5" name="矩形 194">
                <a:extLst>
                  <a:ext uri="{FF2B5EF4-FFF2-40B4-BE49-F238E27FC236}">
                    <a16:creationId xmlns:a16="http://schemas.microsoft.com/office/drawing/2014/main" xmlns=""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6" name="矩形 195">
                <a:extLst>
                  <a:ext uri="{FF2B5EF4-FFF2-40B4-BE49-F238E27FC236}">
                    <a16:creationId xmlns:a16="http://schemas.microsoft.com/office/drawing/2014/main" xmlns=""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8" name="矩形 197">
                <a:extLst>
                  <a:ext uri="{FF2B5EF4-FFF2-40B4-BE49-F238E27FC236}">
                    <a16:creationId xmlns:a16="http://schemas.microsoft.com/office/drawing/2014/main" xmlns=""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9" name="矩形 198">
                <a:extLst>
                  <a:ext uri="{FF2B5EF4-FFF2-40B4-BE49-F238E27FC236}">
                    <a16:creationId xmlns:a16="http://schemas.microsoft.com/office/drawing/2014/main" xmlns=""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0" name="矩形 199">
                <a:extLst>
                  <a:ext uri="{FF2B5EF4-FFF2-40B4-BE49-F238E27FC236}">
                    <a16:creationId xmlns:a16="http://schemas.microsoft.com/office/drawing/2014/main" xmlns=""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2" name="矩形 201">
                <a:extLst>
                  <a:ext uri="{FF2B5EF4-FFF2-40B4-BE49-F238E27FC236}">
                    <a16:creationId xmlns:a16="http://schemas.microsoft.com/office/drawing/2014/main" xmlns=""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3" name="矩形 202">
                <a:extLst>
                  <a:ext uri="{FF2B5EF4-FFF2-40B4-BE49-F238E27FC236}">
                    <a16:creationId xmlns:a16="http://schemas.microsoft.com/office/drawing/2014/main" xmlns=""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4" name="矩形 203">
                <a:extLst>
                  <a:ext uri="{FF2B5EF4-FFF2-40B4-BE49-F238E27FC236}">
                    <a16:creationId xmlns:a16="http://schemas.microsoft.com/office/drawing/2014/main" xmlns=""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5" name="矩形 204">
                <a:extLst>
                  <a:ext uri="{FF2B5EF4-FFF2-40B4-BE49-F238E27FC236}">
                    <a16:creationId xmlns:a16="http://schemas.microsoft.com/office/drawing/2014/main" xmlns=""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6" name="矩形 205">
                <a:extLst>
                  <a:ext uri="{FF2B5EF4-FFF2-40B4-BE49-F238E27FC236}">
                    <a16:creationId xmlns:a16="http://schemas.microsoft.com/office/drawing/2014/main" xmlns=""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7" name="矩形 206">
                <a:extLst>
                  <a:ext uri="{FF2B5EF4-FFF2-40B4-BE49-F238E27FC236}">
                    <a16:creationId xmlns:a16="http://schemas.microsoft.com/office/drawing/2014/main" xmlns=""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8" name="矩形 207">
                <a:extLst>
                  <a:ext uri="{FF2B5EF4-FFF2-40B4-BE49-F238E27FC236}">
                    <a16:creationId xmlns:a16="http://schemas.microsoft.com/office/drawing/2014/main" xmlns=""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10" name="矩形 209">
                <a:extLst>
                  <a:ext uri="{FF2B5EF4-FFF2-40B4-BE49-F238E27FC236}">
                    <a16:creationId xmlns:a16="http://schemas.microsoft.com/office/drawing/2014/main" xmlns=""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214" name="文本框 213">
              <a:extLst>
                <a:ext uri="{FF2B5EF4-FFF2-40B4-BE49-F238E27FC236}">
                  <a16:creationId xmlns:a16="http://schemas.microsoft.com/office/drawing/2014/main" xmlns=""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故事地图</a:t>
              </a:r>
            </a:p>
          </p:txBody>
        </p:sp>
        <p:sp>
          <p:nvSpPr>
            <p:cNvPr id="129" name="文本框 128">
              <a:extLst>
                <a:ext uri="{FF2B5EF4-FFF2-40B4-BE49-F238E27FC236}">
                  <a16:creationId xmlns:a16="http://schemas.microsoft.com/office/drawing/2014/main" xmlns=""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安全与审计</a:t>
              </a:r>
            </a:p>
          </p:txBody>
        </p:sp>
        <p:sp>
          <p:nvSpPr>
            <p:cNvPr id="155" name="文本框 154">
              <a:extLst>
                <a:ext uri="{FF2B5EF4-FFF2-40B4-BE49-F238E27FC236}">
                  <a16:creationId xmlns:a16="http://schemas.microsoft.com/office/drawing/2014/main" xmlns=""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安全编码检查</a:t>
              </a:r>
            </a:p>
          </p:txBody>
        </p:sp>
        <p:sp>
          <p:nvSpPr>
            <p:cNvPr id="156" name="椭圆 155">
              <a:extLst>
                <a:ext uri="{FF2B5EF4-FFF2-40B4-BE49-F238E27FC236}">
                  <a16:creationId xmlns:a16="http://schemas.microsoft.com/office/drawing/2014/main" xmlns=""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7" name="文本框 156">
              <a:extLst>
                <a:ext uri="{FF2B5EF4-FFF2-40B4-BE49-F238E27FC236}">
                  <a16:creationId xmlns:a16="http://schemas.microsoft.com/office/drawing/2014/main" xmlns=""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主机漏洞扫描</a:t>
              </a:r>
            </a:p>
          </p:txBody>
        </p:sp>
        <p:sp>
          <p:nvSpPr>
            <p:cNvPr id="158" name="椭圆 157">
              <a:extLst>
                <a:ext uri="{FF2B5EF4-FFF2-40B4-BE49-F238E27FC236}">
                  <a16:creationId xmlns:a16="http://schemas.microsoft.com/office/drawing/2014/main" xmlns=""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9" name="文本框 158">
              <a:extLst>
                <a:ext uri="{FF2B5EF4-FFF2-40B4-BE49-F238E27FC236}">
                  <a16:creationId xmlns:a16="http://schemas.microsoft.com/office/drawing/2014/main" xmlns="" id="{677676D3-FE92-DB43-93E9-F1B09B24F44F}"/>
                </a:ext>
              </a:extLst>
            </p:cNvPr>
            <p:cNvSpPr txBox="1"/>
            <p:nvPr/>
          </p:nvSpPr>
          <p:spPr>
            <a:xfrm>
              <a:off x="7198030" y="4913153"/>
              <a:ext cx="1202284" cy="297558"/>
            </a:xfrm>
            <a:prstGeom prst="rect">
              <a:avLst/>
            </a:prstGeom>
            <a:noFill/>
          </p:spPr>
          <p:txBody>
            <a:bodyPr wrap="none" rtlCol="0">
              <a:spAutoFit/>
            </a:bodyPr>
            <a:lstStyle/>
            <a:p>
              <a:r>
                <a:rPr kumimoji="1" lang="en-US" altLang="zh-CN" sz="1200" dirty="0">
                  <a:solidFill>
                    <a:prstClr val="black"/>
                  </a:solidFill>
                  <a:cs typeface="+mn-ea"/>
                  <a:sym typeface="+mn-lt"/>
                </a:rPr>
                <a:t>Web</a:t>
              </a:r>
              <a:r>
                <a:rPr kumimoji="1" lang="zh-CN" altLang="en-US" sz="1200" dirty="0">
                  <a:solidFill>
                    <a:prstClr val="black"/>
                  </a:solidFill>
                  <a:cs typeface="+mn-ea"/>
                  <a:sym typeface="+mn-lt"/>
                </a:rPr>
                <a:t>漏洞扫描</a:t>
              </a:r>
            </a:p>
          </p:txBody>
        </p:sp>
        <p:sp>
          <p:nvSpPr>
            <p:cNvPr id="161" name="椭圆 160">
              <a:extLst>
                <a:ext uri="{FF2B5EF4-FFF2-40B4-BE49-F238E27FC236}">
                  <a16:creationId xmlns:a16="http://schemas.microsoft.com/office/drawing/2014/main" xmlns=""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5" name="文本框 164">
              <a:extLst>
                <a:ext uri="{FF2B5EF4-FFF2-40B4-BE49-F238E27FC236}">
                  <a16:creationId xmlns:a16="http://schemas.microsoft.com/office/drawing/2014/main" xmlns=""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运维与</a:t>
              </a:r>
              <a:r>
                <a:rPr kumimoji="1" lang="zh-CN" altLang="en-US" sz="1799" b="1" dirty="0" smtClean="0">
                  <a:solidFill>
                    <a:schemeClr val="accent5"/>
                  </a:solidFill>
                  <a:cs typeface="+mn-ea"/>
                  <a:sym typeface="+mn-lt"/>
                </a:rPr>
                <a:t>监测</a:t>
              </a:r>
              <a:endParaRPr kumimoji="1" lang="zh-CN" altLang="en-US" sz="1799" b="1" dirty="0">
                <a:solidFill>
                  <a:schemeClr val="accent5"/>
                </a:solidFill>
                <a:cs typeface="+mn-ea"/>
                <a:sym typeface="+mn-lt"/>
              </a:endParaRPr>
            </a:p>
          </p:txBody>
        </p:sp>
      </p:grpSp>
    </p:spTree>
    <p:extLst>
      <p:ext uri="{BB962C8B-B14F-4D97-AF65-F5344CB8AC3E}">
        <p14:creationId xmlns:p14="http://schemas.microsoft.com/office/powerpoint/2010/main" val="34275714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a16="http://schemas.microsoft.com/office/drawing/2014/main" xmlns=""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a16="http://schemas.microsoft.com/office/drawing/2014/main" xmlns=""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3" name="任意形状 192">
              <a:extLst>
                <a:ext uri="{FF2B5EF4-FFF2-40B4-BE49-F238E27FC236}">
                  <a16:creationId xmlns:a16="http://schemas.microsoft.com/office/drawing/2014/main" xmlns=""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4" name="任意形状 193">
              <a:extLst>
                <a:ext uri="{FF2B5EF4-FFF2-40B4-BE49-F238E27FC236}">
                  <a16:creationId xmlns:a16="http://schemas.microsoft.com/office/drawing/2014/main" xmlns=""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5" name="任意形状 194">
              <a:extLst>
                <a:ext uri="{FF2B5EF4-FFF2-40B4-BE49-F238E27FC236}">
                  <a16:creationId xmlns:a16="http://schemas.microsoft.com/office/drawing/2014/main" xmlns=""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6" name="任意形状 195">
              <a:extLst>
                <a:ext uri="{FF2B5EF4-FFF2-40B4-BE49-F238E27FC236}">
                  <a16:creationId xmlns:a16="http://schemas.microsoft.com/office/drawing/2014/main" xmlns=""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7" name="任意形状 196">
              <a:extLst>
                <a:ext uri="{FF2B5EF4-FFF2-40B4-BE49-F238E27FC236}">
                  <a16:creationId xmlns:a16="http://schemas.microsoft.com/office/drawing/2014/main" xmlns=""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8" name="任意形状 197">
              <a:extLst>
                <a:ext uri="{FF2B5EF4-FFF2-40B4-BE49-F238E27FC236}">
                  <a16:creationId xmlns:a16="http://schemas.microsoft.com/office/drawing/2014/main" xmlns=""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a16="http://schemas.microsoft.com/office/drawing/2014/main" xmlns=""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8" name="圆角矩形 7">
              <a:extLst>
                <a:ext uri="{FF2B5EF4-FFF2-40B4-BE49-F238E27FC236}">
                  <a16:creationId xmlns:a16="http://schemas.microsoft.com/office/drawing/2014/main" xmlns=""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9" name="圆角矩形 8">
              <a:extLst>
                <a:ext uri="{FF2B5EF4-FFF2-40B4-BE49-F238E27FC236}">
                  <a16:creationId xmlns:a16="http://schemas.microsoft.com/office/drawing/2014/main" xmlns=""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0" name="圆角矩形 9">
              <a:extLst>
                <a:ext uri="{FF2B5EF4-FFF2-40B4-BE49-F238E27FC236}">
                  <a16:creationId xmlns:a16="http://schemas.microsoft.com/office/drawing/2014/main" xmlns=""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1" name="圆角矩形 10">
              <a:extLst>
                <a:ext uri="{FF2B5EF4-FFF2-40B4-BE49-F238E27FC236}">
                  <a16:creationId xmlns:a16="http://schemas.microsoft.com/office/drawing/2014/main" xmlns=""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2" name="圆角矩形 11">
              <a:extLst>
                <a:ext uri="{FF2B5EF4-FFF2-40B4-BE49-F238E27FC236}">
                  <a16:creationId xmlns:a16="http://schemas.microsoft.com/office/drawing/2014/main" xmlns=""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cs typeface="+mn-ea"/>
                <a:sym typeface="+mn-lt"/>
              </a:endParaRPr>
            </a:p>
          </p:txBody>
        </p:sp>
        <p:sp>
          <p:nvSpPr>
            <p:cNvPr id="13" name="任意形状 12">
              <a:extLst>
                <a:ext uri="{FF2B5EF4-FFF2-40B4-BE49-F238E27FC236}">
                  <a16:creationId xmlns:a16="http://schemas.microsoft.com/office/drawing/2014/main" xmlns=""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4" name="任意形状 13">
              <a:extLst>
                <a:ext uri="{FF2B5EF4-FFF2-40B4-BE49-F238E27FC236}">
                  <a16:creationId xmlns:a16="http://schemas.microsoft.com/office/drawing/2014/main" xmlns=""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cs typeface="+mn-ea"/>
                <a:sym typeface="+mn-lt"/>
              </a:endParaRPr>
            </a:p>
          </p:txBody>
        </p:sp>
        <p:sp>
          <p:nvSpPr>
            <p:cNvPr id="15" name="任意形状 14">
              <a:extLst>
                <a:ext uri="{FF2B5EF4-FFF2-40B4-BE49-F238E27FC236}">
                  <a16:creationId xmlns:a16="http://schemas.microsoft.com/office/drawing/2014/main" xmlns=""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6" name="任意形状 15">
              <a:extLst>
                <a:ext uri="{FF2B5EF4-FFF2-40B4-BE49-F238E27FC236}">
                  <a16:creationId xmlns:a16="http://schemas.microsoft.com/office/drawing/2014/main" xmlns=""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cs typeface="+mn-ea"/>
                  <a:sym typeface="+mn-lt"/>
                </a:rPr>
                <a:t>    </a:t>
              </a:r>
            </a:p>
          </p:txBody>
        </p:sp>
        <p:sp>
          <p:nvSpPr>
            <p:cNvPr id="17" name="任意形状 16">
              <a:extLst>
                <a:ext uri="{FF2B5EF4-FFF2-40B4-BE49-F238E27FC236}">
                  <a16:creationId xmlns:a16="http://schemas.microsoft.com/office/drawing/2014/main" xmlns=""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cs typeface="+mn-ea"/>
                  <a:sym typeface="+mn-lt"/>
                </a:rPr>
                <a:t>              </a:t>
              </a:r>
            </a:p>
          </p:txBody>
        </p:sp>
        <p:sp>
          <p:nvSpPr>
            <p:cNvPr id="18" name="任意形状 17">
              <a:extLst>
                <a:ext uri="{FF2B5EF4-FFF2-40B4-BE49-F238E27FC236}">
                  <a16:creationId xmlns:a16="http://schemas.microsoft.com/office/drawing/2014/main" xmlns=""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cs typeface="+mn-ea"/>
                <a:sym typeface="+mn-lt"/>
              </a:endParaRPr>
            </a:p>
          </p:txBody>
        </p:sp>
        <p:sp>
          <p:nvSpPr>
            <p:cNvPr id="19" name="文本框 18">
              <a:extLst>
                <a:ext uri="{FF2B5EF4-FFF2-40B4-BE49-F238E27FC236}">
                  <a16:creationId xmlns:a16="http://schemas.microsoft.com/office/drawing/2014/main" xmlns=""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敏捷项目管理</a:t>
              </a:r>
            </a:p>
          </p:txBody>
        </p:sp>
        <p:sp>
          <p:nvSpPr>
            <p:cNvPr id="20" name="文本框 19">
              <a:extLst>
                <a:ext uri="{FF2B5EF4-FFF2-40B4-BE49-F238E27FC236}">
                  <a16:creationId xmlns:a16="http://schemas.microsoft.com/office/drawing/2014/main" xmlns=""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代码托管</a:t>
              </a:r>
            </a:p>
          </p:txBody>
        </p:sp>
        <p:sp>
          <p:nvSpPr>
            <p:cNvPr id="21" name="文本框 20">
              <a:extLst>
                <a:ext uri="{FF2B5EF4-FFF2-40B4-BE49-F238E27FC236}">
                  <a16:creationId xmlns:a16="http://schemas.microsoft.com/office/drawing/2014/main" xmlns=""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代码检查</a:t>
              </a:r>
            </a:p>
          </p:txBody>
        </p:sp>
        <p:sp>
          <p:nvSpPr>
            <p:cNvPr id="22" name="文本框 21">
              <a:extLst>
                <a:ext uri="{FF2B5EF4-FFF2-40B4-BE49-F238E27FC236}">
                  <a16:creationId xmlns:a16="http://schemas.microsoft.com/office/drawing/2014/main" xmlns=""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测试管理</a:t>
              </a:r>
            </a:p>
          </p:txBody>
        </p:sp>
        <p:sp>
          <p:nvSpPr>
            <p:cNvPr id="23" name="文本框 22">
              <a:extLst>
                <a:ext uri="{FF2B5EF4-FFF2-40B4-BE49-F238E27FC236}">
                  <a16:creationId xmlns:a16="http://schemas.microsoft.com/office/drawing/2014/main" xmlns=""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移动应用测试</a:t>
              </a:r>
            </a:p>
          </p:txBody>
        </p:sp>
        <p:sp>
          <p:nvSpPr>
            <p:cNvPr id="24" name="文本框 23">
              <a:extLst>
                <a:ext uri="{FF2B5EF4-FFF2-40B4-BE49-F238E27FC236}">
                  <a16:creationId xmlns:a16="http://schemas.microsoft.com/office/drawing/2014/main" xmlns=""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应用托管</a:t>
              </a:r>
            </a:p>
          </p:txBody>
        </p:sp>
        <p:sp>
          <p:nvSpPr>
            <p:cNvPr id="25" name="文本框 24">
              <a:extLst>
                <a:ext uri="{FF2B5EF4-FFF2-40B4-BE49-F238E27FC236}">
                  <a16:creationId xmlns:a16="http://schemas.microsoft.com/office/drawing/2014/main" xmlns=""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smtClean="0">
                  <a:solidFill>
                    <a:prstClr val="black">
                      <a:lumMod val="65000"/>
                      <a:lumOff val="35000"/>
                    </a:prstClr>
                  </a:solidFill>
                  <a:cs typeface="+mn-ea"/>
                  <a:sym typeface="+mn-lt"/>
                </a:rPr>
                <a:t>监测告警</a:t>
              </a:r>
              <a:endParaRPr kumimoji="1" lang="zh-CN" altLang="en-US" sz="1200" dirty="0">
                <a:solidFill>
                  <a:prstClr val="black">
                    <a:lumMod val="65000"/>
                    <a:lumOff val="35000"/>
                  </a:prstClr>
                </a:solidFill>
                <a:cs typeface="+mn-ea"/>
                <a:sym typeface="+mn-lt"/>
              </a:endParaRPr>
            </a:p>
          </p:txBody>
        </p:sp>
        <p:sp>
          <p:nvSpPr>
            <p:cNvPr id="26" name="文本框 25">
              <a:extLst>
                <a:ext uri="{FF2B5EF4-FFF2-40B4-BE49-F238E27FC236}">
                  <a16:creationId xmlns:a16="http://schemas.microsoft.com/office/drawing/2014/main" xmlns=""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数据分析</a:t>
              </a:r>
            </a:p>
          </p:txBody>
        </p:sp>
        <p:sp>
          <p:nvSpPr>
            <p:cNvPr id="27" name="矩形 26">
              <a:extLst>
                <a:ext uri="{FF2B5EF4-FFF2-40B4-BE49-F238E27FC236}">
                  <a16:creationId xmlns:a16="http://schemas.microsoft.com/office/drawing/2014/main" xmlns=""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cs typeface="+mn-ea"/>
                  <a:sym typeface="+mn-lt"/>
                </a:rPr>
                <a:t>CloudIDE</a:t>
              </a:r>
              <a:endParaRPr kumimoji="1" lang="zh-CN" altLang="en-US" sz="1200" dirty="0">
                <a:solidFill>
                  <a:prstClr val="black">
                    <a:lumMod val="65000"/>
                    <a:lumOff val="35000"/>
                  </a:prstClr>
                </a:solidFill>
                <a:cs typeface="+mn-ea"/>
                <a:sym typeface="+mn-lt"/>
              </a:endParaRPr>
            </a:p>
          </p:txBody>
        </p:sp>
        <p:sp>
          <p:nvSpPr>
            <p:cNvPr id="28" name="文本框 27">
              <a:extLst>
                <a:ext uri="{FF2B5EF4-FFF2-40B4-BE49-F238E27FC236}">
                  <a16:creationId xmlns:a16="http://schemas.microsoft.com/office/drawing/2014/main" xmlns=""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极致看板协作</a:t>
              </a:r>
            </a:p>
          </p:txBody>
        </p:sp>
        <p:sp>
          <p:nvSpPr>
            <p:cNvPr id="29" name="文本框 28">
              <a:extLst>
                <a:ext uri="{FF2B5EF4-FFF2-40B4-BE49-F238E27FC236}">
                  <a16:creationId xmlns:a16="http://schemas.microsoft.com/office/drawing/2014/main" xmlns=""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编译构建</a:t>
              </a:r>
            </a:p>
          </p:txBody>
        </p:sp>
        <p:sp>
          <p:nvSpPr>
            <p:cNvPr id="30" name="文本框 29">
              <a:extLst>
                <a:ext uri="{FF2B5EF4-FFF2-40B4-BE49-F238E27FC236}">
                  <a16:creationId xmlns:a16="http://schemas.microsoft.com/office/drawing/2014/main" xmlns=""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cs typeface="+mn-ea"/>
                  <a:sym typeface="+mn-lt"/>
                </a:rPr>
                <a:t>华为开源</a:t>
              </a:r>
            </a:p>
            <a:p>
              <a:pPr algn="ctr"/>
              <a:r>
                <a:rPr kumimoji="1" lang="zh-CN" altLang="en-US" sz="1200" dirty="0">
                  <a:solidFill>
                    <a:prstClr val="black">
                      <a:lumMod val="65000"/>
                      <a:lumOff val="35000"/>
                    </a:prstClr>
                  </a:solidFill>
                  <a:cs typeface="+mn-ea"/>
                  <a:sym typeface="+mn-lt"/>
                </a:rPr>
                <a:t>镜像站</a:t>
              </a:r>
            </a:p>
          </p:txBody>
        </p:sp>
        <p:sp>
          <p:nvSpPr>
            <p:cNvPr id="31" name="文本框 30">
              <a:extLst>
                <a:ext uri="{FF2B5EF4-FFF2-40B4-BE49-F238E27FC236}">
                  <a16:creationId xmlns:a16="http://schemas.microsoft.com/office/drawing/2014/main" xmlns=""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私有依赖库</a:t>
              </a:r>
            </a:p>
          </p:txBody>
        </p:sp>
        <p:sp>
          <p:nvSpPr>
            <p:cNvPr id="32" name="文本框 31">
              <a:extLst>
                <a:ext uri="{FF2B5EF4-FFF2-40B4-BE49-F238E27FC236}">
                  <a16:creationId xmlns:a16="http://schemas.microsoft.com/office/drawing/2014/main" xmlns=""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接口测试</a:t>
              </a:r>
            </a:p>
          </p:txBody>
        </p:sp>
        <p:sp>
          <p:nvSpPr>
            <p:cNvPr id="33" name="文本框 32">
              <a:extLst>
                <a:ext uri="{FF2B5EF4-FFF2-40B4-BE49-F238E27FC236}">
                  <a16:creationId xmlns:a16="http://schemas.microsoft.com/office/drawing/2014/main" xmlns=""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性能测试</a:t>
              </a:r>
            </a:p>
          </p:txBody>
        </p:sp>
        <p:sp>
          <p:nvSpPr>
            <p:cNvPr id="34" name="文本框 33">
              <a:extLst>
                <a:ext uri="{FF2B5EF4-FFF2-40B4-BE49-F238E27FC236}">
                  <a16:creationId xmlns:a16="http://schemas.microsoft.com/office/drawing/2014/main" xmlns=""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部署</a:t>
              </a:r>
              <a:r>
                <a:rPr kumimoji="1" lang="en-US" altLang="zh-CN" sz="1200" dirty="0">
                  <a:solidFill>
                    <a:prstClr val="black">
                      <a:lumMod val="65000"/>
                      <a:lumOff val="35000"/>
                    </a:prstClr>
                  </a:solidFill>
                  <a:cs typeface="+mn-ea"/>
                  <a:sym typeface="+mn-lt"/>
                </a:rPr>
                <a:t>/</a:t>
              </a:r>
              <a:r>
                <a:rPr kumimoji="1" lang="zh-CN" altLang="en-US" sz="1200" dirty="0">
                  <a:solidFill>
                    <a:prstClr val="black">
                      <a:lumMod val="65000"/>
                      <a:lumOff val="35000"/>
                    </a:prstClr>
                  </a:solidFill>
                  <a:cs typeface="+mn-ea"/>
                  <a:sym typeface="+mn-lt"/>
                </a:rPr>
                <a:t>发布</a:t>
              </a:r>
            </a:p>
          </p:txBody>
        </p:sp>
        <p:sp>
          <p:nvSpPr>
            <p:cNvPr id="35" name="文本框 34">
              <a:extLst>
                <a:ext uri="{FF2B5EF4-FFF2-40B4-BE49-F238E27FC236}">
                  <a16:creationId xmlns:a16="http://schemas.microsoft.com/office/drawing/2014/main" xmlns=""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智能运维</a:t>
              </a:r>
            </a:p>
          </p:txBody>
        </p:sp>
        <p:sp>
          <p:nvSpPr>
            <p:cNvPr id="36" name="文本框 35">
              <a:extLst>
                <a:ext uri="{FF2B5EF4-FFF2-40B4-BE49-F238E27FC236}">
                  <a16:creationId xmlns:a16="http://schemas.microsoft.com/office/drawing/2014/main" xmlns=""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专业服务</a:t>
              </a:r>
            </a:p>
          </p:txBody>
        </p:sp>
        <p:sp>
          <p:nvSpPr>
            <p:cNvPr id="40" name="文本框 39">
              <a:extLst>
                <a:ext uri="{FF2B5EF4-FFF2-40B4-BE49-F238E27FC236}">
                  <a16:creationId xmlns:a16="http://schemas.microsoft.com/office/drawing/2014/main" xmlns=""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流水线</a:t>
              </a:r>
            </a:p>
          </p:txBody>
        </p:sp>
        <p:sp>
          <p:nvSpPr>
            <p:cNvPr id="41" name="圆角矩形 40">
              <a:extLst>
                <a:ext uri="{FF2B5EF4-FFF2-40B4-BE49-F238E27FC236}">
                  <a16:creationId xmlns:a16="http://schemas.microsoft.com/office/drawing/2014/main" xmlns=""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cs typeface="+mn-ea"/>
                <a:sym typeface="+mn-lt"/>
              </a:endParaRPr>
            </a:p>
          </p:txBody>
        </p:sp>
        <p:sp>
          <p:nvSpPr>
            <p:cNvPr id="42" name="文本框 41">
              <a:extLst>
                <a:ext uri="{FF2B5EF4-FFF2-40B4-BE49-F238E27FC236}">
                  <a16:creationId xmlns:a16="http://schemas.microsoft.com/office/drawing/2014/main" xmlns=""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反馈</a:t>
              </a:r>
            </a:p>
          </p:txBody>
        </p:sp>
        <p:sp>
          <p:nvSpPr>
            <p:cNvPr id="44" name="文本框 43">
              <a:extLst>
                <a:ext uri="{FF2B5EF4-FFF2-40B4-BE49-F238E27FC236}">
                  <a16:creationId xmlns:a16="http://schemas.microsoft.com/office/drawing/2014/main" xmlns=""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测试</a:t>
              </a:r>
            </a:p>
          </p:txBody>
        </p:sp>
        <p:sp>
          <p:nvSpPr>
            <p:cNvPr id="45" name="文本框 44">
              <a:extLst>
                <a:ext uri="{FF2B5EF4-FFF2-40B4-BE49-F238E27FC236}">
                  <a16:creationId xmlns:a16="http://schemas.microsoft.com/office/drawing/2014/main" xmlns=""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开发</a:t>
              </a:r>
            </a:p>
          </p:txBody>
        </p:sp>
        <p:sp>
          <p:nvSpPr>
            <p:cNvPr id="46" name="文本框 45">
              <a:extLst>
                <a:ext uri="{FF2B5EF4-FFF2-40B4-BE49-F238E27FC236}">
                  <a16:creationId xmlns:a16="http://schemas.microsoft.com/office/drawing/2014/main" xmlns=""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需求</a:t>
              </a:r>
              <a:r>
                <a:rPr kumimoji="1" lang="en-US" altLang="zh-CN" sz="1599" dirty="0">
                  <a:solidFill>
                    <a:srgbClr val="231815"/>
                  </a:solidFill>
                  <a:cs typeface="+mn-ea"/>
                  <a:sym typeface="+mn-lt"/>
                </a:rPr>
                <a:t>/</a:t>
              </a:r>
              <a:r>
                <a:rPr kumimoji="1" lang="zh-CN" altLang="en-US" sz="1599" dirty="0">
                  <a:solidFill>
                    <a:srgbClr val="231815"/>
                  </a:solidFill>
                  <a:cs typeface="+mn-ea"/>
                  <a:sym typeface="+mn-lt"/>
                </a:rPr>
                <a:t>规划</a:t>
              </a:r>
            </a:p>
          </p:txBody>
        </p:sp>
        <p:sp>
          <p:nvSpPr>
            <p:cNvPr id="47" name="文本框 46">
              <a:extLst>
                <a:ext uri="{FF2B5EF4-FFF2-40B4-BE49-F238E27FC236}">
                  <a16:creationId xmlns:a16="http://schemas.microsoft.com/office/drawing/2014/main" xmlns=""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发布</a:t>
              </a:r>
            </a:p>
          </p:txBody>
        </p:sp>
        <p:sp>
          <p:nvSpPr>
            <p:cNvPr id="48" name="文本框 47">
              <a:extLst>
                <a:ext uri="{FF2B5EF4-FFF2-40B4-BE49-F238E27FC236}">
                  <a16:creationId xmlns:a16="http://schemas.microsoft.com/office/drawing/2014/main" xmlns=""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运维</a:t>
              </a:r>
            </a:p>
          </p:txBody>
        </p:sp>
        <p:sp>
          <p:nvSpPr>
            <p:cNvPr id="49" name="文本框 48">
              <a:extLst>
                <a:ext uri="{FF2B5EF4-FFF2-40B4-BE49-F238E27FC236}">
                  <a16:creationId xmlns:a16="http://schemas.microsoft.com/office/drawing/2014/main" xmlns=""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运营</a:t>
              </a:r>
            </a:p>
          </p:txBody>
        </p:sp>
        <p:grpSp>
          <p:nvGrpSpPr>
            <p:cNvPr id="51" name="图形 36">
              <a:extLst>
                <a:ext uri="{FF2B5EF4-FFF2-40B4-BE49-F238E27FC236}">
                  <a16:creationId xmlns:a16="http://schemas.microsoft.com/office/drawing/2014/main" xmlns=""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a16="http://schemas.microsoft.com/office/drawing/2014/main" xmlns=""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3" name="任意形状 52">
                <a:extLst>
                  <a:ext uri="{FF2B5EF4-FFF2-40B4-BE49-F238E27FC236}">
                    <a16:creationId xmlns:a16="http://schemas.microsoft.com/office/drawing/2014/main" xmlns=""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4" name="任意形状 53">
                <a:extLst>
                  <a:ext uri="{FF2B5EF4-FFF2-40B4-BE49-F238E27FC236}">
                    <a16:creationId xmlns:a16="http://schemas.microsoft.com/office/drawing/2014/main" xmlns=""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57" name="图形 4">
              <a:extLst>
                <a:ext uri="{FF2B5EF4-FFF2-40B4-BE49-F238E27FC236}">
                  <a16:creationId xmlns:a16="http://schemas.microsoft.com/office/drawing/2014/main" xmlns=""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a16="http://schemas.microsoft.com/office/drawing/2014/main" xmlns=""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cs typeface="+mn-ea"/>
                  <a:sym typeface="+mn-lt"/>
                </a:endParaRPr>
              </a:p>
            </p:txBody>
          </p:sp>
          <p:sp>
            <p:nvSpPr>
              <p:cNvPr id="59" name="任意形状 58">
                <a:extLst>
                  <a:ext uri="{FF2B5EF4-FFF2-40B4-BE49-F238E27FC236}">
                    <a16:creationId xmlns:a16="http://schemas.microsoft.com/office/drawing/2014/main" xmlns=""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60" name="任意形状 59">
                <a:extLst>
                  <a:ext uri="{FF2B5EF4-FFF2-40B4-BE49-F238E27FC236}">
                    <a16:creationId xmlns:a16="http://schemas.microsoft.com/office/drawing/2014/main" xmlns=""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1" name="任意形状 60">
                <a:extLst>
                  <a:ext uri="{FF2B5EF4-FFF2-40B4-BE49-F238E27FC236}">
                    <a16:creationId xmlns:a16="http://schemas.microsoft.com/office/drawing/2014/main" xmlns=""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2" name="任意形状 61">
                <a:extLst>
                  <a:ext uri="{FF2B5EF4-FFF2-40B4-BE49-F238E27FC236}">
                    <a16:creationId xmlns:a16="http://schemas.microsoft.com/office/drawing/2014/main" xmlns=""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3" name="任意形状 62">
                <a:extLst>
                  <a:ext uri="{FF2B5EF4-FFF2-40B4-BE49-F238E27FC236}">
                    <a16:creationId xmlns:a16="http://schemas.microsoft.com/office/drawing/2014/main" xmlns=""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4" name="任意形状 63">
                <a:extLst>
                  <a:ext uri="{FF2B5EF4-FFF2-40B4-BE49-F238E27FC236}">
                    <a16:creationId xmlns:a16="http://schemas.microsoft.com/office/drawing/2014/main" xmlns=""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5" name="任意形状 64">
                <a:extLst>
                  <a:ext uri="{FF2B5EF4-FFF2-40B4-BE49-F238E27FC236}">
                    <a16:creationId xmlns:a16="http://schemas.microsoft.com/office/drawing/2014/main" xmlns=""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6" name="任意形状 65">
                <a:extLst>
                  <a:ext uri="{FF2B5EF4-FFF2-40B4-BE49-F238E27FC236}">
                    <a16:creationId xmlns:a16="http://schemas.microsoft.com/office/drawing/2014/main" xmlns=""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67" name="图形 6">
              <a:extLst>
                <a:ext uri="{FF2B5EF4-FFF2-40B4-BE49-F238E27FC236}">
                  <a16:creationId xmlns:a16="http://schemas.microsoft.com/office/drawing/2014/main" xmlns=""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a16="http://schemas.microsoft.com/office/drawing/2014/main" xmlns=""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69" name="任意形状 68">
                <a:extLst>
                  <a:ext uri="{FF2B5EF4-FFF2-40B4-BE49-F238E27FC236}">
                    <a16:creationId xmlns:a16="http://schemas.microsoft.com/office/drawing/2014/main" xmlns=""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0" name="任意形状 69">
                <a:extLst>
                  <a:ext uri="{FF2B5EF4-FFF2-40B4-BE49-F238E27FC236}">
                    <a16:creationId xmlns:a16="http://schemas.microsoft.com/office/drawing/2014/main" xmlns=""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1" name="任意形状 70">
                <a:extLst>
                  <a:ext uri="{FF2B5EF4-FFF2-40B4-BE49-F238E27FC236}">
                    <a16:creationId xmlns:a16="http://schemas.microsoft.com/office/drawing/2014/main" xmlns=""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72" name="图形 14">
              <a:extLst>
                <a:ext uri="{FF2B5EF4-FFF2-40B4-BE49-F238E27FC236}">
                  <a16:creationId xmlns:a16="http://schemas.microsoft.com/office/drawing/2014/main" xmlns=""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a16="http://schemas.microsoft.com/office/drawing/2014/main" xmlns=""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4" name="任意形状 73">
                <a:extLst>
                  <a:ext uri="{FF2B5EF4-FFF2-40B4-BE49-F238E27FC236}">
                    <a16:creationId xmlns:a16="http://schemas.microsoft.com/office/drawing/2014/main" xmlns=""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75" name="任意形状 74">
                <a:extLst>
                  <a:ext uri="{FF2B5EF4-FFF2-40B4-BE49-F238E27FC236}">
                    <a16:creationId xmlns:a16="http://schemas.microsoft.com/office/drawing/2014/main" xmlns=""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6" name="任意形状 75">
                <a:extLst>
                  <a:ext uri="{FF2B5EF4-FFF2-40B4-BE49-F238E27FC236}">
                    <a16:creationId xmlns:a16="http://schemas.microsoft.com/office/drawing/2014/main" xmlns=""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7" name="任意形状 76">
                <a:extLst>
                  <a:ext uri="{FF2B5EF4-FFF2-40B4-BE49-F238E27FC236}">
                    <a16:creationId xmlns:a16="http://schemas.microsoft.com/office/drawing/2014/main" xmlns=""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8" name="任意形状 77">
                <a:extLst>
                  <a:ext uri="{FF2B5EF4-FFF2-40B4-BE49-F238E27FC236}">
                    <a16:creationId xmlns:a16="http://schemas.microsoft.com/office/drawing/2014/main" xmlns=""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79" name="图形 12">
              <a:extLst>
                <a:ext uri="{FF2B5EF4-FFF2-40B4-BE49-F238E27FC236}">
                  <a16:creationId xmlns:a16="http://schemas.microsoft.com/office/drawing/2014/main" xmlns=""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a16="http://schemas.microsoft.com/office/drawing/2014/main" xmlns=""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1" name="任意形状 80">
                <a:extLst>
                  <a:ext uri="{FF2B5EF4-FFF2-40B4-BE49-F238E27FC236}">
                    <a16:creationId xmlns:a16="http://schemas.microsoft.com/office/drawing/2014/main" xmlns=""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2" name="任意形状 81">
                <a:extLst>
                  <a:ext uri="{FF2B5EF4-FFF2-40B4-BE49-F238E27FC236}">
                    <a16:creationId xmlns:a16="http://schemas.microsoft.com/office/drawing/2014/main" xmlns=""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3" name="任意形状 82">
                <a:extLst>
                  <a:ext uri="{FF2B5EF4-FFF2-40B4-BE49-F238E27FC236}">
                    <a16:creationId xmlns:a16="http://schemas.microsoft.com/office/drawing/2014/main" xmlns=""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4" name="任意形状 83">
                <a:extLst>
                  <a:ext uri="{FF2B5EF4-FFF2-40B4-BE49-F238E27FC236}">
                    <a16:creationId xmlns:a16="http://schemas.microsoft.com/office/drawing/2014/main" xmlns=""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85" name="图形 10">
              <a:extLst>
                <a:ext uri="{FF2B5EF4-FFF2-40B4-BE49-F238E27FC236}">
                  <a16:creationId xmlns:a16="http://schemas.microsoft.com/office/drawing/2014/main" xmlns=""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a16="http://schemas.microsoft.com/office/drawing/2014/main" xmlns=""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87" name="任意形状 86">
                <a:extLst>
                  <a:ext uri="{FF2B5EF4-FFF2-40B4-BE49-F238E27FC236}">
                    <a16:creationId xmlns:a16="http://schemas.microsoft.com/office/drawing/2014/main" xmlns=""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8" name="任意形状 87">
                <a:extLst>
                  <a:ext uri="{FF2B5EF4-FFF2-40B4-BE49-F238E27FC236}">
                    <a16:creationId xmlns:a16="http://schemas.microsoft.com/office/drawing/2014/main" xmlns=""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9" name="任意形状 88">
                <a:extLst>
                  <a:ext uri="{FF2B5EF4-FFF2-40B4-BE49-F238E27FC236}">
                    <a16:creationId xmlns:a16="http://schemas.microsoft.com/office/drawing/2014/main" xmlns=""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0" name="任意形状 89">
                <a:extLst>
                  <a:ext uri="{FF2B5EF4-FFF2-40B4-BE49-F238E27FC236}">
                    <a16:creationId xmlns:a16="http://schemas.microsoft.com/office/drawing/2014/main" xmlns=""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91" name="图形 13">
              <a:extLst>
                <a:ext uri="{FF2B5EF4-FFF2-40B4-BE49-F238E27FC236}">
                  <a16:creationId xmlns:a16="http://schemas.microsoft.com/office/drawing/2014/main" xmlns=""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a16="http://schemas.microsoft.com/office/drawing/2014/main" xmlns=""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cs typeface="+mn-ea"/>
                  <a:sym typeface="+mn-lt"/>
                </a:endParaRPr>
              </a:p>
            </p:txBody>
          </p:sp>
          <p:sp>
            <p:nvSpPr>
              <p:cNvPr id="93" name="任意形状 92">
                <a:extLst>
                  <a:ext uri="{FF2B5EF4-FFF2-40B4-BE49-F238E27FC236}">
                    <a16:creationId xmlns:a16="http://schemas.microsoft.com/office/drawing/2014/main" xmlns=""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4" name="任意形状 93">
                <a:extLst>
                  <a:ext uri="{FF2B5EF4-FFF2-40B4-BE49-F238E27FC236}">
                    <a16:creationId xmlns:a16="http://schemas.microsoft.com/office/drawing/2014/main" xmlns=""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5" name="任意形状 94">
                <a:extLst>
                  <a:ext uri="{FF2B5EF4-FFF2-40B4-BE49-F238E27FC236}">
                    <a16:creationId xmlns:a16="http://schemas.microsoft.com/office/drawing/2014/main" xmlns=""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6" name="任意形状 95">
                <a:extLst>
                  <a:ext uri="{FF2B5EF4-FFF2-40B4-BE49-F238E27FC236}">
                    <a16:creationId xmlns:a16="http://schemas.microsoft.com/office/drawing/2014/main" xmlns=""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7" name="任意形状 96">
                <a:extLst>
                  <a:ext uri="{FF2B5EF4-FFF2-40B4-BE49-F238E27FC236}">
                    <a16:creationId xmlns:a16="http://schemas.microsoft.com/office/drawing/2014/main" xmlns=""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8" name="任意形状 97">
                <a:extLst>
                  <a:ext uri="{FF2B5EF4-FFF2-40B4-BE49-F238E27FC236}">
                    <a16:creationId xmlns:a16="http://schemas.microsoft.com/office/drawing/2014/main" xmlns=""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9" name="任意形状 98">
                <a:extLst>
                  <a:ext uri="{FF2B5EF4-FFF2-40B4-BE49-F238E27FC236}">
                    <a16:creationId xmlns:a16="http://schemas.microsoft.com/office/drawing/2014/main" xmlns=""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grpSp>
        <p:grpSp>
          <p:nvGrpSpPr>
            <p:cNvPr id="100" name="图形 115">
              <a:extLst>
                <a:ext uri="{FF2B5EF4-FFF2-40B4-BE49-F238E27FC236}">
                  <a16:creationId xmlns:a16="http://schemas.microsoft.com/office/drawing/2014/main" xmlns=""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a16="http://schemas.microsoft.com/office/drawing/2014/main" xmlns=""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2" name="任意形状 101">
                <a:extLst>
                  <a:ext uri="{FF2B5EF4-FFF2-40B4-BE49-F238E27FC236}">
                    <a16:creationId xmlns:a16="http://schemas.microsoft.com/office/drawing/2014/main" xmlns=""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3" name="任意形状 102">
                <a:extLst>
                  <a:ext uri="{FF2B5EF4-FFF2-40B4-BE49-F238E27FC236}">
                    <a16:creationId xmlns:a16="http://schemas.microsoft.com/office/drawing/2014/main" xmlns=""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04" name="图形 16">
              <a:extLst>
                <a:ext uri="{FF2B5EF4-FFF2-40B4-BE49-F238E27FC236}">
                  <a16:creationId xmlns:a16="http://schemas.microsoft.com/office/drawing/2014/main" xmlns=""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a16="http://schemas.microsoft.com/office/drawing/2014/main" xmlns=""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6" name="任意形状 105">
                <a:extLst>
                  <a:ext uri="{FF2B5EF4-FFF2-40B4-BE49-F238E27FC236}">
                    <a16:creationId xmlns:a16="http://schemas.microsoft.com/office/drawing/2014/main" xmlns=""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7" name="任意形状 106">
                <a:extLst>
                  <a:ext uri="{FF2B5EF4-FFF2-40B4-BE49-F238E27FC236}">
                    <a16:creationId xmlns:a16="http://schemas.microsoft.com/office/drawing/2014/main" xmlns=""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08" name="图形 8">
              <a:extLst>
                <a:ext uri="{FF2B5EF4-FFF2-40B4-BE49-F238E27FC236}">
                  <a16:creationId xmlns:a16="http://schemas.microsoft.com/office/drawing/2014/main" xmlns=""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a16="http://schemas.microsoft.com/office/drawing/2014/main" xmlns=""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0" name="任意形状 109">
                <a:extLst>
                  <a:ext uri="{FF2B5EF4-FFF2-40B4-BE49-F238E27FC236}">
                    <a16:creationId xmlns:a16="http://schemas.microsoft.com/office/drawing/2014/main" xmlns=""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1" name="任意形状 110">
                <a:extLst>
                  <a:ext uri="{FF2B5EF4-FFF2-40B4-BE49-F238E27FC236}">
                    <a16:creationId xmlns:a16="http://schemas.microsoft.com/office/drawing/2014/main" xmlns=""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2" name="任意形状 111">
                <a:extLst>
                  <a:ext uri="{FF2B5EF4-FFF2-40B4-BE49-F238E27FC236}">
                    <a16:creationId xmlns:a16="http://schemas.microsoft.com/office/drawing/2014/main" xmlns=""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3" name="任意形状 112">
                <a:extLst>
                  <a:ext uri="{FF2B5EF4-FFF2-40B4-BE49-F238E27FC236}">
                    <a16:creationId xmlns:a16="http://schemas.microsoft.com/office/drawing/2014/main" xmlns=""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4" name="任意形状 113">
                <a:extLst>
                  <a:ext uri="{FF2B5EF4-FFF2-40B4-BE49-F238E27FC236}">
                    <a16:creationId xmlns:a16="http://schemas.microsoft.com/office/drawing/2014/main" xmlns=""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15" name="图形 5">
              <a:extLst>
                <a:ext uri="{FF2B5EF4-FFF2-40B4-BE49-F238E27FC236}">
                  <a16:creationId xmlns:a16="http://schemas.microsoft.com/office/drawing/2014/main" xmlns=""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a16="http://schemas.microsoft.com/office/drawing/2014/main" xmlns=""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17" name="任意形状 116">
                <a:extLst>
                  <a:ext uri="{FF2B5EF4-FFF2-40B4-BE49-F238E27FC236}">
                    <a16:creationId xmlns:a16="http://schemas.microsoft.com/office/drawing/2014/main" xmlns=""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8" name="任意形状 117">
                <a:extLst>
                  <a:ext uri="{FF2B5EF4-FFF2-40B4-BE49-F238E27FC236}">
                    <a16:creationId xmlns:a16="http://schemas.microsoft.com/office/drawing/2014/main" xmlns=""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19" name="图形 2">
              <a:extLst>
                <a:ext uri="{FF2B5EF4-FFF2-40B4-BE49-F238E27FC236}">
                  <a16:creationId xmlns:a16="http://schemas.microsoft.com/office/drawing/2014/main" xmlns=""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a16="http://schemas.microsoft.com/office/drawing/2014/main" xmlns=""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1" name="任意形状 120">
                <a:extLst>
                  <a:ext uri="{FF2B5EF4-FFF2-40B4-BE49-F238E27FC236}">
                    <a16:creationId xmlns:a16="http://schemas.microsoft.com/office/drawing/2014/main" xmlns=""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22" name="任意形状 121">
                <a:extLst>
                  <a:ext uri="{FF2B5EF4-FFF2-40B4-BE49-F238E27FC236}">
                    <a16:creationId xmlns:a16="http://schemas.microsoft.com/office/drawing/2014/main" xmlns=""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3" name="任意形状 122">
                <a:extLst>
                  <a:ext uri="{FF2B5EF4-FFF2-40B4-BE49-F238E27FC236}">
                    <a16:creationId xmlns:a16="http://schemas.microsoft.com/office/drawing/2014/main" xmlns=""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4" name="任意形状 123">
                <a:extLst>
                  <a:ext uri="{FF2B5EF4-FFF2-40B4-BE49-F238E27FC236}">
                    <a16:creationId xmlns:a16="http://schemas.microsoft.com/office/drawing/2014/main" xmlns=""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5" name="任意形状 124">
                <a:extLst>
                  <a:ext uri="{FF2B5EF4-FFF2-40B4-BE49-F238E27FC236}">
                    <a16:creationId xmlns:a16="http://schemas.microsoft.com/office/drawing/2014/main" xmlns=""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6" name="任意形状 125">
                <a:extLst>
                  <a:ext uri="{FF2B5EF4-FFF2-40B4-BE49-F238E27FC236}">
                    <a16:creationId xmlns:a16="http://schemas.microsoft.com/office/drawing/2014/main" xmlns=""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7" name="任意形状 126">
                <a:extLst>
                  <a:ext uri="{FF2B5EF4-FFF2-40B4-BE49-F238E27FC236}">
                    <a16:creationId xmlns:a16="http://schemas.microsoft.com/office/drawing/2014/main" xmlns=""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8" name="任意形状 127">
                <a:extLst>
                  <a:ext uri="{FF2B5EF4-FFF2-40B4-BE49-F238E27FC236}">
                    <a16:creationId xmlns:a16="http://schemas.microsoft.com/office/drawing/2014/main" xmlns=""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9" name="任意形状 128">
                <a:extLst>
                  <a:ext uri="{FF2B5EF4-FFF2-40B4-BE49-F238E27FC236}">
                    <a16:creationId xmlns:a16="http://schemas.microsoft.com/office/drawing/2014/main" xmlns=""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0" name="任意形状 129">
                <a:extLst>
                  <a:ext uri="{FF2B5EF4-FFF2-40B4-BE49-F238E27FC236}">
                    <a16:creationId xmlns:a16="http://schemas.microsoft.com/office/drawing/2014/main" xmlns=""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1" name="图形 21">
              <a:extLst>
                <a:ext uri="{FF2B5EF4-FFF2-40B4-BE49-F238E27FC236}">
                  <a16:creationId xmlns:a16="http://schemas.microsoft.com/office/drawing/2014/main" xmlns=""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a16="http://schemas.microsoft.com/office/drawing/2014/main" xmlns=""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3" name="任意形状 132">
                <a:extLst>
                  <a:ext uri="{FF2B5EF4-FFF2-40B4-BE49-F238E27FC236}">
                    <a16:creationId xmlns:a16="http://schemas.microsoft.com/office/drawing/2014/main" xmlns=""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4" name="任意形状 133">
                <a:extLst>
                  <a:ext uri="{FF2B5EF4-FFF2-40B4-BE49-F238E27FC236}">
                    <a16:creationId xmlns:a16="http://schemas.microsoft.com/office/drawing/2014/main" xmlns=""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5" name="任意形状 134">
                <a:extLst>
                  <a:ext uri="{FF2B5EF4-FFF2-40B4-BE49-F238E27FC236}">
                    <a16:creationId xmlns:a16="http://schemas.microsoft.com/office/drawing/2014/main" xmlns=""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6" name="任意形状 135">
                <a:extLst>
                  <a:ext uri="{FF2B5EF4-FFF2-40B4-BE49-F238E27FC236}">
                    <a16:creationId xmlns:a16="http://schemas.microsoft.com/office/drawing/2014/main" xmlns=""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7" name="任意形状 136">
                <a:extLst>
                  <a:ext uri="{FF2B5EF4-FFF2-40B4-BE49-F238E27FC236}">
                    <a16:creationId xmlns:a16="http://schemas.microsoft.com/office/drawing/2014/main" xmlns=""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8" name="图形 17">
              <a:extLst>
                <a:ext uri="{FF2B5EF4-FFF2-40B4-BE49-F238E27FC236}">
                  <a16:creationId xmlns:a16="http://schemas.microsoft.com/office/drawing/2014/main" xmlns=""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a16="http://schemas.microsoft.com/office/drawing/2014/main" xmlns=""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0" name="任意形状 139">
                <a:extLst>
                  <a:ext uri="{FF2B5EF4-FFF2-40B4-BE49-F238E27FC236}">
                    <a16:creationId xmlns:a16="http://schemas.microsoft.com/office/drawing/2014/main" xmlns=""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1" name="任意形状 140">
                <a:extLst>
                  <a:ext uri="{FF2B5EF4-FFF2-40B4-BE49-F238E27FC236}">
                    <a16:creationId xmlns:a16="http://schemas.microsoft.com/office/drawing/2014/main" xmlns=""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2" name="任意形状 141">
                <a:extLst>
                  <a:ext uri="{FF2B5EF4-FFF2-40B4-BE49-F238E27FC236}">
                    <a16:creationId xmlns:a16="http://schemas.microsoft.com/office/drawing/2014/main" xmlns=""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3" name="任意形状 142">
                <a:extLst>
                  <a:ext uri="{FF2B5EF4-FFF2-40B4-BE49-F238E27FC236}">
                    <a16:creationId xmlns:a16="http://schemas.microsoft.com/office/drawing/2014/main" xmlns=""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4" name="任意形状 143">
                <a:extLst>
                  <a:ext uri="{FF2B5EF4-FFF2-40B4-BE49-F238E27FC236}">
                    <a16:creationId xmlns:a16="http://schemas.microsoft.com/office/drawing/2014/main" xmlns=""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45" name="图形 9">
              <a:extLst>
                <a:ext uri="{FF2B5EF4-FFF2-40B4-BE49-F238E27FC236}">
                  <a16:creationId xmlns:a16="http://schemas.microsoft.com/office/drawing/2014/main" xmlns=""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a16="http://schemas.microsoft.com/office/drawing/2014/main" xmlns=""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7" name="任意形状 146">
                <a:extLst>
                  <a:ext uri="{FF2B5EF4-FFF2-40B4-BE49-F238E27FC236}">
                    <a16:creationId xmlns:a16="http://schemas.microsoft.com/office/drawing/2014/main" xmlns=""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48" name="任意形状 147">
                <a:extLst>
                  <a:ext uri="{FF2B5EF4-FFF2-40B4-BE49-F238E27FC236}">
                    <a16:creationId xmlns:a16="http://schemas.microsoft.com/office/drawing/2014/main" xmlns=""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9" name="任意形状 148">
                <a:extLst>
                  <a:ext uri="{FF2B5EF4-FFF2-40B4-BE49-F238E27FC236}">
                    <a16:creationId xmlns:a16="http://schemas.microsoft.com/office/drawing/2014/main" xmlns=""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0" name="任意形状 149">
                <a:extLst>
                  <a:ext uri="{FF2B5EF4-FFF2-40B4-BE49-F238E27FC236}">
                    <a16:creationId xmlns:a16="http://schemas.microsoft.com/office/drawing/2014/main" xmlns=""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1" name="任意形状 150">
                <a:extLst>
                  <a:ext uri="{FF2B5EF4-FFF2-40B4-BE49-F238E27FC236}">
                    <a16:creationId xmlns:a16="http://schemas.microsoft.com/office/drawing/2014/main" xmlns=""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2" name="图形 107">
              <a:extLst>
                <a:ext uri="{FF2B5EF4-FFF2-40B4-BE49-F238E27FC236}">
                  <a16:creationId xmlns:a16="http://schemas.microsoft.com/office/drawing/2014/main" xmlns=""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a16="http://schemas.microsoft.com/office/drawing/2014/main" xmlns=""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4" name="任意形状 153">
                <a:extLst>
                  <a:ext uri="{FF2B5EF4-FFF2-40B4-BE49-F238E27FC236}">
                    <a16:creationId xmlns:a16="http://schemas.microsoft.com/office/drawing/2014/main" xmlns=""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5" name="任意形状 154">
                <a:extLst>
                  <a:ext uri="{FF2B5EF4-FFF2-40B4-BE49-F238E27FC236}">
                    <a16:creationId xmlns:a16="http://schemas.microsoft.com/office/drawing/2014/main" xmlns=""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6" name="图形 108">
              <a:extLst>
                <a:ext uri="{FF2B5EF4-FFF2-40B4-BE49-F238E27FC236}">
                  <a16:creationId xmlns:a16="http://schemas.microsoft.com/office/drawing/2014/main" xmlns=""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a16="http://schemas.microsoft.com/office/drawing/2014/main" xmlns=""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58" name="任意形状 157">
                <a:extLst>
                  <a:ext uri="{FF2B5EF4-FFF2-40B4-BE49-F238E27FC236}">
                    <a16:creationId xmlns:a16="http://schemas.microsoft.com/office/drawing/2014/main" xmlns=""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9" name="任意形状 158">
                <a:extLst>
                  <a:ext uri="{FF2B5EF4-FFF2-40B4-BE49-F238E27FC236}">
                    <a16:creationId xmlns:a16="http://schemas.microsoft.com/office/drawing/2014/main" xmlns=""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0" name="图形 109">
              <a:extLst>
                <a:ext uri="{FF2B5EF4-FFF2-40B4-BE49-F238E27FC236}">
                  <a16:creationId xmlns:a16="http://schemas.microsoft.com/office/drawing/2014/main" xmlns=""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a16="http://schemas.microsoft.com/office/drawing/2014/main" xmlns=""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2" name="任意形状 161">
                <a:extLst>
                  <a:ext uri="{FF2B5EF4-FFF2-40B4-BE49-F238E27FC236}">
                    <a16:creationId xmlns:a16="http://schemas.microsoft.com/office/drawing/2014/main" xmlns=""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3" name="任意形状 162">
                <a:extLst>
                  <a:ext uri="{FF2B5EF4-FFF2-40B4-BE49-F238E27FC236}">
                    <a16:creationId xmlns:a16="http://schemas.microsoft.com/office/drawing/2014/main" xmlns=""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4" name="图形 116">
              <a:extLst>
                <a:ext uri="{FF2B5EF4-FFF2-40B4-BE49-F238E27FC236}">
                  <a16:creationId xmlns:a16="http://schemas.microsoft.com/office/drawing/2014/main" xmlns=""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a16="http://schemas.microsoft.com/office/drawing/2014/main" xmlns=""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6" name="任意形状 165">
                <a:extLst>
                  <a:ext uri="{FF2B5EF4-FFF2-40B4-BE49-F238E27FC236}">
                    <a16:creationId xmlns:a16="http://schemas.microsoft.com/office/drawing/2014/main" xmlns=""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7" name="任意形状 166">
                <a:extLst>
                  <a:ext uri="{FF2B5EF4-FFF2-40B4-BE49-F238E27FC236}">
                    <a16:creationId xmlns:a16="http://schemas.microsoft.com/office/drawing/2014/main" xmlns=""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8" name="图形 117">
              <a:extLst>
                <a:ext uri="{FF2B5EF4-FFF2-40B4-BE49-F238E27FC236}">
                  <a16:creationId xmlns:a16="http://schemas.microsoft.com/office/drawing/2014/main" xmlns=""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a16="http://schemas.microsoft.com/office/drawing/2014/main" xmlns=""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0" name="任意形状 169">
                <a:extLst>
                  <a:ext uri="{FF2B5EF4-FFF2-40B4-BE49-F238E27FC236}">
                    <a16:creationId xmlns:a16="http://schemas.microsoft.com/office/drawing/2014/main" xmlns=""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1" name="任意形状 170">
                <a:extLst>
                  <a:ext uri="{FF2B5EF4-FFF2-40B4-BE49-F238E27FC236}">
                    <a16:creationId xmlns:a16="http://schemas.microsoft.com/office/drawing/2014/main" xmlns=""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72" name="图形 118">
              <a:extLst>
                <a:ext uri="{FF2B5EF4-FFF2-40B4-BE49-F238E27FC236}">
                  <a16:creationId xmlns:a16="http://schemas.microsoft.com/office/drawing/2014/main" xmlns=""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a16="http://schemas.microsoft.com/office/drawing/2014/main" xmlns=""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4" name="任意形状 173">
                <a:extLst>
                  <a:ext uri="{FF2B5EF4-FFF2-40B4-BE49-F238E27FC236}">
                    <a16:creationId xmlns:a16="http://schemas.microsoft.com/office/drawing/2014/main" xmlns=""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5" name="任意形状 174">
                <a:extLst>
                  <a:ext uri="{FF2B5EF4-FFF2-40B4-BE49-F238E27FC236}">
                    <a16:creationId xmlns:a16="http://schemas.microsoft.com/office/drawing/2014/main" xmlns=""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76" name="图形 18">
              <a:extLst>
                <a:ext uri="{FF2B5EF4-FFF2-40B4-BE49-F238E27FC236}">
                  <a16:creationId xmlns:a16="http://schemas.microsoft.com/office/drawing/2014/main" xmlns=""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a16="http://schemas.microsoft.com/office/drawing/2014/main" xmlns=""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8" name="任意形状 177">
                <a:extLst>
                  <a:ext uri="{FF2B5EF4-FFF2-40B4-BE49-F238E27FC236}">
                    <a16:creationId xmlns:a16="http://schemas.microsoft.com/office/drawing/2014/main" xmlns=""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9" name="任意形状 178">
                <a:extLst>
                  <a:ext uri="{FF2B5EF4-FFF2-40B4-BE49-F238E27FC236}">
                    <a16:creationId xmlns:a16="http://schemas.microsoft.com/office/drawing/2014/main" xmlns=""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0" name="任意形状 179">
                <a:extLst>
                  <a:ext uri="{FF2B5EF4-FFF2-40B4-BE49-F238E27FC236}">
                    <a16:creationId xmlns:a16="http://schemas.microsoft.com/office/drawing/2014/main" xmlns=""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1" name="任意形状 180">
                <a:extLst>
                  <a:ext uri="{FF2B5EF4-FFF2-40B4-BE49-F238E27FC236}">
                    <a16:creationId xmlns:a16="http://schemas.microsoft.com/office/drawing/2014/main" xmlns=""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2" name="任意形状 181">
                <a:extLst>
                  <a:ext uri="{FF2B5EF4-FFF2-40B4-BE49-F238E27FC236}">
                    <a16:creationId xmlns:a16="http://schemas.microsoft.com/office/drawing/2014/main" xmlns=""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3" name="任意形状 182">
                <a:extLst>
                  <a:ext uri="{FF2B5EF4-FFF2-40B4-BE49-F238E27FC236}">
                    <a16:creationId xmlns:a16="http://schemas.microsoft.com/office/drawing/2014/main" xmlns=""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4" name="任意形状 183">
                <a:extLst>
                  <a:ext uri="{FF2B5EF4-FFF2-40B4-BE49-F238E27FC236}">
                    <a16:creationId xmlns:a16="http://schemas.microsoft.com/office/drawing/2014/main" xmlns=""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5" name="任意形状 184">
                <a:extLst>
                  <a:ext uri="{FF2B5EF4-FFF2-40B4-BE49-F238E27FC236}">
                    <a16:creationId xmlns:a16="http://schemas.microsoft.com/office/drawing/2014/main" xmlns=""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6" name="任意形状 185">
                <a:extLst>
                  <a:ext uri="{FF2B5EF4-FFF2-40B4-BE49-F238E27FC236}">
                    <a16:creationId xmlns:a16="http://schemas.microsoft.com/office/drawing/2014/main" xmlns=""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7" name="任意形状 186">
                <a:extLst>
                  <a:ext uri="{FF2B5EF4-FFF2-40B4-BE49-F238E27FC236}">
                    <a16:creationId xmlns:a16="http://schemas.microsoft.com/office/drawing/2014/main" xmlns=""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8" name="任意形状 187">
                <a:extLst>
                  <a:ext uri="{FF2B5EF4-FFF2-40B4-BE49-F238E27FC236}">
                    <a16:creationId xmlns:a16="http://schemas.microsoft.com/office/drawing/2014/main" xmlns=""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9" name="任意形状 188">
                <a:extLst>
                  <a:ext uri="{FF2B5EF4-FFF2-40B4-BE49-F238E27FC236}">
                    <a16:creationId xmlns:a16="http://schemas.microsoft.com/office/drawing/2014/main" xmlns=""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90" name="任意形状 189">
                <a:extLst>
                  <a:ext uri="{FF2B5EF4-FFF2-40B4-BE49-F238E27FC236}">
                    <a16:creationId xmlns:a16="http://schemas.microsoft.com/office/drawing/2014/main" xmlns=""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99" name="图形 19">
              <a:extLst>
                <a:ext uri="{FF2B5EF4-FFF2-40B4-BE49-F238E27FC236}">
                  <a16:creationId xmlns:a16="http://schemas.microsoft.com/office/drawing/2014/main" xmlns=""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a16="http://schemas.microsoft.com/office/drawing/2014/main" xmlns=""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201" name="任意形状 200">
                <a:extLst>
                  <a:ext uri="{FF2B5EF4-FFF2-40B4-BE49-F238E27FC236}">
                    <a16:creationId xmlns:a16="http://schemas.microsoft.com/office/drawing/2014/main" xmlns=""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2" name="任意形状 201">
                <a:extLst>
                  <a:ext uri="{FF2B5EF4-FFF2-40B4-BE49-F238E27FC236}">
                    <a16:creationId xmlns:a16="http://schemas.microsoft.com/office/drawing/2014/main" xmlns=""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3" name="任意形状 202">
                <a:extLst>
                  <a:ext uri="{FF2B5EF4-FFF2-40B4-BE49-F238E27FC236}">
                    <a16:creationId xmlns:a16="http://schemas.microsoft.com/office/drawing/2014/main" xmlns=""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4" name="任意形状 203">
                <a:extLst>
                  <a:ext uri="{FF2B5EF4-FFF2-40B4-BE49-F238E27FC236}">
                    <a16:creationId xmlns:a16="http://schemas.microsoft.com/office/drawing/2014/main" xmlns=""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05" name="图形 25">
              <a:extLst>
                <a:ext uri="{FF2B5EF4-FFF2-40B4-BE49-F238E27FC236}">
                  <a16:creationId xmlns:a16="http://schemas.microsoft.com/office/drawing/2014/main" xmlns=""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a16="http://schemas.microsoft.com/office/drawing/2014/main" xmlns=""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7" name="任意形状 206">
                <a:extLst>
                  <a:ext uri="{FF2B5EF4-FFF2-40B4-BE49-F238E27FC236}">
                    <a16:creationId xmlns:a16="http://schemas.microsoft.com/office/drawing/2014/main" xmlns=""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8" name="任意形状 207">
                <a:extLst>
                  <a:ext uri="{FF2B5EF4-FFF2-40B4-BE49-F238E27FC236}">
                    <a16:creationId xmlns:a16="http://schemas.microsoft.com/office/drawing/2014/main" xmlns=""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209" name="图形 23">
              <a:extLst>
                <a:ext uri="{FF2B5EF4-FFF2-40B4-BE49-F238E27FC236}">
                  <a16:creationId xmlns:a16="http://schemas.microsoft.com/office/drawing/2014/main" xmlns=""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a16="http://schemas.microsoft.com/office/drawing/2014/main" xmlns=""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1" name="任意形状 210">
                <a:extLst>
                  <a:ext uri="{FF2B5EF4-FFF2-40B4-BE49-F238E27FC236}">
                    <a16:creationId xmlns:a16="http://schemas.microsoft.com/office/drawing/2014/main" xmlns=""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2" name="任意形状 211">
                <a:extLst>
                  <a:ext uri="{FF2B5EF4-FFF2-40B4-BE49-F238E27FC236}">
                    <a16:creationId xmlns:a16="http://schemas.microsoft.com/office/drawing/2014/main" xmlns=""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3" name="任意形状 212">
                <a:extLst>
                  <a:ext uri="{FF2B5EF4-FFF2-40B4-BE49-F238E27FC236}">
                    <a16:creationId xmlns:a16="http://schemas.microsoft.com/office/drawing/2014/main" xmlns=""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14" name="图形 27">
              <a:extLst>
                <a:ext uri="{FF2B5EF4-FFF2-40B4-BE49-F238E27FC236}">
                  <a16:creationId xmlns:a16="http://schemas.microsoft.com/office/drawing/2014/main" xmlns=""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a16="http://schemas.microsoft.com/office/drawing/2014/main" xmlns=""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6" name="任意形状 215">
                <a:extLst>
                  <a:ext uri="{FF2B5EF4-FFF2-40B4-BE49-F238E27FC236}">
                    <a16:creationId xmlns:a16="http://schemas.microsoft.com/office/drawing/2014/main" xmlns=""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7" name="任意形状 216">
                <a:extLst>
                  <a:ext uri="{FF2B5EF4-FFF2-40B4-BE49-F238E27FC236}">
                    <a16:creationId xmlns:a16="http://schemas.microsoft.com/office/drawing/2014/main" xmlns=""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18" name="图形 29">
              <a:extLst>
                <a:ext uri="{FF2B5EF4-FFF2-40B4-BE49-F238E27FC236}">
                  <a16:creationId xmlns:a16="http://schemas.microsoft.com/office/drawing/2014/main" xmlns=""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a16="http://schemas.microsoft.com/office/drawing/2014/main" xmlns=""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0" name="任意形状 219">
                <a:extLst>
                  <a:ext uri="{FF2B5EF4-FFF2-40B4-BE49-F238E27FC236}">
                    <a16:creationId xmlns:a16="http://schemas.microsoft.com/office/drawing/2014/main" xmlns=""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1" name="任意形状 220">
                <a:extLst>
                  <a:ext uri="{FF2B5EF4-FFF2-40B4-BE49-F238E27FC236}">
                    <a16:creationId xmlns:a16="http://schemas.microsoft.com/office/drawing/2014/main" xmlns=""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22" name="图形 110">
              <a:extLst>
                <a:ext uri="{FF2B5EF4-FFF2-40B4-BE49-F238E27FC236}">
                  <a16:creationId xmlns:a16="http://schemas.microsoft.com/office/drawing/2014/main" xmlns=""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a16="http://schemas.microsoft.com/office/drawing/2014/main" xmlns=""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24" name="任意形状 223">
                <a:extLst>
                  <a:ext uri="{FF2B5EF4-FFF2-40B4-BE49-F238E27FC236}">
                    <a16:creationId xmlns:a16="http://schemas.microsoft.com/office/drawing/2014/main" xmlns=""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5" name="任意形状 224">
                <a:extLst>
                  <a:ext uri="{FF2B5EF4-FFF2-40B4-BE49-F238E27FC236}">
                    <a16:creationId xmlns:a16="http://schemas.microsoft.com/office/drawing/2014/main" xmlns=""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26" name="图形 111">
              <a:extLst>
                <a:ext uri="{FF2B5EF4-FFF2-40B4-BE49-F238E27FC236}">
                  <a16:creationId xmlns:a16="http://schemas.microsoft.com/office/drawing/2014/main" xmlns=""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a16="http://schemas.microsoft.com/office/drawing/2014/main" xmlns=""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8" name="任意形状 227">
                <a:extLst>
                  <a:ext uri="{FF2B5EF4-FFF2-40B4-BE49-F238E27FC236}">
                    <a16:creationId xmlns:a16="http://schemas.microsoft.com/office/drawing/2014/main" xmlns=""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9" name="任意形状 228">
                <a:extLst>
                  <a:ext uri="{FF2B5EF4-FFF2-40B4-BE49-F238E27FC236}">
                    <a16:creationId xmlns:a16="http://schemas.microsoft.com/office/drawing/2014/main" xmlns=""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0" name="图形 112">
              <a:extLst>
                <a:ext uri="{FF2B5EF4-FFF2-40B4-BE49-F238E27FC236}">
                  <a16:creationId xmlns:a16="http://schemas.microsoft.com/office/drawing/2014/main" xmlns=""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a16="http://schemas.microsoft.com/office/drawing/2014/main" xmlns=""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2" name="任意形状 231">
                <a:extLst>
                  <a:ext uri="{FF2B5EF4-FFF2-40B4-BE49-F238E27FC236}">
                    <a16:creationId xmlns:a16="http://schemas.microsoft.com/office/drawing/2014/main" xmlns=""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3" name="任意形状 232">
                <a:extLst>
                  <a:ext uri="{FF2B5EF4-FFF2-40B4-BE49-F238E27FC236}">
                    <a16:creationId xmlns:a16="http://schemas.microsoft.com/office/drawing/2014/main" xmlns=""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4" name="图形 119">
              <a:extLst>
                <a:ext uri="{FF2B5EF4-FFF2-40B4-BE49-F238E27FC236}">
                  <a16:creationId xmlns:a16="http://schemas.microsoft.com/office/drawing/2014/main" xmlns=""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a16="http://schemas.microsoft.com/office/drawing/2014/main" xmlns=""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6" name="任意形状 235">
                <a:extLst>
                  <a:ext uri="{FF2B5EF4-FFF2-40B4-BE49-F238E27FC236}">
                    <a16:creationId xmlns:a16="http://schemas.microsoft.com/office/drawing/2014/main" xmlns=""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7" name="任意形状 236">
                <a:extLst>
                  <a:ext uri="{FF2B5EF4-FFF2-40B4-BE49-F238E27FC236}">
                    <a16:creationId xmlns:a16="http://schemas.microsoft.com/office/drawing/2014/main" xmlns=""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8" name="图形 120">
              <a:extLst>
                <a:ext uri="{FF2B5EF4-FFF2-40B4-BE49-F238E27FC236}">
                  <a16:creationId xmlns:a16="http://schemas.microsoft.com/office/drawing/2014/main" xmlns=""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a16="http://schemas.microsoft.com/office/drawing/2014/main" xmlns=""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0" name="任意形状 239">
                <a:extLst>
                  <a:ext uri="{FF2B5EF4-FFF2-40B4-BE49-F238E27FC236}">
                    <a16:creationId xmlns:a16="http://schemas.microsoft.com/office/drawing/2014/main" xmlns=""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1" name="任意形状 240">
                <a:extLst>
                  <a:ext uri="{FF2B5EF4-FFF2-40B4-BE49-F238E27FC236}">
                    <a16:creationId xmlns:a16="http://schemas.microsoft.com/office/drawing/2014/main" xmlns=""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2" name="图形 121">
              <a:extLst>
                <a:ext uri="{FF2B5EF4-FFF2-40B4-BE49-F238E27FC236}">
                  <a16:creationId xmlns:a16="http://schemas.microsoft.com/office/drawing/2014/main" xmlns=""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a16="http://schemas.microsoft.com/office/drawing/2014/main" xmlns=""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4" name="任意形状 243">
                <a:extLst>
                  <a:ext uri="{FF2B5EF4-FFF2-40B4-BE49-F238E27FC236}">
                    <a16:creationId xmlns:a16="http://schemas.microsoft.com/office/drawing/2014/main" xmlns=""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5" name="任意形状 244">
                <a:extLst>
                  <a:ext uri="{FF2B5EF4-FFF2-40B4-BE49-F238E27FC236}">
                    <a16:creationId xmlns:a16="http://schemas.microsoft.com/office/drawing/2014/main" xmlns=""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6" name="图形 113">
              <a:extLst>
                <a:ext uri="{FF2B5EF4-FFF2-40B4-BE49-F238E27FC236}">
                  <a16:creationId xmlns:a16="http://schemas.microsoft.com/office/drawing/2014/main" xmlns=""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a16="http://schemas.microsoft.com/office/drawing/2014/main" xmlns=""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48" name="任意形状 247">
                <a:extLst>
                  <a:ext uri="{FF2B5EF4-FFF2-40B4-BE49-F238E27FC236}">
                    <a16:creationId xmlns:a16="http://schemas.microsoft.com/office/drawing/2014/main" xmlns=""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9" name="任意形状 248">
                <a:extLst>
                  <a:ext uri="{FF2B5EF4-FFF2-40B4-BE49-F238E27FC236}">
                    <a16:creationId xmlns:a16="http://schemas.microsoft.com/office/drawing/2014/main" xmlns=""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0" name="图形 122">
              <a:extLst>
                <a:ext uri="{FF2B5EF4-FFF2-40B4-BE49-F238E27FC236}">
                  <a16:creationId xmlns:a16="http://schemas.microsoft.com/office/drawing/2014/main" xmlns=""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a16="http://schemas.microsoft.com/office/drawing/2014/main" xmlns=""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2" name="任意形状 251">
                <a:extLst>
                  <a:ext uri="{FF2B5EF4-FFF2-40B4-BE49-F238E27FC236}">
                    <a16:creationId xmlns:a16="http://schemas.microsoft.com/office/drawing/2014/main" xmlns=""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3" name="任意形状 252">
                <a:extLst>
                  <a:ext uri="{FF2B5EF4-FFF2-40B4-BE49-F238E27FC236}">
                    <a16:creationId xmlns:a16="http://schemas.microsoft.com/office/drawing/2014/main" xmlns=""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4" name="图形 114">
              <a:extLst>
                <a:ext uri="{FF2B5EF4-FFF2-40B4-BE49-F238E27FC236}">
                  <a16:creationId xmlns:a16="http://schemas.microsoft.com/office/drawing/2014/main" xmlns=""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a16="http://schemas.microsoft.com/office/drawing/2014/main" xmlns=""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56" name="任意形状 255">
                <a:extLst>
                  <a:ext uri="{FF2B5EF4-FFF2-40B4-BE49-F238E27FC236}">
                    <a16:creationId xmlns:a16="http://schemas.microsoft.com/office/drawing/2014/main" xmlns=""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7" name="任意形状 256">
                <a:extLst>
                  <a:ext uri="{FF2B5EF4-FFF2-40B4-BE49-F238E27FC236}">
                    <a16:creationId xmlns:a16="http://schemas.microsoft.com/office/drawing/2014/main" xmlns=""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8" name="图形 123">
              <a:extLst>
                <a:ext uri="{FF2B5EF4-FFF2-40B4-BE49-F238E27FC236}">
                  <a16:creationId xmlns:a16="http://schemas.microsoft.com/office/drawing/2014/main" xmlns=""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a16="http://schemas.microsoft.com/office/drawing/2014/main" xmlns=""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0" name="任意形状 259">
                <a:extLst>
                  <a:ext uri="{FF2B5EF4-FFF2-40B4-BE49-F238E27FC236}">
                    <a16:creationId xmlns:a16="http://schemas.microsoft.com/office/drawing/2014/main" xmlns=""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1" name="任意形状 260">
                <a:extLst>
                  <a:ext uri="{FF2B5EF4-FFF2-40B4-BE49-F238E27FC236}">
                    <a16:creationId xmlns:a16="http://schemas.microsoft.com/office/drawing/2014/main" xmlns=""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cxnSp>
          <p:nvCxnSpPr>
            <p:cNvPr id="1041" name="直线连接符 1040">
              <a:extLst>
                <a:ext uri="{FF2B5EF4-FFF2-40B4-BE49-F238E27FC236}">
                  <a16:creationId xmlns:a16="http://schemas.microsoft.com/office/drawing/2014/main" xmlns=""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xmlns=""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xmlns=""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xmlns=""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xmlns=""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xmlns=""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xmlns=""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xmlns=""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fontScale="90000"/>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一站式，全流程，安全可信的</a:t>
            </a:r>
            <a:r>
              <a:rPr lang="en-US" altLang="zh-CN" dirty="0" err="1" smtClean="0">
                <a:latin typeface="+mn-lt"/>
                <a:ea typeface="+mn-ea"/>
                <a:cs typeface="+mn-ea"/>
                <a:sym typeface="+mn-lt"/>
              </a:rPr>
              <a:t>DevOps</a:t>
            </a:r>
            <a:r>
              <a:rPr lang="zh-CN" altLang="en-US" dirty="0" smtClean="0">
                <a:latin typeface="+mn-lt"/>
                <a:ea typeface="+mn-ea"/>
                <a:cs typeface="+mn-ea"/>
                <a:sym typeface="+mn-lt"/>
              </a:rPr>
              <a:t>平台</a:t>
            </a:r>
            <a:endParaRPr lang="zh-CN" altLang="en-US" dirty="0">
              <a:latin typeface="+mn-lt"/>
              <a:ea typeface="+mn-ea"/>
              <a:cs typeface="+mn-ea"/>
              <a:sym typeface="+mn-lt"/>
            </a:endParaRPr>
          </a:p>
        </p:txBody>
      </p:sp>
      <p:sp>
        <p:nvSpPr>
          <p:cNvPr id="4" name="文本占位符 3"/>
          <p:cNvSpPr>
            <a:spLocks noGrp="1"/>
          </p:cNvSpPr>
          <p:nvPr>
            <p:ph type="body" sz="quarter" idx="10"/>
          </p:nvPr>
        </p:nvSpPr>
        <p:spPr/>
        <p:txBody>
          <a:bodyPr/>
          <a:lstStyle/>
          <a:p>
            <a:r>
              <a:rPr lang="zh-CN" altLang="en-US" sz="2000" dirty="0">
                <a:latin typeface="+mn-lt"/>
                <a:ea typeface="+mn-ea"/>
                <a:cs typeface="+mn-ea"/>
                <a:sym typeface="+mn-lt"/>
              </a:rPr>
              <a:t>集华为研发实践、前沿</a:t>
            </a:r>
            <a:r>
              <a:rPr lang="zh-CN" altLang="en-US" sz="2000" dirty="0" smtClean="0">
                <a:latin typeface="+mn-lt"/>
                <a:ea typeface="+mn-ea"/>
                <a:cs typeface="+mn-ea"/>
                <a:sym typeface="+mn-lt"/>
              </a:rPr>
              <a:t>研发理念、先进研发工具于一体，使能软件企业</a:t>
            </a:r>
            <a:r>
              <a:rPr lang="en-US" altLang="zh-CN" sz="2000" dirty="0" smtClean="0">
                <a:latin typeface="+mn-lt"/>
                <a:ea typeface="+mn-ea"/>
                <a:cs typeface="+mn-ea"/>
                <a:sym typeface="+mn-lt"/>
              </a:rPr>
              <a:t>/</a:t>
            </a:r>
            <a:r>
              <a:rPr lang="zh-CN" altLang="en-US" sz="2000" dirty="0" smtClean="0">
                <a:latin typeface="+mn-lt"/>
                <a:ea typeface="+mn-ea"/>
                <a:cs typeface="+mn-ea"/>
                <a:sym typeface="+mn-lt"/>
              </a:rPr>
              <a:t>开发者简单高效地向最终用户交付有价值的软件。</a:t>
            </a:r>
            <a:endParaRPr lang="en-US" altLang="zh-CN" sz="2000" dirty="0">
              <a:latin typeface="+mn-lt"/>
              <a:ea typeface="+mn-ea"/>
              <a:cs typeface="+mn-ea"/>
              <a:sym typeface="+mn-lt"/>
            </a:endParaRPr>
          </a:p>
          <a:p>
            <a:pPr marL="0" indent="0">
              <a:buNone/>
            </a:pPr>
            <a:endParaRPr lang="zh-CN" altLang="en-US" sz="1599" dirty="0">
              <a:latin typeface="+mn-lt"/>
              <a:ea typeface="+mn-ea"/>
              <a:cs typeface="+mn-ea"/>
              <a:sym typeface="+mn-lt"/>
            </a:endParaRPr>
          </a:p>
        </p:txBody>
      </p:sp>
    </p:spTree>
    <p:extLst>
      <p:ext uri="{BB962C8B-B14F-4D97-AF65-F5344CB8AC3E}">
        <p14:creationId xmlns:p14="http://schemas.microsoft.com/office/powerpoint/2010/main" val="2319953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xmlns="" id="{387D92ED-B859-8243-B4BC-7B849FD6749A}"/>
              </a:ext>
            </a:extLst>
          </p:cNvPr>
          <p:cNvSpPr txBox="1">
            <a:spLocks/>
          </p:cNvSpPr>
          <p:nvPr/>
        </p:nvSpPr>
        <p:spPr>
          <a:xfrm>
            <a:off x="970498" y="207282"/>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a16="http://schemas.microsoft.com/office/drawing/2014/main" xmlns=""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1954506"/>
            <a:ext cx="1837436" cy="1734322"/>
          </a:xfrm>
          <a:prstGeom prst="rect">
            <a:avLst/>
          </a:prstGeom>
        </p:spPr>
      </p:pic>
      <p:grpSp>
        <p:nvGrpSpPr>
          <p:cNvPr id="13" name="组合 12"/>
          <p:cNvGrpSpPr/>
          <p:nvPr/>
        </p:nvGrpSpPr>
        <p:grpSpPr>
          <a:xfrm>
            <a:off x="794150" y="1218873"/>
            <a:ext cx="11594756" cy="2075972"/>
            <a:chOff x="502048" y="2170526"/>
            <a:chExt cx="12237668" cy="1483165"/>
          </a:xfrm>
        </p:grpSpPr>
        <p:sp>
          <p:nvSpPr>
            <p:cNvPr id="3" name="矩形 2">
              <a:extLst>
                <a:ext uri="{FF2B5EF4-FFF2-40B4-BE49-F238E27FC236}">
                  <a16:creationId xmlns:a16="http://schemas.microsoft.com/office/drawing/2014/main" xmlns=""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07815"/>
              <a:ext cx="136126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52286"/>
              <a:ext cx="765007"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581737"/>
              <a:ext cx="72155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20609"/>
              <a:ext cx="949062"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07252"/>
              <a:ext cx="1177500"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a16="http://schemas.microsoft.com/office/drawing/2014/main" xmlns=""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a16="http://schemas.microsoft.com/office/drawing/2014/main" xmlns=""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a16="http://schemas.microsoft.com/office/drawing/2014/main" xmlns=""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a16="http://schemas.microsoft.com/office/drawing/2014/main" xmlns=""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a16="http://schemas.microsoft.com/office/drawing/2014/main" xmlns=""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a16="http://schemas.microsoft.com/office/drawing/2014/main" xmlns=""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a16="http://schemas.microsoft.com/office/drawing/2014/main" xmlns=""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a16="http://schemas.microsoft.com/office/drawing/2014/main" xmlns=""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a16="http://schemas.microsoft.com/office/drawing/2014/main" xmlns=""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a16="http://schemas.microsoft.com/office/drawing/2014/main" xmlns=""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a16="http://schemas.microsoft.com/office/drawing/2014/main" xmlns=""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45421"/>
              <a:ext cx="1421318"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Web Scanning</a:t>
              </a:r>
              <a:endParaRPr lang="zh-CN" altLang="en-US" sz="12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34190"/>
              <a:ext cx="1374275"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Host Scanning</a:t>
              </a:r>
              <a:endParaRPr lang="zh-CN" altLang="en-US" sz="12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a16="http://schemas.microsoft.com/office/drawing/2014/main" xmlns=""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a16="http://schemas.microsoft.com/office/drawing/2014/main" xmlns=""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a16="http://schemas.microsoft.com/office/drawing/2014/main" xmlns="" id="{70A425F2-1AF3-7D47-AEF2-50B16D9DF46D}"/>
                </a:ext>
              </a:extLst>
            </p:cNvPr>
            <p:cNvSpPr txBox="1"/>
            <p:nvPr/>
          </p:nvSpPr>
          <p:spPr>
            <a:xfrm>
              <a:off x="9771843" y="3114089"/>
              <a:ext cx="973207" cy="325223"/>
            </a:xfrm>
            <a:prstGeom prst="rect">
              <a:avLst/>
            </a:prstGeom>
            <a:noFill/>
          </p:spPr>
          <p:txBody>
            <a:bodyPr vert="horz" wrap="square" rtlCol="0">
              <a:spAutoFit/>
            </a:bodyPr>
            <a:lstStyle/>
            <a:p>
              <a:pPr>
                <a:lnSpc>
                  <a:spcPts val="3438"/>
                </a:lnSpc>
              </a:pPr>
              <a:r>
                <a:rPr lang="en-US" altLang="zh-CN" sz="1200" b="1" dirty="0">
                  <a:solidFill>
                    <a:srgbClr val="1D1D1A"/>
                  </a:solidFill>
                  <a:cs typeface="+mn-ea"/>
                  <a:sym typeface="+mn-lt"/>
                </a:rPr>
                <a:t>Deploy</a:t>
              </a:r>
              <a:endParaRPr lang="zh-CN" altLang="en-US" sz="12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58617"/>
              <a:ext cx="2009304" cy="197900"/>
            </a:xfrm>
            <a:prstGeom prst="rect">
              <a:avLst/>
            </a:prstGeom>
            <a:noFill/>
          </p:spPr>
          <p:txBody>
            <a:bodyPr vert="horz" wrap="square" rtlCol="0" anchor="ctr">
              <a:spAutoFit/>
            </a:bodyPr>
            <a:lstStyle/>
            <a:p>
              <a:r>
                <a:rPr lang="en-US" altLang="zh-CN" sz="1200" b="1" smtClean="0">
                  <a:solidFill>
                    <a:srgbClr val="1D1D1A"/>
                  </a:solidFill>
                  <a:cs typeface="+mn-ea"/>
                  <a:sym typeface="+mn-lt"/>
                </a:rPr>
                <a:t>O&amp;M</a:t>
              </a:r>
              <a:endParaRPr lang="zh-CN" altLang="en-US" sz="1200" b="1" dirty="0">
                <a:solidFill>
                  <a:srgbClr val="1D1D1A"/>
                </a:solidFill>
                <a:cs typeface="+mn-ea"/>
                <a:sym typeface="+mn-lt"/>
              </a:endParaRPr>
            </a:p>
          </p:txBody>
        </p:sp>
      </p:grpSp>
      <p:grpSp>
        <p:nvGrpSpPr>
          <p:cNvPr id="14" name="组合 13"/>
          <p:cNvGrpSpPr/>
          <p:nvPr/>
        </p:nvGrpSpPr>
        <p:grpSpPr>
          <a:xfrm>
            <a:off x="764495" y="3399806"/>
            <a:ext cx="10669093" cy="2658538"/>
            <a:chOff x="511410" y="3672712"/>
            <a:chExt cx="11185777" cy="2659377"/>
          </a:xfrm>
        </p:grpSpPr>
        <p:grpSp>
          <p:nvGrpSpPr>
            <p:cNvPr id="7" name="组合 6"/>
            <p:cNvGrpSpPr/>
            <p:nvPr/>
          </p:nvGrpSpPr>
          <p:grpSpPr>
            <a:xfrm>
              <a:off x="511410" y="3672712"/>
              <a:ext cx="1754718" cy="2631391"/>
              <a:chOff x="135846" y="3124089"/>
              <a:chExt cx="1815734" cy="3046506"/>
            </a:xfrm>
          </p:grpSpPr>
          <p:sp>
            <p:nvSpPr>
              <p:cNvPr id="72" name="Rectangle 15">
                <a:extLst>
                  <a:ext uri="{FF2B5EF4-FFF2-40B4-BE49-F238E27FC236}">
                    <a16:creationId xmlns:a16="http://schemas.microsoft.com/office/drawing/2014/main" xmlns=""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6" name="组合 5"/>
              <p:cNvGrpSpPr/>
              <p:nvPr/>
            </p:nvGrpSpPr>
            <p:grpSpPr>
              <a:xfrm>
                <a:off x="135846" y="3124089"/>
                <a:ext cx="1815734" cy="3046506"/>
                <a:chOff x="135846" y="3124089"/>
                <a:chExt cx="1815734" cy="3046506"/>
              </a:xfrm>
            </p:grpSpPr>
            <p:sp>
              <p:nvSpPr>
                <p:cNvPr id="76" name="矩形 75">
                  <a:extLst>
                    <a:ext uri="{FF2B5EF4-FFF2-40B4-BE49-F238E27FC236}">
                      <a16:creationId xmlns:a16="http://schemas.microsoft.com/office/drawing/2014/main" xmlns=""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7" name="矩形 76">
                  <a:extLst>
                    <a:ext uri="{FF2B5EF4-FFF2-40B4-BE49-F238E27FC236}">
                      <a16:creationId xmlns:a16="http://schemas.microsoft.com/office/drawing/2014/main" xmlns=""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8" name="矩形 77">
                  <a:extLst>
                    <a:ext uri="{FF2B5EF4-FFF2-40B4-BE49-F238E27FC236}">
                      <a16:creationId xmlns:a16="http://schemas.microsoft.com/office/drawing/2014/main" xmlns=""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79" name="文本框 78">
                <a:extLst>
                  <a:ext uri="{FF2B5EF4-FFF2-40B4-BE49-F238E27FC236}">
                    <a16:creationId xmlns:a16="http://schemas.microsoft.com/office/drawing/2014/main" xmlns=""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a:t>
                </a:r>
                <a:r>
                  <a:rPr lang="zh-CN" altLang="en-US" sz="1200" dirty="0" smtClean="0">
                    <a:solidFill>
                      <a:prstClr val="black"/>
                    </a:solidFill>
                    <a:cs typeface="+mn-ea"/>
                    <a:sym typeface="+mn-lt"/>
                  </a:rPr>
                  <a:t>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a:t>
                </a:r>
                <a:r>
                  <a:rPr lang="zh-CN" altLang="en-US" sz="1200" dirty="0" smtClean="0">
                    <a:solidFill>
                      <a:prstClr val="black"/>
                    </a:solidFill>
                    <a:cs typeface="+mn-ea"/>
                    <a:sym typeface="+mn-lt"/>
                  </a:rPr>
                  <a:t>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smtClean="0">
                    <a:solidFill>
                      <a:prstClr val="black"/>
                    </a:solidFill>
                    <a:cs typeface="+mn-ea"/>
                    <a:sym typeface="+mn-lt"/>
                  </a:rPr>
                  <a:t>WIKI</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97" name="图片 96">
                <a:extLst>
                  <a:ext uri="{FF2B5EF4-FFF2-40B4-BE49-F238E27FC236}">
                    <a16:creationId xmlns:a16="http://schemas.microsoft.com/office/drawing/2014/main" xmlns=""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98" name="图片 97">
                <a:extLst>
                  <a:ext uri="{FF2B5EF4-FFF2-40B4-BE49-F238E27FC236}">
                    <a16:creationId xmlns:a16="http://schemas.microsoft.com/office/drawing/2014/main" xmlns=""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38231"/>
                <a:ext cx="147276" cy="179953"/>
              </a:xfrm>
              <a:prstGeom prst="rect">
                <a:avLst/>
              </a:prstGeom>
            </p:spPr>
          </p:pic>
          <p:pic>
            <p:nvPicPr>
              <p:cNvPr id="99" name="图片 98">
                <a:extLst>
                  <a:ext uri="{FF2B5EF4-FFF2-40B4-BE49-F238E27FC236}">
                    <a16:creationId xmlns:a16="http://schemas.microsoft.com/office/drawing/2014/main" xmlns=""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70750"/>
                <a:ext cx="147276" cy="179953"/>
              </a:xfrm>
              <a:prstGeom prst="rect">
                <a:avLst/>
              </a:prstGeom>
            </p:spPr>
          </p:pic>
          <p:pic>
            <p:nvPicPr>
              <p:cNvPr id="100" name="图片 99">
                <a:extLst>
                  <a:ext uri="{FF2B5EF4-FFF2-40B4-BE49-F238E27FC236}">
                    <a16:creationId xmlns:a16="http://schemas.microsoft.com/office/drawing/2014/main" xmlns=""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2" name="组合 1"/>
            <p:cNvGrpSpPr/>
            <p:nvPr/>
          </p:nvGrpSpPr>
          <p:grpSpPr>
            <a:xfrm>
              <a:off x="2325684" y="3686009"/>
              <a:ext cx="1999598" cy="2621761"/>
              <a:chOff x="3004530" y="3205468"/>
              <a:chExt cx="3442140" cy="3035357"/>
            </a:xfrm>
          </p:grpSpPr>
          <p:sp>
            <p:nvSpPr>
              <p:cNvPr id="81" name="Rectangle 15">
                <a:extLst>
                  <a:ext uri="{FF2B5EF4-FFF2-40B4-BE49-F238E27FC236}">
                    <a16:creationId xmlns:a16="http://schemas.microsoft.com/office/drawing/2014/main" xmlns=""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2" name="矩形 81">
                <a:extLst>
                  <a:ext uri="{FF2B5EF4-FFF2-40B4-BE49-F238E27FC236}">
                    <a16:creationId xmlns:a16="http://schemas.microsoft.com/office/drawing/2014/main" xmlns="" id="{2215919A-5B90-AD4A-A81A-867D0896BCD9}"/>
                  </a:ext>
                </a:extLst>
              </p:cNvPr>
              <p:cNvSpPr/>
              <p:nvPr/>
            </p:nvSpPr>
            <p:spPr>
              <a:xfrm>
                <a:off x="3004530" y="3205468"/>
                <a:ext cx="3442140"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3" name="矩形 82">
                <a:extLst>
                  <a:ext uri="{FF2B5EF4-FFF2-40B4-BE49-F238E27FC236}">
                    <a16:creationId xmlns:a16="http://schemas.microsoft.com/office/drawing/2014/main" xmlns=""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4" name="矩形 83">
                <a:extLst>
                  <a:ext uri="{FF2B5EF4-FFF2-40B4-BE49-F238E27FC236}">
                    <a16:creationId xmlns:a16="http://schemas.microsoft.com/office/drawing/2014/main" xmlns=""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5" name="文本框 84">
                <a:extLst>
                  <a:ext uri="{FF2B5EF4-FFF2-40B4-BE49-F238E27FC236}">
                    <a16:creationId xmlns:a16="http://schemas.microsoft.com/office/drawing/2014/main" xmlns="" id="{BDE0B25D-B14F-C644-A59C-173A18B100C1}"/>
                  </a:ext>
                </a:extLst>
              </p:cNvPr>
              <p:cNvSpPr txBox="1"/>
              <p:nvPr/>
            </p:nvSpPr>
            <p:spPr>
              <a:xfrm>
                <a:off x="3388786" y="3576114"/>
                <a:ext cx="2991279" cy="2352519"/>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a:t>
                </a:r>
                <a:r>
                  <a:rPr lang="zh-CN" altLang="en-US" sz="1200" dirty="0" smtClean="0">
                    <a:solidFill>
                      <a:prstClr val="black"/>
                    </a:solidFill>
                    <a:cs typeface="+mn-ea"/>
                    <a:sym typeface="+mn-lt"/>
                  </a:rPr>
                  <a:t>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a:t>
                </a:r>
                <a:r>
                  <a:rPr lang="zh-CN" altLang="en-US" sz="1200" dirty="0" smtClean="0">
                    <a:solidFill>
                      <a:prstClr val="black"/>
                    </a:solidFill>
                    <a:cs typeface="+mn-ea"/>
                    <a:sym typeface="+mn-lt"/>
                  </a:rPr>
                  <a:t>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站。</a:t>
                </a:r>
                <a:endParaRPr lang="zh-CN" altLang="en-US" sz="1200" dirty="0">
                  <a:solidFill>
                    <a:prstClr val="black">
                      <a:lumMod val="75000"/>
                      <a:lumOff val="25000"/>
                    </a:prstClr>
                  </a:solidFill>
                  <a:cs typeface="+mn-ea"/>
                  <a:sym typeface="+mn-lt"/>
                </a:endParaRPr>
              </a:p>
            </p:txBody>
          </p:sp>
          <p:pic>
            <p:nvPicPr>
              <p:cNvPr id="101" name="图片 100">
                <a:extLst>
                  <a:ext uri="{FF2B5EF4-FFF2-40B4-BE49-F238E27FC236}">
                    <a16:creationId xmlns:a16="http://schemas.microsoft.com/office/drawing/2014/main" xmlns=""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4201" y="3580587"/>
                <a:ext cx="179953" cy="179953"/>
              </a:xfrm>
              <a:prstGeom prst="rect">
                <a:avLst/>
              </a:prstGeom>
            </p:spPr>
          </p:pic>
          <p:pic>
            <p:nvPicPr>
              <p:cNvPr id="103" name="图片 102">
                <a:extLst>
                  <a:ext uri="{FF2B5EF4-FFF2-40B4-BE49-F238E27FC236}">
                    <a16:creationId xmlns:a16="http://schemas.microsoft.com/office/drawing/2014/main" xmlns=""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1690" y="4865309"/>
                <a:ext cx="179951" cy="179953"/>
              </a:xfrm>
              <a:prstGeom prst="rect">
                <a:avLst/>
              </a:prstGeom>
            </p:spPr>
          </p:pic>
          <p:pic>
            <p:nvPicPr>
              <p:cNvPr id="104" name="图片 103">
                <a:extLst>
                  <a:ext uri="{FF2B5EF4-FFF2-40B4-BE49-F238E27FC236}">
                    <a16:creationId xmlns:a16="http://schemas.microsoft.com/office/drawing/2014/main" xmlns=""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3995" y="4005142"/>
                <a:ext cx="179951" cy="179953"/>
              </a:xfrm>
              <a:prstGeom prst="rect">
                <a:avLst/>
              </a:prstGeom>
            </p:spPr>
          </p:pic>
        </p:grpSp>
        <p:grpSp>
          <p:nvGrpSpPr>
            <p:cNvPr id="4" name="组合 3"/>
            <p:cNvGrpSpPr/>
            <p:nvPr/>
          </p:nvGrpSpPr>
          <p:grpSpPr>
            <a:xfrm>
              <a:off x="4391460" y="3702740"/>
              <a:ext cx="1704244" cy="2611563"/>
              <a:chOff x="6446215" y="3230565"/>
              <a:chExt cx="2664895" cy="3023550"/>
            </a:xfrm>
          </p:grpSpPr>
          <p:sp>
            <p:nvSpPr>
              <p:cNvPr id="86" name="Rectangle 15">
                <a:extLst>
                  <a:ext uri="{FF2B5EF4-FFF2-40B4-BE49-F238E27FC236}">
                    <a16:creationId xmlns:a16="http://schemas.microsoft.com/office/drawing/2014/main" xmlns=""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7" name="矩形 86">
                <a:extLst>
                  <a:ext uri="{FF2B5EF4-FFF2-40B4-BE49-F238E27FC236}">
                    <a16:creationId xmlns:a16="http://schemas.microsoft.com/office/drawing/2014/main" xmlns="" id="{8AA29982-E052-FD41-9B6A-0164B3E0CC7A}"/>
                  </a:ext>
                </a:extLst>
              </p:cNvPr>
              <p:cNvSpPr/>
              <p:nvPr/>
            </p:nvSpPr>
            <p:spPr>
              <a:xfrm>
                <a:off x="6446215" y="3230566"/>
                <a:ext cx="2664895"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8" name="矩形 87">
                <a:extLst>
                  <a:ext uri="{FF2B5EF4-FFF2-40B4-BE49-F238E27FC236}">
                    <a16:creationId xmlns:a16="http://schemas.microsoft.com/office/drawing/2014/main" xmlns=""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9" name="矩形 88">
                <a:extLst>
                  <a:ext uri="{FF2B5EF4-FFF2-40B4-BE49-F238E27FC236}">
                    <a16:creationId xmlns:a16="http://schemas.microsoft.com/office/drawing/2014/main" xmlns=""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0" name="文本框 89">
                <a:extLst>
                  <a:ext uri="{FF2B5EF4-FFF2-40B4-BE49-F238E27FC236}">
                    <a16:creationId xmlns:a16="http://schemas.microsoft.com/office/drawing/2014/main" xmlns="" id="{0FD84DEE-FCEB-394D-9728-FC2933774206}"/>
                  </a:ext>
                </a:extLst>
              </p:cNvPr>
              <p:cNvSpPr txBox="1"/>
              <p:nvPr/>
            </p:nvSpPr>
            <p:spPr>
              <a:xfrm>
                <a:off x="6810775" y="3569653"/>
                <a:ext cx="2214774"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a:t>
                </a:r>
                <a:r>
                  <a:rPr lang="zh-CN" altLang="en-US" sz="1200" dirty="0" smtClean="0">
                    <a:solidFill>
                      <a:prstClr val="black"/>
                    </a:solidFill>
                    <a:cs typeface="+mn-ea"/>
                    <a:sym typeface="+mn-lt"/>
                  </a:rPr>
                  <a:t>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smtClean="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05" name="图片 104">
                <a:extLst>
                  <a:ext uri="{FF2B5EF4-FFF2-40B4-BE49-F238E27FC236}">
                    <a16:creationId xmlns:a16="http://schemas.microsoft.com/office/drawing/2014/main" xmlns=""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011" y="3554556"/>
                <a:ext cx="179953" cy="179953"/>
              </a:xfrm>
              <a:prstGeom prst="rect">
                <a:avLst/>
              </a:prstGeom>
            </p:spPr>
          </p:pic>
          <p:pic>
            <p:nvPicPr>
              <p:cNvPr id="106" name="图片 105">
                <a:extLst>
                  <a:ext uri="{FF2B5EF4-FFF2-40B4-BE49-F238E27FC236}">
                    <a16:creationId xmlns:a16="http://schemas.microsoft.com/office/drawing/2014/main" xmlns=""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0325" y="5047533"/>
                <a:ext cx="179955" cy="179953"/>
              </a:xfrm>
              <a:prstGeom prst="rect">
                <a:avLst/>
              </a:prstGeom>
            </p:spPr>
          </p:pic>
        </p:grpSp>
        <p:grpSp>
          <p:nvGrpSpPr>
            <p:cNvPr id="181" name="组合 180"/>
            <p:cNvGrpSpPr/>
            <p:nvPr/>
          </p:nvGrpSpPr>
          <p:grpSpPr>
            <a:xfrm>
              <a:off x="8078880" y="3702740"/>
              <a:ext cx="1878437" cy="2622413"/>
              <a:chOff x="6499774" y="3156559"/>
              <a:chExt cx="2937276" cy="3036112"/>
            </a:xfrm>
          </p:grpSpPr>
          <p:sp>
            <p:nvSpPr>
              <p:cNvPr id="182"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83" name="矩形 182">
                <a:extLst>
                  <a:ext uri="{FF2B5EF4-FFF2-40B4-BE49-F238E27FC236}">
                    <a16:creationId xmlns:a16="http://schemas.microsoft.com/office/drawing/2014/main" xmlns="" id="{94A3307D-950A-BF45-A62E-577C0AE90803}"/>
                  </a:ext>
                </a:extLst>
              </p:cNvPr>
              <p:cNvSpPr/>
              <p:nvPr/>
            </p:nvSpPr>
            <p:spPr>
              <a:xfrm>
                <a:off x="6499774" y="3156559"/>
                <a:ext cx="2937276"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4" name="矩形 183">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5" name="矩形 184">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6" name="文本框 185">
                <a:extLst>
                  <a:ext uri="{FF2B5EF4-FFF2-40B4-BE49-F238E27FC236}">
                    <a16:creationId xmlns:a16="http://schemas.microsoft.com/office/drawing/2014/main" xmlns="" id="{BF9CA03E-10B2-E14E-8EDE-5C01F4554E96}"/>
                  </a:ext>
                </a:extLst>
              </p:cNvPr>
              <p:cNvSpPr txBox="1"/>
              <p:nvPr/>
            </p:nvSpPr>
            <p:spPr>
              <a:xfrm>
                <a:off x="6963995"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a:t>
                </a:r>
                <a:r>
                  <a:rPr lang="zh-CN" altLang="en-US" sz="1200" dirty="0" smtClean="0">
                    <a:solidFill>
                      <a:prstClr val="black"/>
                    </a:solidFill>
                    <a:cs typeface="+mn-ea"/>
                    <a:sym typeface="+mn-lt"/>
                  </a:rPr>
                  <a:t>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a:t>
                </a:r>
                <a:r>
                  <a:rPr lang="zh-CN" altLang="en-US" sz="1200" dirty="0" smtClean="0">
                    <a:solidFill>
                      <a:prstClr val="black"/>
                    </a:solidFill>
                    <a:cs typeface="+mn-ea"/>
                    <a:sym typeface="+mn-lt"/>
                  </a:rPr>
                  <a:t>能力。</a:t>
                </a:r>
                <a:endParaRPr lang="en-US" altLang="zh-CN" sz="1200" dirty="0">
                  <a:solidFill>
                    <a:srgbClr val="C00000"/>
                  </a:solidFill>
                  <a:cs typeface="+mn-ea"/>
                  <a:sym typeface="+mn-lt"/>
                </a:endParaRPr>
              </a:p>
            </p:txBody>
          </p:sp>
          <p:pic>
            <p:nvPicPr>
              <p:cNvPr id="187" name="图片 18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736" y="3509391"/>
                <a:ext cx="179953" cy="179953"/>
              </a:xfrm>
              <a:prstGeom prst="rect">
                <a:avLst/>
              </a:prstGeom>
            </p:spPr>
          </p:pic>
          <p:pic>
            <p:nvPicPr>
              <p:cNvPr id="188" name="图片 187">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7519" y="5020459"/>
                <a:ext cx="179953" cy="179953"/>
              </a:xfrm>
              <a:prstGeom prst="rect">
                <a:avLst/>
              </a:prstGeom>
            </p:spPr>
          </p:pic>
        </p:grpSp>
        <p:grpSp>
          <p:nvGrpSpPr>
            <p:cNvPr id="189" name="组合 188"/>
            <p:cNvGrpSpPr/>
            <p:nvPr/>
          </p:nvGrpSpPr>
          <p:grpSpPr>
            <a:xfrm>
              <a:off x="10028985" y="3709676"/>
              <a:ext cx="1668202" cy="2622413"/>
              <a:chOff x="6611281" y="3156559"/>
              <a:chExt cx="2608536" cy="3036112"/>
            </a:xfrm>
          </p:grpSpPr>
          <p:sp>
            <p:nvSpPr>
              <p:cNvPr id="190"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91" name="矩形 190">
                <a:extLst>
                  <a:ext uri="{FF2B5EF4-FFF2-40B4-BE49-F238E27FC236}">
                    <a16:creationId xmlns:a16="http://schemas.microsoft.com/office/drawing/2014/main" xmlns="" id="{94A3307D-950A-BF45-A62E-577C0AE90803}"/>
                  </a:ext>
                </a:extLst>
              </p:cNvPr>
              <p:cNvSpPr/>
              <p:nvPr/>
            </p:nvSpPr>
            <p:spPr>
              <a:xfrm>
                <a:off x="6611281" y="3156559"/>
                <a:ext cx="2598875"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2" name="矩形 191">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3" name="矩形 192">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4" name="文本框 193">
                <a:extLst>
                  <a:ext uri="{FF2B5EF4-FFF2-40B4-BE49-F238E27FC236}">
                    <a16:creationId xmlns:a16="http://schemas.microsoft.com/office/drawing/2014/main" xmlns=""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a:t>
                </a:r>
                <a:r>
                  <a:rPr lang="zh-CN" altLang="en-US" sz="1200" dirty="0" smtClean="0">
                    <a:solidFill>
                      <a:prstClr val="black"/>
                    </a:solidFill>
                    <a:cs typeface="+mn-ea"/>
                    <a:sym typeface="+mn-lt"/>
                  </a:rPr>
                  <a:t>监测；</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a:t>
                </a:r>
                <a:r>
                  <a:rPr lang="zh-CN" altLang="en-US" sz="1200" dirty="0" smtClean="0">
                    <a:solidFill>
                      <a:prstClr val="black"/>
                    </a:solidFill>
                    <a:cs typeface="+mn-ea"/>
                    <a:sym typeface="+mn-lt"/>
                  </a:rPr>
                  <a:t>分析。</a:t>
                </a:r>
                <a:endParaRPr lang="zh-CN" altLang="en-US" sz="1200" dirty="0">
                  <a:solidFill>
                    <a:prstClr val="black"/>
                  </a:solidFill>
                  <a:cs typeface="+mn-ea"/>
                  <a:sym typeface="+mn-lt"/>
                </a:endParaRPr>
              </a:p>
            </p:txBody>
          </p:sp>
          <p:pic>
            <p:nvPicPr>
              <p:cNvPr id="195" name="图片 194">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09391"/>
                <a:ext cx="179953" cy="179953"/>
              </a:xfrm>
              <a:prstGeom prst="rect">
                <a:avLst/>
              </a:prstGeom>
            </p:spPr>
          </p:pic>
          <p:pic>
            <p:nvPicPr>
              <p:cNvPr id="196" name="图片 195">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91427"/>
                <a:ext cx="179953" cy="179953"/>
              </a:xfrm>
              <a:prstGeom prst="rect">
                <a:avLst/>
              </a:prstGeom>
            </p:spPr>
          </p:pic>
        </p:grpSp>
        <p:grpSp>
          <p:nvGrpSpPr>
            <p:cNvPr id="8" name="组合 7"/>
            <p:cNvGrpSpPr/>
            <p:nvPr/>
          </p:nvGrpSpPr>
          <p:grpSpPr>
            <a:xfrm>
              <a:off x="6200091" y="3691039"/>
              <a:ext cx="1823542" cy="2623265"/>
              <a:chOff x="6531146" y="3142246"/>
              <a:chExt cx="1886950" cy="3037098"/>
            </a:xfrm>
          </p:grpSpPr>
          <p:grpSp>
            <p:nvGrpSpPr>
              <p:cNvPr id="5" name="组合 4"/>
              <p:cNvGrpSpPr/>
              <p:nvPr/>
            </p:nvGrpSpPr>
            <p:grpSpPr>
              <a:xfrm>
                <a:off x="6531146" y="3142246"/>
                <a:ext cx="1886950" cy="3037098"/>
                <a:chOff x="6499785" y="3156559"/>
                <a:chExt cx="2851437" cy="3037098"/>
              </a:xfrm>
            </p:grpSpPr>
            <p:sp>
              <p:nvSpPr>
                <p:cNvPr id="91"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92" name="矩形 91">
                  <a:extLst>
                    <a:ext uri="{FF2B5EF4-FFF2-40B4-BE49-F238E27FC236}">
                      <a16:creationId xmlns:a16="http://schemas.microsoft.com/office/drawing/2014/main" xmlns="" id="{94A3307D-950A-BF45-A62E-577C0AE90803}"/>
                    </a:ext>
                  </a:extLst>
                </p:cNvPr>
                <p:cNvSpPr/>
                <p:nvPr/>
              </p:nvSpPr>
              <p:spPr>
                <a:xfrm>
                  <a:off x="6499785" y="3156559"/>
                  <a:ext cx="2817019"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3" name="矩形 92">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4" name="矩形 93">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5" name="文本框 94">
                  <a:extLst>
                    <a:ext uri="{FF2B5EF4-FFF2-40B4-BE49-F238E27FC236}">
                      <a16:creationId xmlns:a16="http://schemas.microsoft.com/office/drawing/2014/main" xmlns="" id="{BF9CA03E-10B2-E14E-8EDE-5C01F4554E96}"/>
                    </a:ext>
                  </a:extLst>
                </p:cNvPr>
                <p:cNvSpPr txBox="1"/>
                <p:nvPr/>
              </p:nvSpPr>
              <p:spPr>
                <a:xfrm>
                  <a:off x="6900258"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smtClean="0">
                      <a:solidFill>
                        <a:prstClr val="black"/>
                      </a:solidFill>
                      <a:cs typeface="+mn-ea"/>
                      <a:sym typeface="+mn-lt"/>
                    </a:rPr>
                    <a:t>系统及华</a:t>
                  </a:r>
                  <a:r>
                    <a:rPr lang="zh-CN" altLang="en-US" sz="1200" dirty="0">
                      <a:solidFill>
                        <a:prstClr val="black"/>
                      </a:solidFill>
                      <a:cs typeface="+mn-ea"/>
                      <a:sym typeface="+mn-lt"/>
                    </a:rPr>
                    <a:t>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a:t>
                  </a:r>
                  <a:r>
                    <a:rPr lang="zh-CN" altLang="en-US" sz="1200" dirty="0" smtClean="0">
                      <a:solidFill>
                        <a:prstClr val="black"/>
                      </a:solidFill>
                      <a:cs typeface="+mn-ea"/>
                      <a:sym typeface="+mn-lt"/>
                    </a:rPr>
                    <a:t>建议。</a:t>
                  </a:r>
                  <a:endParaRPr lang="en-US" altLang="zh-CN" sz="1200" dirty="0">
                    <a:solidFill>
                      <a:srgbClr val="C00000"/>
                    </a:solidFill>
                    <a:cs typeface="+mn-ea"/>
                    <a:sym typeface="+mn-lt"/>
                  </a:endParaRPr>
                </a:p>
              </p:txBody>
            </p:sp>
            <p:pic>
              <p:nvPicPr>
                <p:cNvPr id="107" name="图片 10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9763" y="3544689"/>
                  <a:ext cx="179953" cy="179953"/>
                </a:xfrm>
                <a:prstGeom prst="rect">
                  <a:avLst/>
                </a:prstGeom>
              </p:spPr>
            </p:pic>
            <p:pic>
              <p:nvPicPr>
                <p:cNvPr id="108" name="图片 107">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510" y="5421305"/>
                  <a:ext cx="179953" cy="179953"/>
                </a:xfrm>
                <a:prstGeom prst="rect">
                  <a:avLst/>
                </a:prstGeom>
              </p:spPr>
            </p:pic>
          </p:grpSp>
          <p:pic>
            <p:nvPicPr>
              <p:cNvPr id="197" name="图片 19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583526"/>
                <a:ext cx="119084" cy="179953"/>
              </a:xfrm>
              <a:prstGeom prst="rect">
                <a:avLst/>
              </a:prstGeom>
            </p:spPr>
          </p:pic>
        </p:grpSp>
      </p:grpSp>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端到端工具链服务 </a:t>
            </a:r>
            <a:r>
              <a:rPr lang="en-US" altLang="zh-CN" dirty="0" smtClean="0">
                <a:latin typeface="+mn-lt"/>
                <a:ea typeface="+mn-ea"/>
                <a:cs typeface="+mn-ea"/>
                <a:sym typeface="+mn-lt"/>
              </a:rPr>
              <a:t>- </a:t>
            </a:r>
            <a:r>
              <a:rPr lang="zh-CN" altLang="en-US" dirty="0" smtClean="0">
                <a:latin typeface="+mn-lt"/>
                <a:ea typeface="+mn-ea"/>
                <a:cs typeface="+mn-ea"/>
                <a:sym typeface="+mn-lt"/>
              </a:rPr>
              <a:t>涵盖软件生命周期环节</a:t>
            </a:r>
            <a:endParaRPr lang="zh-CN" altLang="en-US" dirty="0">
              <a:latin typeface="+mn-lt"/>
              <a:ea typeface="+mn-ea"/>
              <a:cs typeface="+mn-ea"/>
              <a:sym typeface="+mn-lt"/>
            </a:endParaRPr>
          </a:p>
        </p:txBody>
      </p:sp>
      <p:sp>
        <p:nvSpPr>
          <p:cNvPr id="15" name="矩形 14"/>
          <p:cNvSpPr/>
          <p:nvPr/>
        </p:nvSpPr>
        <p:spPr>
          <a:xfrm>
            <a:off x="684770" y="3062035"/>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061663"/>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062035"/>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192706" y="3062819"/>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8030863" y="3055892"/>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062035"/>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a:t>
            </a:r>
            <a:r>
              <a:rPr lang="zh-CN" altLang="en-US" sz="1599" dirty="0" smtClean="0">
                <a:solidFill>
                  <a:prstClr val="black"/>
                </a:solidFill>
                <a:cs typeface="+mn-ea"/>
                <a:sym typeface="+mn-lt"/>
              </a:rPr>
              <a:t>监测</a:t>
            </a:r>
            <a:endParaRPr lang="zh-CN" altLang="en-US" sz="1599" dirty="0">
              <a:solidFill>
                <a:prstClr val="black"/>
              </a:solidFill>
              <a:cs typeface="+mn-ea"/>
              <a:sym typeface="+mn-lt"/>
            </a:endParaRPr>
          </a:p>
        </p:txBody>
      </p:sp>
      <p:sp>
        <p:nvSpPr>
          <p:cNvPr id="127" name="矩形 126"/>
          <p:cNvSpPr/>
          <p:nvPr/>
        </p:nvSpPr>
        <p:spPr>
          <a:xfrm>
            <a:off x="819562" y="1210896"/>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210897"/>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10896"/>
            <a:ext cx="1439733" cy="1744067"/>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10896"/>
            <a:ext cx="1015086" cy="174316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10896"/>
            <a:ext cx="1730413" cy="17416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10896"/>
            <a:ext cx="995100" cy="17440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Tree>
    <p:extLst>
      <p:ext uri="{BB962C8B-B14F-4D97-AF65-F5344CB8AC3E}">
        <p14:creationId xmlns:p14="http://schemas.microsoft.com/office/powerpoint/2010/main" val="16047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947456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框架</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smtClean="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主要服务</a:t>
            </a:r>
            <a:endParaRPr lang="en-US" altLang="zh-CN" dirty="0">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410458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基于</a:t>
            </a:r>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和</a:t>
            </a:r>
            <a:r>
              <a:rPr lang="zh-CN" altLang="en-US" dirty="0">
                <a:latin typeface="+mn-lt"/>
                <a:ea typeface="+mn-ea"/>
                <a:cs typeface="+mn-ea"/>
                <a:sym typeface="+mn-lt"/>
              </a:rPr>
              <a:t>云容器引擎的</a:t>
            </a:r>
            <a:r>
              <a:rPr lang="en-US" altLang="zh-CN" dirty="0">
                <a:latin typeface="+mn-lt"/>
                <a:ea typeface="+mn-ea"/>
                <a:cs typeface="+mn-ea"/>
                <a:sym typeface="+mn-lt"/>
              </a:rPr>
              <a:t>DevOps</a:t>
            </a:r>
            <a:r>
              <a:rPr lang="zh-CN" altLang="en-US" dirty="0">
                <a:latin typeface="+mn-lt"/>
                <a:ea typeface="+mn-ea"/>
                <a:cs typeface="+mn-ea"/>
                <a:sym typeface="+mn-lt"/>
              </a:rPr>
              <a:t>流水线</a:t>
            </a:r>
            <a:endParaRPr lang="en-US" dirty="0">
              <a:latin typeface="+mn-lt"/>
              <a:ea typeface="+mn-ea"/>
              <a:cs typeface="+mn-ea"/>
              <a:sym typeface="+mn-lt"/>
            </a:endParaRPr>
          </a:p>
        </p:txBody>
      </p:sp>
      <p:sp>
        <p:nvSpPr>
          <p:cNvPr id="41" name="Shape 1158">
            <a:extLst>
              <a:ext uri="{FF2B5EF4-FFF2-40B4-BE49-F238E27FC236}">
                <a16:creationId xmlns="" xmlns:a16="http://schemas.microsoft.com/office/drawing/2014/main"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2" name="Shape 1211">
            <a:extLst>
              <a:ext uri="{FF2B5EF4-FFF2-40B4-BE49-F238E27FC236}">
                <a16:creationId xmlns="" xmlns:a16="http://schemas.microsoft.com/office/drawing/2014/main"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3" name="Shape 1289">
            <a:extLst>
              <a:ext uri="{FF2B5EF4-FFF2-40B4-BE49-F238E27FC236}">
                <a16:creationId xmlns="" xmlns:a16="http://schemas.microsoft.com/office/drawing/2014/main"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pic>
        <p:nvPicPr>
          <p:cNvPr id="44" name="Picture 43">
            <a:extLst>
              <a:ext uri="{FF2B5EF4-FFF2-40B4-BE49-F238E27FC236}">
                <a16:creationId xmlns="" xmlns:a16="http://schemas.microsoft.com/office/drawing/2014/main"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 xmlns:a16="http://schemas.microsoft.com/office/drawing/2014/main"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 xmlns:a16="http://schemas.microsoft.com/office/drawing/2014/main"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 xmlns:a16="http://schemas.microsoft.com/office/drawing/2014/main"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48" name="Shape 1204">
              <a:extLst>
                <a:ext uri="{FF2B5EF4-FFF2-40B4-BE49-F238E27FC236}">
                  <a16:creationId xmlns="" xmlns:a16="http://schemas.microsoft.com/office/drawing/2014/main" id="{18D14A86-EA47-794C-BE09-9EBDCD3B10F3}"/>
                </a:ext>
              </a:extLst>
            </p:cNvPr>
            <p:cNvSpPr/>
            <p:nvPr/>
          </p:nvSpPr>
          <p:spPr>
            <a:xfrm>
              <a:off x="25600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设计</a:t>
              </a:r>
              <a:endParaRPr sz="1400" dirty="0">
                <a:solidFill>
                  <a:prstClr val="white"/>
                </a:solidFill>
                <a:latin typeface="+mn-lt"/>
                <a:ea typeface="+mn-ea"/>
                <a:cs typeface="+mn-ea"/>
                <a:sym typeface="+mn-lt"/>
              </a:endParaRPr>
            </a:p>
          </p:txBody>
        </p:sp>
      </p:grpSp>
      <p:grpSp>
        <p:nvGrpSpPr>
          <p:cNvPr id="49" name="Group 1205">
            <a:extLst>
              <a:ext uri="{FF2B5EF4-FFF2-40B4-BE49-F238E27FC236}">
                <a16:creationId xmlns="" xmlns:a16="http://schemas.microsoft.com/office/drawing/2014/main"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 xmlns:a16="http://schemas.microsoft.com/office/drawing/2014/main"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1" name="Shape 1204">
              <a:extLst>
                <a:ext uri="{FF2B5EF4-FFF2-40B4-BE49-F238E27FC236}">
                  <a16:creationId xmlns="" xmlns:a16="http://schemas.microsoft.com/office/drawing/2014/main" id="{8DCF6510-1400-5140-A3C0-4ACAA8C49710}"/>
                </a:ext>
              </a:extLst>
            </p:cNvPr>
            <p:cNvSpPr/>
            <p:nvPr/>
          </p:nvSpPr>
          <p:spPr>
            <a:xfrm>
              <a:off x="256009"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计划</a:t>
              </a:r>
              <a:endParaRPr sz="1400" dirty="0">
                <a:solidFill>
                  <a:prstClr val="white"/>
                </a:solidFill>
                <a:latin typeface="+mn-lt"/>
                <a:ea typeface="+mn-ea"/>
                <a:cs typeface="+mn-ea"/>
                <a:sym typeface="+mn-lt"/>
              </a:endParaRPr>
            </a:p>
          </p:txBody>
        </p:sp>
      </p:grpSp>
      <p:grpSp>
        <p:nvGrpSpPr>
          <p:cNvPr id="52" name="Group 1205">
            <a:extLst>
              <a:ext uri="{FF2B5EF4-FFF2-40B4-BE49-F238E27FC236}">
                <a16:creationId xmlns="" xmlns:a16="http://schemas.microsoft.com/office/drawing/2014/main"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 xmlns:a16="http://schemas.microsoft.com/office/drawing/2014/main"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4" name="Shape 1204">
              <a:extLst>
                <a:ext uri="{FF2B5EF4-FFF2-40B4-BE49-F238E27FC236}">
                  <a16:creationId xmlns="" xmlns:a16="http://schemas.microsoft.com/office/drawing/2014/main" id="{EE607F9A-5C68-1D44-AF8E-3E54F8D27928}"/>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开发</a:t>
              </a:r>
              <a:endParaRPr sz="1400" dirty="0">
                <a:solidFill>
                  <a:prstClr val="white"/>
                </a:solidFill>
                <a:latin typeface="+mn-lt"/>
                <a:ea typeface="+mn-ea"/>
                <a:cs typeface="+mn-ea"/>
                <a:sym typeface="+mn-lt"/>
              </a:endParaRPr>
            </a:p>
          </p:txBody>
        </p:sp>
      </p:grpSp>
      <p:grpSp>
        <p:nvGrpSpPr>
          <p:cNvPr id="55" name="Group 1205">
            <a:extLst>
              <a:ext uri="{FF2B5EF4-FFF2-40B4-BE49-F238E27FC236}">
                <a16:creationId xmlns="" xmlns:a16="http://schemas.microsoft.com/office/drawing/2014/main"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 xmlns:a16="http://schemas.microsoft.com/office/drawing/2014/main"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7" name="Shape 1204">
              <a:extLst>
                <a:ext uri="{FF2B5EF4-FFF2-40B4-BE49-F238E27FC236}">
                  <a16:creationId xmlns="" xmlns:a16="http://schemas.microsoft.com/office/drawing/2014/main" id="{1D9A8499-E73D-834C-9907-AAF77719819C}"/>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测试</a:t>
              </a:r>
              <a:endParaRPr sz="1400" dirty="0">
                <a:solidFill>
                  <a:prstClr val="white"/>
                </a:solidFill>
                <a:latin typeface="+mn-lt"/>
                <a:ea typeface="+mn-ea"/>
                <a:cs typeface="+mn-ea"/>
                <a:sym typeface="+mn-lt"/>
              </a:endParaRPr>
            </a:p>
          </p:txBody>
        </p:sp>
      </p:grpSp>
      <p:grpSp>
        <p:nvGrpSpPr>
          <p:cNvPr id="58" name="Group 1205">
            <a:extLst>
              <a:ext uri="{FF2B5EF4-FFF2-40B4-BE49-F238E27FC236}">
                <a16:creationId xmlns="" xmlns:a16="http://schemas.microsoft.com/office/drawing/2014/main"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 xmlns:a16="http://schemas.microsoft.com/office/drawing/2014/main"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0" name="Shape 1204">
              <a:extLst>
                <a:ext uri="{FF2B5EF4-FFF2-40B4-BE49-F238E27FC236}">
                  <a16:creationId xmlns="" xmlns:a16="http://schemas.microsoft.com/office/drawing/2014/main" id="{A738F575-0ADC-DC40-AF8F-3D2E46275F94}"/>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编译</a:t>
              </a:r>
              <a:endParaRPr sz="1400" dirty="0">
                <a:solidFill>
                  <a:prstClr val="white"/>
                </a:solidFill>
                <a:latin typeface="+mn-lt"/>
                <a:ea typeface="+mn-ea"/>
                <a:cs typeface="+mn-ea"/>
                <a:sym typeface="+mn-lt"/>
              </a:endParaRPr>
            </a:p>
          </p:txBody>
        </p:sp>
      </p:grpSp>
      <p:grpSp>
        <p:nvGrpSpPr>
          <p:cNvPr id="61" name="Group 1205">
            <a:extLst>
              <a:ext uri="{FF2B5EF4-FFF2-40B4-BE49-F238E27FC236}">
                <a16:creationId xmlns="" xmlns:a16="http://schemas.microsoft.com/office/drawing/2014/main"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 xmlns:a16="http://schemas.microsoft.com/office/drawing/2014/main"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3" name="Shape 1204">
              <a:extLst>
                <a:ext uri="{FF2B5EF4-FFF2-40B4-BE49-F238E27FC236}">
                  <a16:creationId xmlns="" xmlns:a16="http://schemas.microsoft.com/office/drawing/2014/main" id="{C351E3E5-A399-834C-A4D0-F1E39E00FB4F}"/>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打包</a:t>
              </a:r>
              <a:endParaRPr sz="1400" dirty="0">
                <a:solidFill>
                  <a:prstClr val="white"/>
                </a:solidFill>
                <a:latin typeface="+mn-lt"/>
                <a:ea typeface="+mn-ea"/>
                <a:cs typeface="+mn-ea"/>
                <a:sym typeface="+mn-lt"/>
              </a:endParaRPr>
            </a:p>
          </p:txBody>
        </p:sp>
      </p:grpSp>
      <p:grpSp>
        <p:nvGrpSpPr>
          <p:cNvPr id="64" name="Group 1205">
            <a:extLst>
              <a:ext uri="{FF2B5EF4-FFF2-40B4-BE49-F238E27FC236}">
                <a16:creationId xmlns="" xmlns:a16="http://schemas.microsoft.com/office/drawing/2014/main"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 xmlns:a16="http://schemas.microsoft.com/office/drawing/2014/main"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6" name="Shape 1204">
              <a:extLst>
                <a:ext uri="{FF2B5EF4-FFF2-40B4-BE49-F238E27FC236}">
                  <a16:creationId xmlns="" xmlns:a16="http://schemas.microsoft.com/office/drawing/2014/main" id="{9CCA93F5-02FA-5541-91CA-24081FD46B7B}"/>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部署</a:t>
              </a:r>
              <a:endParaRPr sz="1400" dirty="0">
                <a:solidFill>
                  <a:prstClr val="white"/>
                </a:solidFill>
                <a:latin typeface="+mn-lt"/>
                <a:ea typeface="+mn-ea"/>
                <a:cs typeface="+mn-ea"/>
                <a:sym typeface="+mn-lt"/>
              </a:endParaRPr>
            </a:p>
          </p:txBody>
        </p:sp>
      </p:grpSp>
      <p:grpSp>
        <p:nvGrpSpPr>
          <p:cNvPr id="67" name="Group 1205">
            <a:extLst>
              <a:ext uri="{FF2B5EF4-FFF2-40B4-BE49-F238E27FC236}">
                <a16:creationId xmlns="" xmlns:a16="http://schemas.microsoft.com/office/drawing/2014/main"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 xmlns:a16="http://schemas.microsoft.com/office/drawing/2014/main"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9" name="Shape 1204">
              <a:extLst>
                <a:ext uri="{FF2B5EF4-FFF2-40B4-BE49-F238E27FC236}">
                  <a16:creationId xmlns="" xmlns:a16="http://schemas.microsoft.com/office/drawing/2014/main" id="{CC7412A3-8A91-AB42-BACB-E6FA00328529}"/>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smtClean="0">
                  <a:solidFill>
                    <a:prstClr val="white"/>
                  </a:solidFill>
                  <a:latin typeface="+mn-lt"/>
                  <a:ea typeface="+mn-ea"/>
                  <a:cs typeface="+mn-ea"/>
                  <a:sym typeface="+mn-lt"/>
                </a:rPr>
                <a:t>监测</a:t>
              </a:r>
              <a:endParaRPr sz="1400" dirty="0">
                <a:solidFill>
                  <a:prstClr val="white"/>
                </a:solidFill>
                <a:latin typeface="+mn-lt"/>
                <a:ea typeface="+mn-ea"/>
                <a:cs typeface="+mn-ea"/>
                <a:sym typeface="+mn-lt"/>
              </a:endParaRPr>
            </a:p>
          </p:txBody>
        </p:sp>
      </p:grpSp>
      <p:sp>
        <p:nvSpPr>
          <p:cNvPr id="7" name="TextBox 6">
            <a:extLst>
              <a:ext uri="{FF2B5EF4-FFF2-40B4-BE49-F238E27FC236}">
                <a16:creationId xmlns="" xmlns:a16="http://schemas.microsoft.com/office/drawing/2014/main" id="{B0B08F38-CB1A-0449-AF22-9FF2F2EA25C9}"/>
              </a:ext>
            </a:extLst>
          </p:cNvPr>
          <p:cNvSpPr txBox="1"/>
          <p:nvPr/>
        </p:nvSpPr>
        <p:spPr>
          <a:xfrm rot="10800000">
            <a:off x="5703045" y="1648234"/>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6" name="TextBox 75">
            <a:extLst>
              <a:ext uri="{FF2B5EF4-FFF2-40B4-BE49-F238E27FC236}">
                <a16:creationId xmlns="" xmlns:a16="http://schemas.microsoft.com/office/drawing/2014/main" id="{608C3CE0-61CD-C144-A86F-43222D7E5D1E}"/>
              </a:ext>
            </a:extLst>
          </p:cNvPr>
          <p:cNvSpPr txBox="1"/>
          <p:nvPr/>
        </p:nvSpPr>
        <p:spPr>
          <a:xfrm>
            <a:off x="5649003" y="4731682"/>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7" name="TextBox 76">
            <a:extLst>
              <a:ext uri="{FF2B5EF4-FFF2-40B4-BE49-F238E27FC236}">
                <a16:creationId xmlns="" xmlns:a16="http://schemas.microsoft.com/office/drawing/2014/main" id="{2F6AA168-527A-6740-9B69-D39F7550DB97}"/>
              </a:ext>
            </a:extLst>
          </p:cNvPr>
          <p:cNvSpPr txBox="1"/>
          <p:nvPr/>
        </p:nvSpPr>
        <p:spPr>
          <a:xfrm rot="16200000">
            <a:off x="8424177" y="3219318"/>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8" name="TextBox 77">
            <a:extLst>
              <a:ext uri="{FF2B5EF4-FFF2-40B4-BE49-F238E27FC236}">
                <a16:creationId xmlns="" xmlns:a16="http://schemas.microsoft.com/office/drawing/2014/main" id="{EA94C41C-6664-704F-8FF1-48ED8A923DD6}"/>
              </a:ext>
            </a:extLst>
          </p:cNvPr>
          <p:cNvSpPr txBox="1"/>
          <p:nvPr/>
        </p:nvSpPr>
        <p:spPr>
          <a:xfrm rot="5400000">
            <a:off x="3139844" y="3259547"/>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8" name="Rectangle 7">
            <a:extLst>
              <a:ext uri="{FF2B5EF4-FFF2-40B4-BE49-F238E27FC236}">
                <a16:creationId xmlns="" xmlns:a16="http://schemas.microsoft.com/office/drawing/2014/main" id="{9DDE2583-4E2D-0347-8F95-267CE2897CD1}"/>
              </a:ext>
            </a:extLst>
          </p:cNvPr>
          <p:cNvSpPr/>
          <p:nvPr/>
        </p:nvSpPr>
        <p:spPr>
          <a:xfrm>
            <a:off x="4385723" y="3830186"/>
            <a:ext cx="1191353" cy="646331"/>
          </a:xfrm>
          <a:prstGeom prst="rect">
            <a:avLst/>
          </a:prstGeom>
        </p:spPr>
        <p:txBody>
          <a:bodyPr wrap="none">
            <a:spAutoFit/>
          </a:bodyPr>
          <a:lstStyle/>
          <a:p>
            <a:pPr algn="ctr" defTabSz="1218590">
              <a:defRPr/>
            </a:pPr>
            <a:r>
              <a:rPr lang="zh-CN" altLang="en-US" dirty="0" smtClean="0">
                <a:solidFill>
                  <a:prstClr val="black"/>
                </a:solidFill>
                <a:cs typeface="+mn-ea"/>
                <a:sym typeface="+mn-lt"/>
              </a:rPr>
              <a:t>华为云</a:t>
            </a:r>
            <a:endParaRPr lang="en-US" altLang="zh-CN" dirty="0">
              <a:solidFill>
                <a:prstClr val="black"/>
              </a:solidFill>
              <a:cs typeface="+mn-ea"/>
              <a:sym typeface="+mn-lt"/>
            </a:endParaRPr>
          </a:p>
          <a:p>
            <a:pPr algn="ctr" defTabSz="1218590">
              <a:defRPr/>
            </a:pPr>
            <a:r>
              <a:rPr lang="en-US" altLang="zh-CN" dirty="0" err="1">
                <a:solidFill>
                  <a:prstClr val="black"/>
                </a:solidFill>
                <a:cs typeface="+mn-ea"/>
                <a:sym typeface="+mn-lt"/>
              </a:rPr>
              <a:t>D</a:t>
            </a:r>
            <a:r>
              <a:rPr lang="en-US" altLang="zh-CN" dirty="0" err="1" smtClean="0">
                <a:solidFill>
                  <a:prstClr val="black"/>
                </a:solidFill>
                <a:cs typeface="+mn-ea"/>
                <a:sym typeface="+mn-lt"/>
              </a:rPr>
              <a:t>evCloud</a:t>
            </a:r>
            <a:endParaRPr lang="en-US" dirty="0">
              <a:solidFill>
                <a:prstClr val="black"/>
              </a:solidFill>
              <a:cs typeface="+mn-ea"/>
              <a:sym typeface="+mn-lt"/>
            </a:endParaRPr>
          </a:p>
        </p:txBody>
      </p:sp>
      <p:sp>
        <p:nvSpPr>
          <p:cNvPr id="80" name="Rectangle 79">
            <a:extLst>
              <a:ext uri="{FF2B5EF4-FFF2-40B4-BE49-F238E27FC236}">
                <a16:creationId xmlns="" xmlns:a16="http://schemas.microsoft.com/office/drawing/2014/main" id="{23A9AC1C-BC50-5C47-9D5B-553F0E5F4EBB}"/>
              </a:ext>
            </a:extLst>
          </p:cNvPr>
          <p:cNvSpPr/>
          <p:nvPr/>
        </p:nvSpPr>
        <p:spPr>
          <a:xfrm>
            <a:off x="6473017" y="3826532"/>
            <a:ext cx="1338829" cy="646331"/>
          </a:xfrm>
          <a:prstGeom prst="rect">
            <a:avLst/>
          </a:prstGeom>
        </p:spPr>
        <p:txBody>
          <a:bodyPr wrap="none">
            <a:spAutoFit/>
          </a:bodyPr>
          <a:lstStyle/>
          <a:p>
            <a:pPr algn="ctr" defTabSz="1218590">
              <a:defRPr/>
            </a:pPr>
            <a:r>
              <a:rPr lang="zh-CN" altLang="en-US" dirty="0">
                <a:solidFill>
                  <a:prstClr val="black"/>
                </a:solidFill>
                <a:cs typeface="+mn-ea"/>
                <a:sym typeface="+mn-lt"/>
              </a:rPr>
              <a:t>云容器引擎</a:t>
            </a:r>
            <a:endParaRPr lang="en-US" altLang="zh-CN" dirty="0">
              <a:solidFill>
                <a:prstClr val="black"/>
              </a:solidFill>
              <a:cs typeface="+mn-ea"/>
              <a:sym typeface="+mn-lt"/>
            </a:endParaRPr>
          </a:p>
          <a:p>
            <a:pPr algn="ctr" defTabSz="1218590">
              <a:defRPr/>
            </a:pPr>
            <a:r>
              <a:rPr lang="en-US" altLang="zh-CN" dirty="0">
                <a:solidFill>
                  <a:prstClr val="black"/>
                </a:solidFill>
                <a:cs typeface="+mn-ea"/>
                <a:sym typeface="+mn-lt"/>
              </a:rPr>
              <a:t>CCE</a:t>
            </a:r>
            <a:endParaRPr lang="en-US" dirty="0">
              <a:solidFill>
                <a:prstClr val="black"/>
              </a:solidFill>
              <a:cs typeface="+mn-ea"/>
              <a:sym typeface="+mn-lt"/>
            </a:endParaRPr>
          </a:p>
        </p:txBody>
      </p:sp>
      <p:pic>
        <p:nvPicPr>
          <p:cNvPr id="81" name="Picture 80">
            <a:extLst>
              <a:ext uri="{FF2B5EF4-FFF2-40B4-BE49-F238E27FC236}">
                <a16:creationId xmlns="" xmlns:a16="http://schemas.microsoft.com/office/drawing/2014/main"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 xmlns:a16="http://schemas.microsoft.com/office/drawing/2014/main" id="{EFB78F77-8403-0E49-987D-89B23FB8429C}"/>
              </a:ext>
            </a:extLst>
          </p:cNvPr>
          <p:cNvSpPr/>
          <p:nvPr/>
        </p:nvSpPr>
        <p:spPr>
          <a:xfrm>
            <a:off x="1799092" y="1705241"/>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项目管理</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9" name="Picture 8">
            <a:extLst>
              <a:ext uri="{FF2B5EF4-FFF2-40B4-BE49-F238E27FC236}">
                <a16:creationId xmlns="" xmlns:a16="http://schemas.microsoft.com/office/drawing/2014/main"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 xmlns:a16="http://schemas.microsoft.com/office/drawing/2014/main"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代码托管</a:t>
            </a:r>
            <a:endParaRPr lang="en-US" altLang="zh-CN" sz="1400" b="1" dirty="0">
              <a:solidFill>
                <a:prstClr val="black"/>
              </a:solidFill>
              <a:cs typeface="+mn-ea"/>
              <a:sym typeface="+mn-lt"/>
            </a:endParaRPr>
          </a:p>
        </p:txBody>
      </p:sp>
      <p:pic>
        <p:nvPicPr>
          <p:cNvPr id="10" name="Picture 9">
            <a:extLst>
              <a:ext uri="{FF2B5EF4-FFF2-40B4-BE49-F238E27FC236}">
                <a16:creationId xmlns="" xmlns:a16="http://schemas.microsoft.com/office/drawing/2014/main"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 xmlns:a16="http://schemas.microsoft.com/office/drawing/2014/main" id="{621899BC-15E9-F944-85E3-A957352CFFD9}"/>
              </a:ext>
            </a:extLst>
          </p:cNvPr>
          <p:cNvSpPr/>
          <p:nvPr/>
        </p:nvSpPr>
        <p:spPr>
          <a:xfrm>
            <a:off x="1651522" y="4819443"/>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代码检查</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11" name="Picture 10">
            <a:extLst>
              <a:ext uri="{FF2B5EF4-FFF2-40B4-BE49-F238E27FC236}">
                <a16:creationId xmlns="" xmlns:a16="http://schemas.microsoft.com/office/drawing/2014/main"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 xmlns:a16="http://schemas.microsoft.com/office/drawing/2014/main" id="{2ABC1D88-E2A4-3D43-8189-963CE6E43B12}"/>
              </a:ext>
            </a:extLst>
          </p:cNvPr>
          <p:cNvSpPr/>
          <p:nvPr/>
        </p:nvSpPr>
        <p:spPr>
          <a:xfrm>
            <a:off x="4621038" y="5608664"/>
            <a:ext cx="2118299"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云测</a:t>
            </a:r>
            <a:endParaRPr lang="en-US" altLang="zh-CN" sz="1400" b="1" dirty="0">
              <a:solidFill>
                <a:prstClr val="black"/>
              </a:solidFill>
              <a:cs typeface="+mn-ea"/>
              <a:sym typeface="+mn-lt"/>
            </a:endParaRPr>
          </a:p>
          <a:p>
            <a:pPr defTabSz="1218590">
              <a:defRPr/>
            </a:pPr>
            <a:endParaRPr lang="en-US" altLang="zh-CN" sz="1400" dirty="0">
              <a:solidFill>
                <a:prstClr val="white">
                  <a:lumMod val="50000"/>
                </a:prstClr>
              </a:solidFill>
              <a:cs typeface="+mn-ea"/>
              <a:sym typeface="+mn-lt"/>
            </a:endParaRPr>
          </a:p>
          <a:p>
            <a:pPr defTabSz="1218590">
              <a:defRPr/>
            </a:pPr>
            <a:endParaRPr lang="en-US" sz="1400" dirty="0">
              <a:solidFill>
                <a:prstClr val="black"/>
              </a:solidFill>
              <a:cs typeface="+mn-ea"/>
              <a:sym typeface="+mn-lt"/>
            </a:endParaRPr>
          </a:p>
        </p:txBody>
      </p:sp>
      <p:pic>
        <p:nvPicPr>
          <p:cNvPr id="12" name="Picture 11">
            <a:extLst>
              <a:ext uri="{FF2B5EF4-FFF2-40B4-BE49-F238E27FC236}">
                <a16:creationId xmlns="" xmlns:a16="http://schemas.microsoft.com/office/drawing/2014/main"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 xmlns:a16="http://schemas.microsoft.com/office/drawing/2014/main" id="{4EFC37AA-E694-E74C-848F-AF9F1119007D}"/>
              </a:ext>
            </a:extLst>
          </p:cNvPr>
          <p:cNvSpPr/>
          <p:nvPr/>
        </p:nvSpPr>
        <p:spPr>
          <a:xfrm>
            <a:off x="7687800" y="5618494"/>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编译构建</a:t>
            </a:r>
            <a:endParaRPr lang="en-US" altLang="zh-CN" sz="1400" b="1" dirty="0">
              <a:solidFill>
                <a:prstClr val="black"/>
              </a:solidFill>
              <a:cs typeface="+mn-ea"/>
              <a:sym typeface="+mn-lt"/>
            </a:endParaRPr>
          </a:p>
          <a:p>
            <a:pPr defTabSz="1218590">
              <a:defRPr/>
            </a:pPr>
            <a:endParaRPr lang="en-US" sz="1400" dirty="0">
              <a:solidFill>
                <a:prstClr val="black"/>
              </a:solidFill>
              <a:cs typeface="+mn-ea"/>
              <a:sym typeface="+mn-lt"/>
            </a:endParaRPr>
          </a:p>
        </p:txBody>
      </p:sp>
      <p:pic>
        <p:nvPicPr>
          <p:cNvPr id="13" name="Picture 12">
            <a:extLst>
              <a:ext uri="{FF2B5EF4-FFF2-40B4-BE49-F238E27FC236}">
                <a16:creationId xmlns="" xmlns:a16="http://schemas.microsoft.com/office/drawing/2014/main"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 xmlns:a16="http://schemas.microsoft.com/office/drawing/2014/main"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部署</a:t>
            </a:r>
            <a:endParaRPr lang="en-US" altLang="zh-CN" sz="1400" b="1" dirty="0">
              <a:solidFill>
                <a:prstClr val="black"/>
              </a:solidFill>
              <a:cs typeface="+mn-ea"/>
              <a:sym typeface="+mn-lt"/>
            </a:endParaRPr>
          </a:p>
        </p:txBody>
      </p:sp>
      <p:pic>
        <p:nvPicPr>
          <p:cNvPr id="93" name="Picture 92">
            <a:extLst>
              <a:ext uri="{FF2B5EF4-FFF2-40B4-BE49-F238E27FC236}">
                <a16:creationId xmlns="" xmlns:a16="http://schemas.microsoft.com/office/drawing/2014/main"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 xmlns:a16="http://schemas.microsoft.com/office/drawing/2014/main"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容器镜像服务</a:t>
            </a:r>
            <a:endParaRPr lang="en-US" altLang="zh-CN" sz="1400" b="1" dirty="0">
              <a:solidFill>
                <a:prstClr val="black"/>
              </a:solidFill>
              <a:cs typeface="+mn-ea"/>
              <a:sym typeface="+mn-lt"/>
            </a:endParaRPr>
          </a:p>
        </p:txBody>
      </p:sp>
      <p:pic>
        <p:nvPicPr>
          <p:cNvPr id="95" name="Picture 94">
            <a:extLst>
              <a:ext uri="{FF2B5EF4-FFF2-40B4-BE49-F238E27FC236}">
                <a16:creationId xmlns="" xmlns:a16="http://schemas.microsoft.com/office/drawing/2014/main"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 xmlns:a16="http://schemas.microsoft.com/office/drawing/2014/main" id="{ECC8D602-F8F6-D94E-B3BE-5F84E2CC0FFA}"/>
              </a:ext>
            </a:extLst>
          </p:cNvPr>
          <p:cNvSpPr/>
          <p:nvPr/>
        </p:nvSpPr>
        <p:spPr>
          <a:xfrm>
            <a:off x="9605359" y="1762600"/>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云容器引擎</a:t>
            </a:r>
            <a:r>
              <a:rPr lang="en-US" altLang="zh-CN" sz="1400" b="1" dirty="0">
                <a:solidFill>
                  <a:prstClr val="black"/>
                </a:solidFill>
                <a:cs typeface="+mn-ea"/>
                <a:sym typeface="+mn-lt"/>
              </a:rPr>
              <a:t>CCE</a:t>
            </a:r>
          </a:p>
          <a:p>
            <a:pPr defTabSz="913943">
              <a:defRPr/>
            </a:pPr>
            <a:endParaRPr lang="en-US" altLang="zh-CN" sz="1400" dirty="0">
              <a:solidFill>
                <a:prstClr val="white">
                  <a:lumMod val="50000"/>
                </a:prstClr>
              </a:solidFill>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535734" y="936794"/>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设计与计划阶段</a:t>
            </a:r>
            <a:endParaRPr 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sz="1999" spc="45" dirty="0">
                <a:solidFill>
                  <a:prstClr val="black"/>
                </a:solidFill>
                <a:latin typeface="+mn-lt"/>
                <a:ea typeface="+mn-ea"/>
                <a:cs typeface="+mn-ea"/>
                <a:sym typeface="+mn-lt"/>
              </a:rPr>
              <a:t>使用华为云</a:t>
            </a:r>
            <a:r>
              <a:rPr lang="en-US" altLang="zh-CN" sz="1999" spc="45" dirty="0" err="1">
                <a:solidFill>
                  <a:prstClr val="black"/>
                </a:solidFill>
                <a:latin typeface="+mn-lt"/>
                <a:ea typeface="+mn-ea"/>
                <a:cs typeface="+mn-ea"/>
                <a:sym typeface="+mn-lt"/>
              </a:rPr>
              <a:t>DevCloud</a:t>
            </a:r>
            <a:r>
              <a:rPr lang="zh-CN" altLang="en-US" sz="1999" spc="45" dirty="0">
                <a:solidFill>
                  <a:prstClr val="black"/>
                </a:solidFill>
                <a:latin typeface="+mn-lt"/>
                <a:ea typeface="+mn-ea"/>
                <a:cs typeface="+mn-ea"/>
                <a:sym typeface="+mn-lt"/>
              </a:rPr>
              <a:t>完成规划设计和敏捷</a:t>
            </a:r>
            <a:r>
              <a:rPr lang="zh-CN" altLang="en-US" sz="1999" spc="45" dirty="0" smtClean="0">
                <a:solidFill>
                  <a:prstClr val="black"/>
                </a:solidFill>
                <a:latin typeface="+mn-lt"/>
                <a:ea typeface="+mn-ea"/>
                <a:cs typeface="+mn-ea"/>
                <a:sym typeface="+mn-lt"/>
              </a:rPr>
              <a:t>项目管理。</a:t>
            </a:r>
            <a:endParaRPr lang="zh-CN" altLang="en-US" sz="1999" spc="45" dirty="0">
              <a:solidFill>
                <a:prstClr val="black"/>
              </a:solidFill>
              <a:latin typeface="+mn-lt"/>
              <a:ea typeface="+mn-ea"/>
              <a:cs typeface="+mn-ea"/>
              <a:sym typeface="+mn-lt"/>
            </a:endParaRPr>
          </a:p>
          <a:p>
            <a:endParaRPr lang="zh-CN" altLang="en-US" sz="1999" dirty="0">
              <a:latin typeface="+mn-lt"/>
              <a:ea typeface="+mn-ea"/>
              <a:cs typeface="+mn-ea"/>
              <a:sym typeface="+mn-lt"/>
            </a:endParaRPr>
          </a:p>
        </p:txBody>
      </p:sp>
      <p:grpSp>
        <p:nvGrpSpPr>
          <p:cNvPr id="5" name="组合 4"/>
          <p:cNvGrpSpPr/>
          <p:nvPr/>
        </p:nvGrpSpPr>
        <p:grpSpPr>
          <a:xfrm>
            <a:off x="2279425" y="1740916"/>
            <a:ext cx="9156230" cy="4443675"/>
            <a:chOff x="2251705" y="1650492"/>
            <a:chExt cx="9945897" cy="5109363"/>
          </a:xfrm>
        </p:grpSpPr>
        <p:sp>
          <p:nvSpPr>
            <p:cNvPr id="70" name="Shape 1250">
              <a:extLst>
                <a:ext uri="{FF2B5EF4-FFF2-40B4-BE49-F238E27FC236}">
                  <a16:creationId xmlns="" xmlns:a16="http://schemas.microsoft.com/office/drawing/2014/main" id="{94443860-2009-C94D-AB69-AD70F37761D8}"/>
                </a:ext>
              </a:extLst>
            </p:cNvPr>
            <p:cNvSpPr/>
            <p:nvPr/>
          </p:nvSpPr>
          <p:spPr>
            <a:xfrm rot="5400000">
              <a:off x="7634480" y="2196733"/>
              <a:ext cx="3047161" cy="6079083"/>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4" name="组合 3"/>
            <p:cNvGrpSpPr/>
            <p:nvPr/>
          </p:nvGrpSpPr>
          <p:grpSpPr>
            <a:xfrm>
              <a:off x="2251705" y="1650492"/>
              <a:ext cx="8991704" cy="4937287"/>
              <a:chOff x="2251705" y="1650492"/>
              <a:chExt cx="8991704" cy="4937287"/>
            </a:xfrm>
          </p:grpSpPr>
          <p:grpSp>
            <p:nvGrpSpPr>
              <p:cNvPr id="71" name="Group 1258">
                <a:extLst>
                  <a:ext uri="{FF2B5EF4-FFF2-40B4-BE49-F238E27FC236}">
                    <a16:creationId xmlns="" xmlns:a16="http://schemas.microsoft.com/office/drawing/2014/main" id="{FE25E422-8BF2-3F48-BA7C-7355411E32F4}"/>
                  </a:ext>
                </a:extLst>
              </p:cNvPr>
              <p:cNvGrpSpPr/>
              <p:nvPr/>
            </p:nvGrpSpPr>
            <p:grpSpPr>
              <a:xfrm>
                <a:off x="7180981" y="3467750"/>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9135719" y="3467751"/>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5849008" y="4842958"/>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8910786" y="3159014"/>
                <a:ext cx="956714" cy="30043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产品设计</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flipV="1">
                <a:off x="9393142" y="3918779"/>
                <a:ext cx="1" cy="1062696"/>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8482855" y="4953806"/>
                <a:ext cx="1799711" cy="966455"/>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8698140" y="512466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smtClean="0">
                    <a:solidFill>
                      <a:prstClr val="white"/>
                    </a:solidFill>
                    <a:cs typeface="+mn-ea"/>
                    <a:sym typeface="+mn-lt"/>
                  </a:rPr>
                  <a:t>项目规划模块</a:t>
                </a:r>
                <a:r>
                  <a:rPr lang="zh-CN" altLang="en-US" sz="1399" dirty="0">
                    <a:solidFill>
                      <a:prstClr val="white"/>
                    </a:solidFill>
                    <a:cs typeface="+mn-ea"/>
                    <a:sym typeface="+mn-lt"/>
                  </a:rPr>
                  <a:t>的思维导图进行产品设计</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975017" y="4019440"/>
                <a:ext cx="956714" cy="33707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需求管理</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V="1">
                <a:off x="7422353" y="2691185"/>
                <a:ext cx="1" cy="801525"/>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9" name="Shape 1276">
                <a:extLst>
                  <a:ext uri="{FF2B5EF4-FFF2-40B4-BE49-F238E27FC236}">
                    <a16:creationId xmlns="" xmlns:a16="http://schemas.microsoft.com/office/drawing/2014/main" id="{770F94CA-94CF-3340-9592-DC1008860E0D}"/>
                  </a:ext>
                </a:extLst>
              </p:cNvPr>
              <p:cNvSpPr/>
              <p:nvPr/>
            </p:nvSpPr>
            <p:spPr>
              <a:xfrm>
                <a:off x="6437593" y="1650492"/>
                <a:ext cx="1969520" cy="104069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0308" y="1754711"/>
                <a:ext cx="1804087" cy="80152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smtClean="0">
                    <a:solidFill>
                      <a:prstClr val="white"/>
                    </a:solidFill>
                    <a:cs typeface="+mn-ea"/>
                    <a:sym typeface="+mn-lt"/>
                  </a:rPr>
                  <a:t>使用工作项和</a:t>
                </a:r>
                <a:r>
                  <a:rPr lang="zh-CN" altLang="en-US" sz="1399" dirty="0">
                    <a:solidFill>
                      <a:prstClr val="white"/>
                    </a:solidFill>
                    <a:cs typeface="+mn-ea"/>
                    <a:sym typeface="+mn-lt"/>
                  </a:rPr>
                  <a:t>迭代管理项目需求和计划</a:t>
                </a:r>
                <a:endParaRPr sz="1399" dirty="0">
                  <a:solidFill>
                    <a:prstClr val="white"/>
                  </a:solidFill>
                  <a:cs typeface="+mn-ea"/>
                  <a:sym typeface="+mn-lt"/>
                </a:endParaRPr>
              </a:p>
            </p:txBody>
          </p:sp>
          <p:sp>
            <p:nvSpPr>
              <p:cNvPr id="111" name="Shape 1279">
                <a:extLst>
                  <a:ext uri="{FF2B5EF4-FFF2-40B4-BE49-F238E27FC236}">
                    <a16:creationId xmlns="" xmlns:a16="http://schemas.microsoft.com/office/drawing/2014/main" id="{407967A5-D325-8A48-9914-B69B05F3EEB0}"/>
                  </a:ext>
                </a:extLst>
              </p:cNvPr>
              <p:cNvSpPr/>
              <p:nvPr/>
            </p:nvSpPr>
            <p:spPr>
              <a:xfrm>
                <a:off x="6404741" y="4953934"/>
                <a:ext cx="1435070" cy="33707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敏捷项目管理</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a:off x="4833541" y="5086775"/>
                <a:ext cx="1050485" cy="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2251705" y="4580838"/>
                <a:ext cx="2578253" cy="107982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2404363" y="4803257"/>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使用迭代</a:t>
                </a:r>
                <a:r>
                  <a:rPr lang="zh-CN" altLang="en-US" sz="1399" dirty="0" smtClean="0">
                    <a:solidFill>
                      <a:prstClr val="white"/>
                    </a:solidFill>
                    <a:cs typeface="+mn-ea"/>
                    <a:sym typeface="+mn-lt"/>
                  </a:rPr>
                  <a:t>和跟随进度</a:t>
                </a:r>
                <a:r>
                  <a:rPr lang="zh-CN" altLang="en-US" sz="1399" dirty="0">
                    <a:solidFill>
                      <a:prstClr val="white"/>
                    </a:solidFill>
                    <a:cs typeface="+mn-ea"/>
                    <a:sym typeface="+mn-lt"/>
                  </a:rPr>
                  <a:t>，使用</a:t>
                </a:r>
                <a:r>
                  <a:rPr lang="en-US" altLang="zh-CN" sz="1399" dirty="0">
                    <a:solidFill>
                      <a:prstClr val="white"/>
                    </a:solidFill>
                    <a:cs typeface="+mn-ea"/>
                    <a:sym typeface="+mn-lt"/>
                  </a:rPr>
                  <a:t>Kanban</a:t>
                </a:r>
                <a:r>
                  <a:rPr lang="zh-CN" altLang="en-US" sz="1399" dirty="0">
                    <a:solidFill>
                      <a:prstClr val="white"/>
                    </a:solidFill>
                    <a:cs typeface="+mn-ea"/>
                    <a:sym typeface="+mn-lt"/>
                  </a:rPr>
                  <a:t>协助团队完成每日立会，并形成拉动式管理</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10615498" y="3383150"/>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37877" y="386629"/>
                  <a:ext cx="780105" cy="555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设计</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5775756" y="5959868"/>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37879" y="386629"/>
                  <a:ext cx="780105" cy="555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计划</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rot="10800000">
                <a:off x="9122922" y="3519701"/>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0800000">
                <a:off x="7183233" y="3500543"/>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rot="5400000">
                <a:off x="5848075" y="4911203"/>
                <a:ext cx="518291" cy="40083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grpSp>
      <p:pic>
        <p:nvPicPr>
          <p:cNvPr id="6" name="图片 5"/>
          <p:cNvPicPr>
            <a:picLocks noChangeAspect="1"/>
          </p:cNvPicPr>
          <p:nvPr/>
        </p:nvPicPr>
        <p:blipFill>
          <a:blip r:embed="rId3"/>
          <a:stretch>
            <a:fillRect/>
          </a:stretch>
        </p:blipFill>
        <p:spPr>
          <a:xfrm>
            <a:off x="869260" y="1810286"/>
            <a:ext cx="4775061" cy="2002774"/>
          </a:xfrm>
          <a:prstGeom prst="rect">
            <a:avLst/>
          </a:prstGeom>
          <a:ln w="12700">
            <a:solidFill>
              <a:schemeClr val="bg1">
                <a:lumMod val="85000"/>
              </a:schemeClr>
            </a:solidFill>
          </a:ln>
        </p:spPr>
      </p:pic>
    </p:spTree>
    <p:extLst>
      <p:ext uri="{BB962C8B-B14F-4D97-AF65-F5344CB8AC3E}">
        <p14:creationId xmlns:p14="http://schemas.microsoft.com/office/powerpoint/2010/main" val="3114481426"/>
      </p:ext>
    </p:extLst>
  </p:cSld>
  <p:clrMapOvr>
    <a:masterClrMapping/>
  </p:clrMapOvr>
  <p:transition spd="slow">
    <p:pull dir="u"/>
  </p:transition>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4224" y="1004405"/>
            <a:ext cx="10681093" cy="4824905"/>
            <a:chOff x="834224" y="1004405"/>
            <a:chExt cx="10681093" cy="4824905"/>
          </a:xfrm>
        </p:grpSpPr>
        <p:sp>
          <p:nvSpPr>
            <p:cNvPr id="8" name="Rectangle 1"/>
            <p:cNvSpPr>
              <a:spLocks noChangeArrowheads="1"/>
            </p:cNvSpPr>
            <p:nvPr/>
          </p:nvSpPr>
          <p:spPr bwMode="auto">
            <a:xfrm>
              <a:off x="5813528" y="1591784"/>
              <a:ext cx="4623499" cy="1061192"/>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敏捷管理</a:t>
              </a:r>
              <a:r>
                <a:rPr lang="zh-CN" altLang="en-US" sz="1399" dirty="0">
                  <a:solidFill>
                    <a:prstClr val="black"/>
                  </a:solidFill>
                  <a:cs typeface="+mn-ea"/>
                  <a:sym typeface="+mn-lt"/>
                </a:rPr>
                <a:t>：</a:t>
              </a:r>
              <a:r>
                <a:rPr lang="zh-CN" altLang="zh-CN" sz="1200" dirty="0">
                  <a:solidFill>
                    <a:prstClr val="black"/>
                  </a:solidFill>
                  <a:cs typeface="+mn-ea"/>
                  <a:sym typeface="+mn-lt"/>
                </a:rPr>
                <a:t>迭代计划和时间线</a:t>
              </a:r>
              <a:r>
                <a:rPr lang="zh-CN" altLang="en-US" sz="1200" dirty="0">
                  <a:solidFill>
                    <a:prstClr val="black"/>
                  </a:solidFill>
                  <a:cs typeface="+mn-ea"/>
                  <a:sym typeface="+mn-lt"/>
                </a:rPr>
                <a:t>，及时准确掌控</a:t>
              </a:r>
              <a:r>
                <a:rPr lang="zh-CN" altLang="zh-CN" sz="1200" dirty="0">
                  <a:solidFill>
                    <a:prstClr val="black"/>
                  </a:solidFill>
                  <a:cs typeface="+mn-ea"/>
                  <a:sym typeface="+mn-lt"/>
                </a:rPr>
                <a:t>项目进展</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思维导图规划</a:t>
              </a:r>
              <a:r>
                <a:rPr lang="zh-CN" altLang="en-US" sz="1399" dirty="0">
                  <a:solidFill>
                    <a:prstClr val="black"/>
                  </a:solidFill>
                  <a:cs typeface="+mn-ea"/>
                  <a:sym typeface="+mn-lt"/>
                </a:rPr>
                <a:t>：</a:t>
              </a:r>
              <a:r>
                <a:rPr lang="zh-CN" altLang="en-US" sz="1200" dirty="0">
                  <a:solidFill>
                    <a:prstClr val="black"/>
                  </a:solidFill>
                  <a:cs typeface="+mn-ea"/>
                  <a:sym typeface="+mn-lt"/>
                </a:rPr>
                <a:t>产品全景规划，便捷需求拆分和路标计划。</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兼顾标准与轻量</a:t>
              </a:r>
              <a:r>
                <a:rPr lang="zh-CN" altLang="en-US" sz="1399" dirty="0">
                  <a:solidFill>
                    <a:prstClr val="black"/>
                  </a:solidFill>
                  <a:cs typeface="+mn-ea"/>
                  <a:sym typeface="+mn-lt"/>
                </a:rPr>
                <a:t>：</a:t>
              </a:r>
              <a:r>
                <a:rPr lang="zh-CN" altLang="en-US" sz="1200" dirty="0">
                  <a:solidFill>
                    <a:prstClr val="black"/>
                  </a:solidFill>
                  <a:cs typeface="+mn-ea"/>
                  <a:sym typeface="+mn-lt"/>
                </a:rPr>
                <a:t>提供标准</a:t>
              </a:r>
              <a:r>
                <a:rPr lang="en-US" altLang="zh-CN" sz="1200" dirty="0">
                  <a:solidFill>
                    <a:prstClr val="black"/>
                  </a:solidFill>
                  <a:cs typeface="+mn-ea"/>
                  <a:sym typeface="+mn-lt"/>
                </a:rPr>
                <a:t>Scrum</a:t>
              </a:r>
              <a:r>
                <a:rPr lang="zh-CN" altLang="en-US" sz="1200" dirty="0">
                  <a:solidFill>
                    <a:prstClr val="black"/>
                  </a:solidFill>
                  <a:cs typeface="+mn-ea"/>
                  <a:sym typeface="+mn-lt"/>
                </a:rPr>
                <a:t>和轻量看板两种</a:t>
              </a:r>
              <a:r>
                <a:rPr lang="zh-CN" altLang="en-US" sz="1200" dirty="0" smtClean="0">
                  <a:solidFill>
                    <a:prstClr val="black"/>
                  </a:solidFill>
                  <a:cs typeface="+mn-ea"/>
                  <a:sym typeface="+mn-lt"/>
                </a:rPr>
                <a:t>模板。</a:t>
              </a:r>
              <a:endParaRPr lang="en-US" altLang="zh-CN" sz="1200" dirty="0">
                <a:solidFill>
                  <a:prstClr val="black"/>
                </a:solidFill>
                <a:cs typeface="+mn-ea"/>
                <a:sym typeface="+mn-lt"/>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801" y="1331869"/>
              <a:ext cx="1809581" cy="3193228"/>
            </a:xfrm>
            <a:prstGeom prst="rect">
              <a:avLst/>
            </a:prstGeom>
            <a:ln>
              <a:noFill/>
            </a:ln>
            <a:effectLst>
              <a:outerShdw blurRad="190500" algn="tl" rotWithShape="0">
                <a:srgbClr val="000000">
                  <a:alpha val="70000"/>
                </a:srgbClr>
              </a:outerShdw>
            </a:effectLst>
          </p:spPr>
        </p:pic>
        <p:grpSp>
          <p:nvGrpSpPr>
            <p:cNvPr id="2" name="组合 1"/>
            <p:cNvGrpSpPr/>
            <p:nvPr/>
          </p:nvGrpSpPr>
          <p:grpSpPr>
            <a:xfrm>
              <a:off x="5847058" y="1004405"/>
              <a:ext cx="1635818" cy="771463"/>
              <a:chOff x="5741778" y="2368208"/>
              <a:chExt cx="1848659" cy="862107"/>
            </a:xfrm>
          </p:grpSpPr>
          <p:sp>
            <p:nvSpPr>
              <p:cNvPr id="10" name="文本框 9">
                <a:extLst>
                  <a:ext uri="{FF2B5EF4-FFF2-40B4-BE49-F238E27FC236}">
                    <a16:creationId xmlns="" xmlns:a16="http://schemas.microsoft.com/office/drawing/2014/main" id="{04F69230-F3A6-4586-9371-A858F4763E9F}"/>
                  </a:ext>
                </a:extLst>
              </p:cNvPr>
              <p:cNvSpPr txBox="1"/>
              <p:nvPr/>
            </p:nvSpPr>
            <p:spPr>
              <a:xfrm>
                <a:off x="5852597" y="2478923"/>
                <a:ext cx="611255"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01</a:t>
                </a:r>
                <a:endParaRPr lang="zh-CN" altLang="en-US" sz="1998" b="1" spc="115" dirty="0">
                  <a:solidFill>
                    <a:srgbClr val="C7000B"/>
                  </a:solidFill>
                  <a:cs typeface="+mn-ea"/>
                  <a:sym typeface="+mn-lt"/>
                </a:endParaRPr>
              </a:p>
            </p:txBody>
          </p:sp>
          <p:grpSp>
            <p:nvGrpSpPr>
              <p:cNvPr id="11" name="Group 14"/>
              <p:cNvGrpSpPr>
                <a:grpSpLocks/>
              </p:cNvGrpSpPr>
              <p:nvPr/>
            </p:nvGrpSpPr>
            <p:grpSpPr bwMode="auto">
              <a:xfrm>
                <a:off x="5741778" y="2368208"/>
                <a:ext cx="394251" cy="341173"/>
                <a:chOff x="-7765874" y="-3433946"/>
                <a:chExt cx="1008202" cy="868394"/>
              </a:xfrm>
            </p:grpSpPr>
            <p:sp>
              <p:nvSpPr>
                <p:cNvPr id="12" name="Line 15"/>
                <p:cNvSpPr>
                  <a:spLocks noChangeShapeType="1"/>
                </p:cNvSpPr>
                <p:nvPr/>
              </p:nvSpPr>
              <p:spPr bwMode="auto">
                <a:xfrm>
                  <a:off x="-7682715" y="-3410932"/>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13" name="Line 16"/>
                <p:cNvSpPr>
                  <a:spLocks noChangeShapeType="1"/>
                </p:cNvSpPr>
                <p:nvPr/>
              </p:nvSpPr>
              <p:spPr bwMode="auto">
                <a:xfrm flipH="1">
                  <a:off x="-7765874" y="-3433946"/>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16" name="Rectangle 1"/>
              <p:cNvSpPr>
                <a:spLocks noChangeArrowheads="1"/>
              </p:cNvSpPr>
              <p:nvPr/>
            </p:nvSpPr>
            <p:spPr bwMode="auto">
              <a:xfrm>
                <a:off x="6460865" y="2710747"/>
                <a:ext cx="1129572" cy="519568"/>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专业</a:t>
                </a:r>
                <a:endParaRPr lang="en-US" altLang="zh-CN" sz="1798" dirty="0">
                  <a:solidFill>
                    <a:srgbClr val="C7000B"/>
                  </a:solidFill>
                  <a:cs typeface="+mn-ea"/>
                  <a:sym typeface="+mn-lt"/>
                </a:endParaRPr>
              </a:p>
            </p:txBody>
          </p:sp>
        </p:grpSp>
        <p:sp>
          <p:nvSpPr>
            <p:cNvPr id="29" name="Rectangle 1"/>
            <p:cNvSpPr>
              <a:spLocks noChangeArrowheads="1"/>
            </p:cNvSpPr>
            <p:nvPr/>
          </p:nvSpPr>
          <p:spPr bwMode="auto">
            <a:xfrm>
              <a:off x="5810706" y="3356406"/>
              <a:ext cx="4589180" cy="1338191"/>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管理者仪表盘</a:t>
              </a:r>
              <a:r>
                <a:rPr lang="zh-CN" altLang="en-US" sz="1200" dirty="0">
                  <a:solidFill>
                    <a:prstClr val="black"/>
                  </a:solidFill>
                  <a:cs typeface="+mn-ea"/>
                  <a:sym typeface="+mn-lt"/>
                </a:rPr>
                <a:t>：自定制</a:t>
              </a:r>
              <a:r>
                <a:rPr lang="zh-CN" altLang="zh-CN" sz="1200" dirty="0">
                  <a:solidFill>
                    <a:prstClr val="black"/>
                  </a:solidFill>
                  <a:cs typeface="+mn-ea"/>
                  <a:sym typeface="+mn-lt"/>
                </a:rPr>
                <a:t>统计报表</a:t>
              </a:r>
              <a:r>
                <a:rPr lang="zh-CN" altLang="en-US" sz="1200" dirty="0">
                  <a:solidFill>
                    <a:prstClr val="black"/>
                  </a:solidFill>
                  <a:cs typeface="+mn-ea"/>
                  <a:sym typeface="+mn-lt"/>
                </a:rPr>
                <a:t>，掌握</a:t>
              </a:r>
              <a:r>
                <a:rPr lang="zh-CN" altLang="zh-CN" sz="1200" dirty="0">
                  <a:solidFill>
                    <a:prstClr val="black"/>
                  </a:solidFill>
                  <a:cs typeface="+mn-ea"/>
                  <a:sym typeface="+mn-lt"/>
                </a:rPr>
                <a:t>企业</a:t>
              </a:r>
              <a:r>
                <a:rPr lang="zh-CN" altLang="en-US" sz="1200" dirty="0">
                  <a:solidFill>
                    <a:prstClr val="black"/>
                  </a:solidFill>
                  <a:cs typeface="+mn-ea"/>
                  <a:sym typeface="+mn-lt"/>
                </a:rPr>
                <a:t>和项目</a:t>
              </a:r>
              <a:r>
                <a:rPr lang="zh-CN" altLang="zh-CN" sz="1200" dirty="0" smtClean="0">
                  <a:solidFill>
                    <a:prstClr val="black"/>
                  </a:solidFill>
                  <a:cs typeface="+mn-ea"/>
                  <a:sym typeface="+mn-lt"/>
                </a:rPr>
                <a:t>宏观进展</a:t>
              </a:r>
              <a:r>
                <a:rPr lang="zh-CN" altLang="en-US" sz="1200" dirty="0" smtClean="0">
                  <a:solidFill>
                    <a:prstClr val="black"/>
                  </a:solidFill>
                  <a:cs typeface="+mn-ea"/>
                  <a:sym typeface="+mn-lt"/>
                </a:rPr>
                <a:t>。</a:t>
              </a:r>
              <a:endParaRPr lang="en-US" altLang="zh-CN" sz="1200" b="1"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smtClean="0">
                  <a:solidFill>
                    <a:prstClr val="black"/>
                  </a:solidFill>
                  <a:cs typeface="+mn-ea"/>
                  <a:sym typeface="+mn-lt"/>
                </a:rPr>
                <a:t>项目文档管理 </a:t>
              </a:r>
              <a:r>
                <a:rPr lang="zh-CN" altLang="en-US" sz="1399" dirty="0" smtClean="0">
                  <a:solidFill>
                    <a:prstClr val="black"/>
                  </a:solidFill>
                  <a:cs typeface="+mn-ea"/>
                  <a:sym typeface="+mn-lt"/>
                </a:rPr>
                <a:t>：</a:t>
              </a:r>
              <a:r>
                <a:rPr lang="zh-CN" altLang="en-US" sz="1200" dirty="0" smtClean="0">
                  <a:solidFill>
                    <a:prstClr val="black"/>
                  </a:solidFill>
                  <a:cs typeface="+mn-ea"/>
                  <a:sym typeface="+mn-lt"/>
                </a:rPr>
                <a:t>超大容量文档托管，知识资产有效传承。</a:t>
              </a:r>
              <a:endParaRPr lang="en-US" altLang="zh-CN" sz="1200"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en-US" altLang="zh-CN" sz="1399" b="1" dirty="0" smtClean="0">
                  <a:solidFill>
                    <a:prstClr val="black"/>
                  </a:solidFill>
                  <a:cs typeface="+mn-ea"/>
                  <a:sym typeface="+mn-lt"/>
                </a:rPr>
                <a:t>Wiki</a:t>
              </a:r>
              <a:r>
                <a:rPr lang="zh-CN" altLang="en-US" sz="1399" b="1" dirty="0">
                  <a:solidFill>
                    <a:prstClr val="black"/>
                  </a:solidFill>
                  <a:cs typeface="+mn-ea"/>
                  <a:sym typeface="+mn-lt"/>
                </a:rPr>
                <a:t>协作 </a:t>
              </a:r>
              <a:r>
                <a:rPr lang="zh-CN" altLang="en-US" sz="1399" dirty="0">
                  <a:solidFill>
                    <a:prstClr val="black"/>
                  </a:solidFill>
                  <a:cs typeface="+mn-ea"/>
                  <a:sym typeface="+mn-lt"/>
                </a:rPr>
                <a:t>：</a:t>
              </a:r>
              <a:r>
                <a:rPr lang="zh-CN" altLang="en-US" sz="1200" dirty="0">
                  <a:solidFill>
                    <a:prstClr val="black"/>
                  </a:solidFill>
                  <a:cs typeface="+mn-ea"/>
                  <a:sym typeface="+mn-lt"/>
                </a:rPr>
                <a:t>团队知识在线分享，及时沉淀项目</a:t>
              </a:r>
              <a:r>
                <a:rPr lang="zh-CN" altLang="en-US" sz="1200" dirty="0" smtClean="0">
                  <a:solidFill>
                    <a:prstClr val="black"/>
                  </a:solidFill>
                  <a:cs typeface="+mn-ea"/>
                  <a:sym typeface="+mn-lt"/>
                </a:rPr>
                <a:t>经验。</a:t>
              </a:r>
              <a:endParaRPr lang="en-US" altLang="zh-CN" sz="1200" dirty="0">
                <a:solidFill>
                  <a:prstClr val="black"/>
                </a:solidFill>
                <a:cs typeface="+mn-ea"/>
                <a:sym typeface="+mn-lt"/>
              </a:endParaRPr>
            </a:p>
          </p:txBody>
        </p:sp>
        <p:grpSp>
          <p:nvGrpSpPr>
            <p:cNvPr id="30" name="组合 29"/>
            <p:cNvGrpSpPr/>
            <p:nvPr/>
          </p:nvGrpSpPr>
          <p:grpSpPr>
            <a:xfrm>
              <a:off x="5891800" y="2693499"/>
              <a:ext cx="3406791" cy="692408"/>
              <a:chOff x="5752289" y="2438488"/>
              <a:chExt cx="3850055" cy="773760"/>
            </a:xfrm>
          </p:grpSpPr>
          <p:sp>
            <p:nvSpPr>
              <p:cNvPr id="31" name="文本框 30">
                <a:extLst>
                  <a:ext uri="{FF2B5EF4-FFF2-40B4-BE49-F238E27FC236}">
                    <a16:creationId xmlns="" xmlns:a16="http://schemas.microsoft.com/office/drawing/2014/main" id="{04F69230-F3A6-4586-9371-A858F4763E9F}"/>
                  </a:ext>
                </a:extLst>
              </p:cNvPr>
              <p:cNvSpPr txBox="1"/>
              <p:nvPr/>
            </p:nvSpPr>
            <p:spPr>
              <a:xfrm>
                <a:off x="5853373" y="2537778"/>
                <a:ext cx="611256" cy="585639"/>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02</a:t>
                </a:r>
                <a:endParaRPr lang="zh-CN" altLang="en-US" sz="1998" b="1" spc="115" dirty="0">
                  <a:solidFill>
                    <a:srgbClr val="C7000B"/>
                  </a:solidFill>
                  <a:cs typeface="+mn-ea"/>
                  <a:sym typeface="+mn-lt"/>
                </a:endParaRPr>
              </a:p>
            </p:txBody>
          </p:sp>
          <p:grpSp>
            <p:nvGrpSpPr>
              <p:cNvPr id="32" name="Group 14"/>
              <p:cNvGrpSpPr>
                <a:grpSpLocks/>
              </p:cNvGrpSpPr>
              <p:nvPr/>
            </p:nvGrpSpPr>
            <p:grpSpPr bwMode="auto">
              <a:xfrm>
                <a:off x="5752289" y="2438488"/>
                <a:ext cx="361731" cy="341174"/>
                <a:chOff x="-7739018" y="-3255044"/>
                <a:chExt cx="925043" cy="868394"/>
              </a:xfrm>
            </p:grpSpPr>
            <p:sp>
              <p:nvSpPr>
                <p:cNvPr id="34" name="Line 15"/>
                <p:cNvSpPr>
                  <a:spLocks noChangeShapeType="1"/>
                </p:cNvSpPr>
                <p:nvPr/>
              </p:nvSpPr>
              <p:spPr bwMode="auto">
                <a:xfrm>
                  <a:off x="-7739018" y="-3253457"/>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35" name="Line 16"/>
                <p:cNvSpPr>
                  <a:spLocks noChangeShapeType="1"/>
                </p:cNvSpPr>
                <p:nvPr/>
              </p:nvSpPr>
              <p:spPr bwMode="auto">
                <a:xfrm flipH="1">
                  <a:off x="-7710167" y="-3255044"/>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33" name="Rectangle 1"/>
              <p:cNvSpPr>
                <a:spLocks noChangeArrowheads="1"/>
              </p:cNvSpPr>
              <p:nvPr/>
            </p:nvSpPr>
            <p:spPr bwMode="auto">
              <a:xfrm>
                <a:off x="6435754" y="2692683"/>
                <a:ext cx="3166590" cy="519565"/>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连接数据、人、经验</a:t>
                </a:r>
                <a:endParaRPr lang="en-US" altLang="zh-CN" sz="1798" dirty="0">
                  <a:solidFill>
                    <a:srgbClr val="C7000B"/>
                  </a:solidFill>
                  <a:cs typeface="+mn-ea"/>
                  <a:sym typeface="+mn-lt"/>
                </a:endParaRPr>
              </a:p>
            </p:txBody>
          </p:sp>
        </p:grpSp>
        <p:grpSp>
          <p:nvGrpSpPr>
            <p:cNvPr id="43" name="组合 42"/>
            <p:cNvGrpSpPr/>
            <p:nvPr/>
          </p:nvGrpSpPr>
          <p:grpSpPr>
            <a:xfrm>
              <a:off x="5908238" y="4750415"/>
              <a:ext cx="2212379" cy="706220"/>
              <a:chOff x="5759146" y="2803657"/>
              <a:chExt cx="2500237" cy="789198"/>
            </a:xfrm>
          </p:grpSpPr>
          <p:sp>
            <p:nvSpPr>
              <p:cNvPr id="44" name="文本框 43">
                <a:extLst>
                  <a:ext uri="{FF2B5EF4-FFF2-40B4-BE49-F238E27FC236}">
                    <a16:creationId xmlns="" xmlns:a16="http://schemas.microsoft.com/office/drawing/2014/main" id="{04F69230-F3A6-4586-9371-A858F4763E9F}"/>
                  </a:ext>
                </a:extLst>
              </p:cNvPr>
              <p:cNvSpPr txBox="1"/>
              <p:nvPr/>
            </p:nvSpPr>
            <p:spPr>
              <a:xfrm>
                <a:off x="5862483" y="2922309"/>
                <a:ext cx="611256"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03</a:t>
                </a:r>
                <a:endParaRPr lang="zh-CN" altLang="en-US" sz="1998" b="1" spc="115" dirty="0">
                  <a:solidFill>
                    <a:srgbClr val="C7000B"/>
                  </a:solidFill>
                  <a:cs typeface="+mn-ea"/>
                  <a:sym typeface="+mn-lt"/>
                </a:endParaRPr>
              </a:p>
            </p:txBody>
          </p:sp>
          <p:grpSp>
            <p:nvGrpSpPr>
              <p:cNvPr id="45" name="Group 14"/>
              <p:cNvGrpSpPr>
                <a:grpSpLocks/>
              </p:cNvGrpSpPr>
              <p:nvPr/>
            </p:nvGrpSpPr>
            <p:grpSpPr bwMode="auto">
              <a:xfrm>
                <a:off x="5759146" y="2803657"/>
                <a:ext cx="361731" cy="341174"/>
                <a:chOff x="-7721478" y="-2325579"/>
                <a:chExt cx="925043" cy="868394"/>
              </a:xfrm>
            </p:grpSpPr>
            <p:sp>
              <p:nvSpPr>
                <p:cNvPr id="47" name="Line 15"/>
                <p:cNvSpPr>
                  <a:spLocks noChangeShapeType="1"/>
                </p:cNvSpPr>
                <p:nvPr/>
              </p:nvSpPr>
              <p:spPr bwMode="auto">
                <a:xfrm>
                  <a:off x="-7721478" y="-2283704"/>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48" name="Line 16"/>
                <p:cNvSpPr>
                  <a:spLocks noChangeShapeType="1"/>
                </p:cNvSpPr>
                <p:nvPr/>
              </p:nvSpPr>
              <p:spPr bwMode="auto">
                <a:xfrm flipH="1">
                  <a:off x="-7608237" y="-2325579"/>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46" name="Rectangle 1"/>
              <p:cNvSpPr>
                <a:spLocks noChangeArrowheads="1"/>
              </p:cNvSpPr>
              <p:nvPr/>
            </p:nvSpPr>
            <p:spPr bwMode="auto">
              <a:xfrm>
                <a:off x="6477645" y="3073288"/>
                <a:ext cx="1781738" cy="519567"/>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随时随地</a:t>
                </a:r>
                <a:endParaRPr lang="en-US" altLang="zh-CN" sz="1798" dirty="0">
                  <a:solidFill>
                    <a:srgbClr val="C7000B"/>
                  </a:solidFill>
                  <a:cs typeface="+mn-ea"/>
                  <a:sym typeface="+mn-lt"/>
                </a:endParaRPr>
              </a:p>
            </p:txBody>
          </p:sp>
        </p:grpSp>
        <p:sp>
          <p:nvSpPr>
            <p:cNvPr id="49" name="Rectangle 1"/>
            <p:cNvSpPr>
              <a:spLocks noChangeArrowheads="1"/>
            </p:cNvSpPr>
            <p:nvPr/>
          </p:nvSpPr>
          <p:spPr bwMode="auto">
            <a:xfrm>
              <a:off x="5773939" y="5447086"/>
              <a:ext cx="3983359" cy="382224"/>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移动</a:t>
              </a:r>
              <a:r>
                <a:rPr lang="en-US" altLang="zh-CN" sz="1399" b="1" dirty="0">
                  <a:solidFill>
                    <a:prstClr val="black"/>
                  </a:solidFill>
                  <a:cs typeface="+mn-ea"/>
                  <a:sym typeface="+mn-lt"/>
                </a:rPr>
                <a:t>App</a:t>
              </a:r>
              <a:r>
                <a:rPr lang="zh-CN" altLang="en-US" sz="1399" dirty="0">
                  <a:solidFill>
                    <a:prstClr val="black"/>
                  </a:solidFill>
                  <a:cs typeface="+mn-ea"/>
                  <a:sym typeface="+mn-lt"/>
                </a:rPr>
                <a:t>：</a:t>
              </a:r>
              <a:r>
                <a:rPr lang="zh-CN" altLang="en-US" sz="1200" dirty="0">
                  <a:solidFill>
                    <a:prstClr val="black"/>
                  </a:solidFill>
                  <a:cs typeface="+mn-ea"/>
                  <a:sym typeface="+mn-lt"/>
                </a:rPr>
                <a:t>随时查看和处理，不阻塞</a:t>
              </a:r>
              <a:r>
                <a:rPr lang="zh-CN" altLang="en-US" sz="1200" dirty="0" smtClean="0">
                  <a:solidFill>
                    <a:prstClr val="black"/>
                  </a:solidFill>
                  <a:cs typeface="+mn-ea"/>
                  <a:sym typeface="+mn-lt"/>
                </a:rPr>
                <a:t>等待。</a:t>
              </a:r>
              <a:endParaRPr lang="en-US" altLang="zh-CN" sz="1200" dirty="0">
                <a:solidFill>
                  <a:prstClr val="black"/>
                </a:solidFill>
                <a:cs typeface="+mn-ea"/>
                <a:sym typeface="+mn-lt"/>
              </a:endParaRPr>
            </a:p>
          </p:txBody>
        </p:sp>
        <p:sp>
          <p:nvSpPr>
            <p:cNvPr id="50" name="happiness_158409"/>
            <p:cNvSpPr>
              <a:spLocks noChangeAspect="1"/>
            </p:cNvSpPr>
            <p:nvPr/>
          </p:nvSpPr>
          <p:spPr bwMode="auto">
            <a:xfrm>
              <a:off x="10568784" y="3229629"/>
              <a:ext cx="539490" cy="544757"/>
            </a:xfrm>
            <a:custGeom>
              <a:avLst/>
              <a:gdLst>
                <a:gd name="connsiteX0" fmla="*/ 172388 w 606439"/>
                <a:gd name="connsiteY0" fmla="*/ 366517 h 605522"/>
                <a:gd name="connsiteX1" fmla="*/ 285172 w 606439"/>
                <a:gd name="connsiteY1" fmla="*/ 436780 h 605522"/>
                <a:gd name="connsiteX2" fmla="*/ 434065 w 606439"/>
                <a:gd name="connsiteY2" fmla="*/ 366517 h 605522"/>
                <a:gd name="connsiteX3" fmla="*/ 461569 w 606439"/>
                <a:gd name="connsiteY3" fmla="*/ 384313 h 605522"/>
                <a:gd name="connsiteX4" fmla="*/ 302689 w 606439"/>
                <a:gd name="connsiteY4" fmla="*/ 470530 h 605522"/>
                <a:gd name="connsiteX5" fmla="*/ 281330 w 606439"/>
                <a:gd name="connsiteY5" fmla="*/ 469303 h 605522"/>
                <a:gd name="connsiteX6" fmla="*/ 144730 w 606439"/>
                <a:gd name="connsiteY6" fmla="*/ 384313 h 605522"/>
                <a:gd name="connsiteX7" fmla="*/ 406850 w 606439"/>
                <a:gd name="connsiteY7" fmla="*/ 201253 h 605522"/>
                <a:gd name="connsiteX8" fmla="*/ 471517 w 606439"/>
                <a:gd name="connsiteY8" fmla="*/ 265891 h 605522"/>
                <a:gd name="connsiteX9" fmla="*/ 438800 w 606439"/>
                <a:gd name="connsiteY9" fmla="*/ 265891 h 605522"/>
                <a:gd name="connsiteX10" fmla="*/ 406850 w 606439"/>
                <a:gd name="connsiteY10" fmla="*/ 233956 h 605522"/>
                <a:gd name="connsiteX11" fmla="*/ 374901 w 606439"/>
                <a:gd name="connsiteY11" fmla="*/ 265891 h 605522"/>
                <a:gd name="connsiteX12" fmla="*/ 342030 w 606439"/>
                <a:gd name="connsiteY12" fmla="*/ 265891 h 605522"/>
                <a:gd name="connsiteX13" fmla="*/ 406850 w 606439"/>
                <a:gd name="connsiteY13" fmla="*/ 201253 h 605522"/>
                <a:gd name="connsiteX14" fmla="*/ 199594 w 606439"/>
                <a:gd name="connsiteY14" fmla="*/ 201253 h 605522"/>
                <a:gd name="connsiteX15" fmla="*/ 264267 w 606439"/>
                <a:gd name="connsiteY15" fmla="*/ 265891 h 605522"/>
                <a:gd name="connsiteX16" fmla="*/ 231547 w 606439"/>
                <a:gd name="connsiteY16" fmla="*/ 265891 h 605522"/>
                <a:gd name="connsiteX17" fmla="*/ 199594 w 606439"/>
                <a:gd name="connsiteY17" fmla="*/ 233956 h 605522"/>
                <a:gd name="connsiteX18" fmla="*/ 167642 w 606439"/>
                <a:gd name="connsiteY18" fmla="*/ 265891 h 605522"/>
                <a:gd name="connsiteX19" fmla="*/ 134921 w 606439"/>
                <a:gd name="connsiteY19" fmla="*/ 265891 h 605522"/>
                <a:gd name="connsiteX20" fmla="*/ 199594 w 606439"/>
                <a:gd name="connsiteY20" fmla="*/ 201253 h 605522"/>
                <a:gd name="connsiteX21" fmla="*/ 303143 w 606439"/>
                <a:gd name="connsiteY21" fmla="*/ 32677 h 605522"/>
                <a:gd name="connsiteX22" fmla="*/ 32726 w 606439"/>
                <a:gd name="connsiteY22" fmla="*/ 302684 h 605522"/>
                <a:gd name="connsiteX23" fmla="*/ 63609 w 606439"/>
                <a:gd name="connsiteY23" fmla="*/ 427716 h 605522"/>
                <a:gd name="connsiteX24" fmla="*/ 112622 w 606439"/>
                <a:gd name="connsiteY24" fmla="*/ 494144 h 605522"/>
                <a:gd name="connsiteX25" fmla="*/ 303143 w 606439"/>
                <a:gd name="connsiteY25" fmla="*/ 572692 h 605522"/>
                <a:gd name="connsiteX26" fmla="*/ 573559 w 606439"/>
                <a:gd name="connsiteY26" fmla="*/ 302684 h 605522"/>
                <a:gd name="connsiteX27" fmla="*/ 547132 w 606439"/>
                <a:gd name="connsiteY27" fmla="*/ 186397 h 605522"/>
                <a:gd name="connsiteX28" fmla="*/ 486596 w 606439"/>
                <a:gd name="connsiteY28" fmla="*/ 104474 h 605522"/>
                <a:gd name="connsiteX29" fmla="*/ 303143 w 606439"/>
                <a:gd name="connsiteY29" fmla="*/ 32677 h 605522"/>
                <a:gd name="connsiteX30" fmla="*/ 303143 w 606439"/>
                <a:gd name="connsiteY30" fmla="*/ 0 h 605522"/>
                <a:gd name="connsiteX31" fmla="*/ 606439 w 606439"/>
                <a:gd name="connsiteY31" fmla="*/ 302684 h 605522"/>
                <a:gd name="connsiteX32" fmla="*/ 303143 w 606439"/>
                <a:gd name="connsiteY32" fmla="*/ 605522 h 605522"/>
                <a:gd name="connsiteX33" fmla="*/ 0 w 606439"/>
                <a:gd name="connsiteY33" fmla="*/ 302684 h 605522"/>
                <a:gd name="connsiteX34" fmla="*/ 303143 w 606439"/>
                <a:gd name="connsiteY3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6439" h="605522">
                  <a:moveTo>
                    <a:pt x="172388" y="366517"/>
                  </a:moveTo>
                  <a:cubicBezTo>
                    <a:pt x="197434" y="405330"/>
                    <a:pt x="239536" y="431564"/>
                    <a:pt x="285172" y="436780"/>
                  </a:cubicBezTo>
                  <a:cubicBezTo>
                    <a:pt x="343715" y="443530"/>
                    <a:pt x="402104" y="415916"/>
                    <a:pt x="434065" y="366517"/>
                  </a:cubicBezTo>
                  <a:lnTo>
                    <a:pt x="461569" y="384313"/>
                  </a:lnTo>
                  <a:cubicBezTo>
                    <a:pt x="426843" y="438160"/>
                    <a:pt x="365995" y="470530"/>
                    <a:pt x="302689" y="470530"/>
                  </a:cubicBezTo>
                  <a:cubicBezTo>
                    <a:pt x="295620" y="470530"/>
                    <a:pt x="288552" y="470070"/>
                    <a:pt x="281330" y="469303"/>
                  </a:cubicBezTo>
                  <a:cubicBezTo>
                    <a:pt x="226168" y="462860"/>
                    <a:pt x="175154" y="431103"/>
                    <a:pt x="144730" y="384313"/>
                  </a:cubicBezTo>
                  <a:close/>
                  <a:moveTo>
                    <a:pt x="406850" y="201253"/>
                  </a:moveTo>
                  <a:cubicBezTo>
                    <a:pt x="442486" y="201253"/>
                    <a:pt x="471517" y="229043"/>
                    <a:pt x="471517" y="265891"/>
                  </a:cubicBezTo>
                  <a:lnTo>
                    <a:pt x="438800" y="265891"/>
                  </a:lnTo>
                  <a:cubicBezTo>
                    <a:pt x="438800" y="247467"/>
                    <a:pt x="424361" y="233956"/>
                    <a:pt x="406850" y="233956"/>
                  </a:cubicBezTo>
                  <a:cubicBezTo>
                    <a:pt x="389186" y="233956"/>
                    <a:pt x="374901" y="247467"/>
                    <a:pt x="374901" y="265891"/>
                  </a:cubicBezTo>
                  <a:lnTo>
                    <a:pt x="342030" y="265891"/>
                  </a:lnTo>
                  <a:cubicBezTo>
                    <a:pt x="342030" y="229043"/>
                    <a:pt x="371061" y="201253"/>
                    <a:pt x="406850" y="201253"/>
                  </a:cubicBezTo>
                  <a:close/>
                  <a:moveTo>
                    <a:pt x="199594" y="201253"/>
                  </a:moveTo>
                  <a:cubicBezTo>
                    <a:pt x="235233" y="201253"/>
                    <a:pt x="264267" y="229043"/>
                    <a:pt x="264267" y="265891"/>
                  </a:cubicBezTo>
                  <a:lnTo>
                    <a:pt x="231547" y="265891"/>
                  </a:lnTo>
                  <a:cubicBezTo>
                    <a:pt x="231547" y="247467"/>
                    <a:pt x="217106" y="233956"/>
                    <a:pt x="199594" y="233956"/>
                  </a:cubicBezTo>
                  <a:cubicBezTo>
                    <a:pt x="181928" y="233956"/>
                    <a:pt x="167642" y="247467"/>
                    <a:pt x="167642" y="265891"/>
                  </a:cubicBezTo>
                  <a:lnTo>
                    <a:pt x="134921" y="265891"/>
                  </a:lnTo>
                  <a:cubicBezTo>
                    <a:pt x="134921" y="229043"/>
                    <a:pt x="163801" y="201253"/>
                    <a:pt x="199594" y="201253"/>
                  </a:cubicBezTo>
                  <a:close/>
                  <a:moveTo>
                    <a:pt x="303143" y="32677"/>
                  </a:moveTo>
                  <a:cubicBezTo>
                    <a:pt x="154107" y="32677"/>
                    <a:pt x="32726" y="153873"/>
                    <a:pt x="32726" y="302684"/>
                  </a:cubicBezTo>
                  <a:cubicBezTo>
                    <a:pt x="32726" y="347788"/>
                    <a:pt x="43943" y="390437"/>
                    <a:pt x="63609" y="427716"/>
                  </a:cubicBezTo>
                  <a:cubicBezTo>
                    <a:pt x="76515" y="452416"/>
                    <a:pt x="93109" y="474661"/>
                    <a:pt x="112622" y="494144"/>
                  </a:cubicBezTo>
                  <a:cubicBezTo>
                    <a:pt x="161482" y="542623"/>
                    <a:pt x="228932" y="572692"/>
                    <a:pt x="303143" y="572692"/>
                  </a:cubicBezTo>
                  <a:cubicBezTo>
                    <a:pt x="452333" y="572692"/>
                    <a:pt x="573559" y="451649"/>
                    <a:pt x="573559" y="302684"/>
                  </a:cubicBezTo>
                  <a:cubicBezTo>
                    <a:pt x="573559" y="261109"/>
                    <a:pt x="564033" y="221529"/>
                    <a:pt x="547132" y="186397"/>
                  </a:cubicBezTo>
                  <a:cubicBezTo>
                    <a:pt x="532228" y="155407"/>
                    <a:pt x="511640" y="127640"/>
                    <a:pt x="486596" y="104474"/>
                  </a:cubicBezTo>
                  <a:cubicBezTo>
                    <a:pt x="438351" y="59984"/>
                    <a:pt x="373973" y="32677"/>
                    <a:pt x="303143" y="32677"/>
                  </a:cubicBezTo>
                  <a:close/>
                  <a:moveTo>
                    <a:pt x="303143" y="0"/>
                  </a:moveTo>
                  <a:cubicBezTo>
                    <a:pt x="470309" y="0"/>
                    <a:pt x="606439" y="135771"/>
                    <a:pt x="606439" y="302684"/>
                  </a:cubicBezTo>
                  <a:cubicBezTo>
                    <a:pt x="606439" y="469598"/>
                    <a:pt x="470309" y="605522"/>
                    <a:pt x="303143" y="605522"/>
                  </a:cubicBezTo>
                  <a:cubicBezTo>
                    <a:pt x="135976" y="605522"/>
                    <a:pt x="0" y="469598"/>
                    <a:pt x="0" y="302684"/>
                  </a:cubicBezTo>
                  <a:cubicBezTo>
                    <a:pt x="0" y="135771"/>
                    <a:pt x="135976" y="0"/>
                    <a:pt x="303143" y="0"/>
                  </a:cubicBezTo>
                  <a:close/>
                </a:path>
              </a:pathLst>
            </a:custGeom>
            <a:solidFill>
              <a:schemeClr val="accent1"/>
            </a:solidFill>
            <a:ln>
              <a:noFill/>
            </a:ln>
          </p:spPr>
          <p:txBody>
            <a:bodyPr/>
            <a:lstStyle/>
            <a:p>
              <a:endParaRPr lang="zh-CN" altLang="en-US">
                <a:cs typeface="+mn-ea"/>
                <a:sym typeface="+mn-lt"/>
              </a:endParaRPr>
            </a:p>
          </p:txBody>
        </p:sp>
        <p:sp>
          <p:nvSpPr>
            <p:cNvPr id="7" name="右大括号 6"/>
            <p:cNvSpPr/>
            <p:nvPr/>
          </p:nvSpPr>
          <p:spPr>
            <a:xfrm>
              <a:off x="10099863" y="1331869"/>
              <a:ext cx="300023" cy="4344843"/>
            </a:xfrm>
            <a:prstGeom prst="rightBrac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grpSp>
          <p:nvGrpSpPr>
            <p:cNvPr id="59" name="组合 58"/>
            <p:cNvGrpSpPr/>
            <p:nvPr/>
          </p:nvGrpSpPr>
          <p:grpSpPr>
            <a:xfrm>
              <a:off x="834224" y="1934308"/>
              <a:ext cx="1110105" cy="2859135"/>
              <a:chOff x="4805521" y="1901425"/>
              <a:chExt cx="1254543" cy="3195072"/>
            </a:xfrm>
          </p:grpSpPr>
          <p:sp>
            <p:nvSpPr>
              <p:cNvPr id="51" name="sad-love-emoticon_67633"/>
              <p:cNvSpPr>
                <a:spLocks noChangeAspect="1"/>
              </p:cNvSpPr>
              <p:nvPr/>
            </p:nvSpPr>
            <p:spPr bwMode="auto">
              <a:xfrm>
                <a:off x="4842167" y="3434748"/>
                <a:ext cx="609685" cy="608762"/>
              </a:xfrm>
              <a:custGeom>
                <a:avLst/>
                <a:gdLst>
                  <a:gd name="connsiteX0" fmla="*/ 304179 w 606157"/>
                  <a:gd name="connsiteY0" fmla="*/ 384723 h 605240"/>
                  <a:gd name="connsiteX1" fmla="*/ 426059 w 606157"/>
                  <a:gd name="connsiteY1" fmla="*/ 437723 h 605240"/>
                  <a:gd name="connsiteX2" fmla="*/ 436032 w 606157"/>
                  <a:gd name="connsiteY2" fmla="*/ 444750 h 605240"/>
                  <a:gd name="connsiteX3" fmla="*/ 440872 w 606157"/>
                  <a:gd name="connsiteY3" fmla="*/ 471982 h 605240"/>
                  <a:gd name="connsiteX4" fmla="*/ 413592 w 606157"/>
                  <a:gd name="connsiteY4" fmla="*/ 476813 h 605240"/>
                  <a:gd name="connsiteX5" fmla="*/ 403472 w 606157"/>
                  <a:gd name="connsiteY5" fmla="*/ 469639 h 605240"/>
                  <a:gd name="connsiteX6" fmla="*/ 304179 w 606157"/>
                  <a:gd name="connsiteY6" fmla="*/ 423814 h 605240"/>
                  <a:gd name="connsiteX7" fmla="*/ 200779 w 606157"/>
                  <a:gd name="connsiteY7" fmla="*/ 472568 h 605240"/>
                  <a:gd name="connsiteX8" fmla="*/ 192712 w 606157"/>
                  <a:gd name="connsiteY8" fmla="*/ 478278 h 605240"/>
                  <a:gd name="connsiteX9" fmla="*/ 165432 w 606157"/>
                  <a:gd name="connsiteY9" fmla="*/ 473885 h 605240"/>
                  <a:gd name="connsiteX10" fmla="*/ 169832 w 606157"/>
                  <a:gd name="connsiteY10" fmla="*/ 446653 h 605240"/>
                  <a:gd name="connsiteX11" fmla="*/ 177752 w 606157"/>
                  <a:gd name="connsiteY11" fmla="*/ 440944 h 605240"/>
                  <a:gd name="connsiteX12" fmla="*/ 304179 w 606157"/>
                  <a:gd name="connsiteY12" fmla="*/ 384723 h 605240"/>
                  <a:gd name="connsiteX13" fmla="*/ 394086 w 606157"/>
                  <a:gd name="connsiteY13" fmla="*/ 208521 h 605240"/>
                  <a:gd name="connsiteX14" fmla="*/ 426636 w 606157"/>
                  <a:gd name="connsiteY14" fmla="*/ 228880 h 605240"/>
                  <a:gd name="connsiteX15" fmla="*/ 459334 w 606157"/>
                  <a:gd name="connsiteY15" fmla="*/ 208521 h 605240"/>
                  <a:gd name="connsiteX16" fmla="*/ 493937 w 606157"/>
                  <a:gd name="connsiteY16" fmla="*/ 242356 h 605240"/>
                  <a:gd name="connsiteX17" fmla="*/ 486459 w 606157"/>
                  <a:gd name="connsiteY17" fmla="*/ 267842 h 605240"/>
                  <a:gd name="connsiteX18" fmla="*/ 426783 w 606157"/>
                  <a:gd name="connsiteY18" fmla="*/ 316910 h 605240"/>
                  <a:gd name="connsiteX19" fmla="*/ 366961 w 606157"/>
                  <a:gd name="connsiteY19" fmla="*/ 267842 h 605240"/>
                  <a:gd name="connsiteX20" fmla="*/ 359483 w 606157"/>
                  <a:gd name="connsiteY20" fmla="*/ 242356 h 605240"/>
                  <a:gd name="connsiteX21" fmla="*/ 394086 w 606157"/>
                  <a:gd name="connsiteY21" fmla="*/ 208521 h 605240"/>
                  <a:gd name="connsiteX22" fmla="*/ 146824 w 606157"/>
                  <a:gd name="connsiteY22" fmla="*/ 208521 h 605240"/>
                  <a:gd name="connsiteX23" fmla="*/ 179375 w 606157"/>
                  <a:gd name="connsiteY23" fmla="*/ 228880 h 605240"/>
                  <a:gd name="connsiteX24" fmla="*/ 211926 w 606157"/>
                  <a:gd name="connsiteY24" fmla="*/ 208521 h 605240"/>
                  <a:gd name="connsiteX25" fmla="*/ 246676 w 606157"/>
                  <a:gd name="connsiteY25" fmla="*/ 242356 h 605240"/>
                  <a:gd name="connsiteX26" fmla="*/ 239051 w 606157"/>
                  <a:gd name="connsiteY26" fmla="*/ 267842 h 605240"/>
                  <a:gd name="connsiteX27" fmla="*/ 179522 w 606157"/>
                  <a:gd name="connsiteY27" fmla="*/ 316910 h 605240"/>
                  <a:gd name="connsiteX28" fmla="*/ 119699 w 606157"/>
                  <a:gd name="connsiteY28" fmla="*/ 267842 h 605240"/>
                  <a:gd name="connsiteX29" fmla="*/ 112221 w 606157"/>
                  <a:gd name="connsiteY29" fmla="*/ 242356 h 605240"/>
                  <a:gd name="connsiteX30" fmla="*/ 146824 w 606157"/>
                  <a:gd name="connsiteY30" fmla="*/ 208521 h 605240"/>
                  <a:gd name="connsiteX31" fmla="*/ 303005 w 606157"/>
                  <a:gd name="connsiteY31" fmla="*/ 39100 h 605240"/>
                  <a:gd name="connsiteX32" fmla="*/ 39159 w 606157"/>
                  <a:gd name="connsiteY32" fmla="*/ 302547 h 605240"/>
                  <a:gd name="connsiteX33" fmla="*/ 303005 w 606157"/>
                  <a:gd name="connsiteY33" fmla="*/ 566140 h 605240"/>
                  <a:gd name="connsiteX34" fmla="*/ 566998 w 606157"/>
                  <a:gd name="connsiteY34" fmla="*/ 302547 h 605240"/>
                  <a:gd name="connsiteX35" fmla="*/ 303005 w 606157"/>
                  <a:gd name="connsiteY35" fmla="*/ 39100 h 605240"/>
                  <a:gd name="connsiteX36" fmla="*/ 303005 w 606157"/>
                  <a:gd name="connsiteY36" fmla="*/ 0 h 605240"/>
                  <a:gd name="connsiteX37" fmla="*/ 606157 w 606157"/>
                  <a:gd name="connsiteY37" fmla="*/ 302547 h 605240"/>
                  <a:gd name="connsiteX38" fmla="*/ 303005 w 606157"/>
                  <a:gd name="connsiteY38" fmla="*/ 605240 h 605240"/>
                  <a:gd name="connsiteX39" fmla="*/ 0 w 606157"/>
                  <a:gd name="connsiteY39" fmla="*/ 302547 h 605240"/>
                  <a:gd name="connsiteX40" fmla="*/ 303005 w 606157"/>
                  <a:gd name="connsiteY40"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157" h="605240">
                    <a:moveTo>
                      <a:pt x="304179" y="384723"/>
                    </a:moveTo>
                    <a:cubicBezTo>
                      <a:pt x="350965" y="384723"/>
                      <a:pt x="392619" y="414151"/>
                      <a:pt x="426059" y="437723"/>
                    </a:cubicBezTo>
                    <a:cubicBezTo>
                      <a:pt x="429432" y="440212"/>
                      <a:pt x="432806" y="442554"/>
                      <a:pt x="436032" y="444750"/>
                    </a:cubicBezTo>
                    <a:cubicBezTo>
                      <a:pt x="444832" y="450899"/>
                      <a:pt x="447032" y="463198"/>
                      <a:pt x="440872" y="471982"/>
                    </a:cubicBezTo>
                    <a:cubicBezTo>
                      <a:pt x="434712" y="480766"/>
                      <a:pt x="422539" y="482963"/>
                      <a:pt x="413592" y="476813"/>
                    </a:cubicBezTo>
                    <a:cubicBezTo>
                      <a:pt x="410366" y="474471"/>
                      <a:pt x="406992" y="472128"/>
                      <a:pt x="403472" y="469639"/>
                    </a:cubicBezTo>
                    <a:cubicBezTo>
                      <a:pt x="372965" y="448118"/>
                      <a:pt x="338499" y="423814"/>
                      <a:pt x="304179" y="423814"/>
                    </a:cubicBezTo>
                    <a:cubicBezTo>
                      <a:pt x="268099" y="423814"/>
                      <a:pt x="232312" y="449728"/>
                      <a:pt x="200779" y="472568"/>
                    </a:cubicBezTo>
                    <a:cubicBezTo>
                      <a:pt x="197992" y="474471"/>
                      <a:pt x="195352" y="476374"/>
                      <a:pt x="192712" y="478278"/>
                    </a:cubicBezTo>
                    <a:cubicBezTo>
                      <a:pt x="183912" y="484573"/>
                      <a:pt x="171739" y="482670"/>
                      <a:pt x="165432" y="473885"/>
                    </a:cubicBezTo>
                    <a:cubicBezTo>
                      <a:pt x="159125" y="465101"/>
                      <a:pt x="161032" y="452949"/>
                      <a:pt x="169832" y="446653"/>
                    </a:cubicBezTo>
                    <a:cubicBezTo>
                      <a:pt x="172472" y="444750"/>
                      <a:pt x="175112" y="442847"/>
                      <a:pt x="177752" y="440944"/>
                    </a:cubicBezTo>
                    <a:cubicBezTo>
                      <a:pt x="212365" y="415908"/>
                      <a:pt x="255485" y="384723"/>
                      <a:pt x="304179" y="384723"/>
                    </a:cubicBezTo>
                    <a:close/>
                    <a:moveTo>
                      <a:pt x="394086" y="208521"/>
                    </a:moveTo>
                    <a:cubicBezTo>
                      <a:pt x="413147" y="208521"/>
                      <a:pt x="424290" y="228880"/>
                      <a:pt x="426636" y="228880"/>
                    </a:cubicBezTo>
                    <a:cubicBezTo>
                      <a:pt x="429422" y="228880"/>
                      <a:pt x="441006" y="208521"/>
                      <a:pt x="459334" y="208521"/>
                    </a:cubicBezTo>
                    <a:cubicBezTo>
                      <a:pt x="477808" y="208521"/>
                      <a:pt x="492910" y="223754"/>
                      <a:pt x="493937" y="242356"/>
                    </a:cubicBezTo>
                    <a:cubicBezTo>
                      <a:pt x="494523" y="252755"/>
                      <a:pt x="491151" y="260665"/>
                      <a:pt x="486459" y="267842"/>
                    </a:cubicBezTo>
                    <a:cubicBezTo>
                      <a:pt x="476782" y="282489"/>
                      <a:pt x="435727" y="316910"/>
                      <a:pt x="426783" y="316910"/>
                    </a:cubicBezTo>
                    <a:cubicBezTo>
                      <a:pt x="417986" y="316910"/>
                      <a:pt x="376491" y="282343"/>
                      <a:pt x="366961" y="267842"/>
                    </a:cubicBezTo>
                    <a:cubicBezTo>
                      <a:pt x="362269" y="260665"/>
                      <a:pt x="358896" y="252755"/>
                      <a:pt x="359483" y="242356"/>
                    </a:cubicBezTo>
                    <a:cubicBezTo>
                      <a:pt x="360362" y="223754"/>
                      <a:pt x="375611" y="208521"/>
                      <a:pt x="394086" y="208521"/>
                    </a:cubicBezTo>
                    <a:close/>
                    <a:moveTo>
                      <a:pt x="146824" y="208521"/>
                    </a:moveTo>
                    <a:cubicBezTo>
                      <a:pt x="165886" y="208521"/>
                      <a:pt x="177029" y="228880"/>
                      <a:pt x="179375" y="228880"/>
                    </a:cubicBezTo>
                    <a:cubicBezTo>
                      <a:pt x="182161" y="228880"/>
                      <a:pt x="193745" y="208521"/>
                      <a:pt x="211926" y="208521"/>
                    </a:cubicBezTo>
                    <a:cubicBezTo>
                      <a:pt x="230547" y="208521"/>
                      <a:pt x="245649" y="223754"/>
                      <a:pt x="246676" y="242356"/>
                    </a:cubicBezTo>
                    <a:cubicBezTo>
                      <a:pt x="247262" y="252755"/>
                      <a:pt x="243890" y="260665"/>
                      <a:pt x="239051" y="267842"/>
                    </a:cubicBezTo>
                    <a:cubicBezTo>
                      <a:pt x="229521" y="282489"/>
                      <a:pt x="188466" y="316910"/>
                      <a:pt x="179522" y="316910"/>
                    </a:cubicBezTo>
                    <a:cubicBezTo>
                      <a:pt x="170725" y="316910"/>
                      <a:pt x="129230" y="282343"/>
                      <a:pt x="119699" y="267842"/>
                    </a:cubicBezTo>
                    <a:cubicBezTo>
                      <a:pt x="115007" y="260665"/>
                      <a:pt x="111635" y="252755"/>
                      <a:pt x="112221" y="242356"/>
                    </a:cubicBezTo>
                    <a:cubicBezTo>
                      <a:pt x="113101" y="223754"/>
                      <a:pt x="128350" y="208521"/>
                      <a:pt x="146824" y="208521"/>
                    </a:cubicBezTo>
                    <a:close/>
                    <a:moveTo>
                      <a:pt x="303005" y="39100"/>
                    </a:moveTo>
                    <a:cubicBezTo>
                      <a:pt x="157516" y="39100"/>
                      <a:pt x="39159" y="157277"/>
                      <a:pt x="39159" y="302547"/>
                    </a:cubicBezTo>
                    <a:cubicBezTo>
                      <a:pt x="39159" y="447963"/>
                      <a:pt x="157516" y="566140"/>
                      <a:pt x="303005" y="566140"/>
                    </a:cubicBezTo>
                    <a:cubicBezTo>
                      <a:pt x="448641" y="566140"/>
                      <a:pt x="566998" y="447963"/>
                      <a:pt x="566998" y="302547"/>
                    </a:cubicBezTo>
                    <a:cubicBezTo>
                      <a:pt x="566998" y="157277"/>
                      <a:pt x="448641" y="39100"/>
                      <a:pt x="303005" y="39100"/>
                    </a:cubicBezTo>
                    <a:close/>
                    <a:moveTo>
                      <a:pt x="303005" y="0"/>
                    </a:moveTo>
                    <a:cubicBezTo>
                      <a:pt x="470201" y="0"/>
                      <a:pt x="606157" y="135751"/>
                      <a:pt x="606157" y="302547"/>
                    </a:cubicBezTo>
                    <a:cubicBezTo>
                      <a:pt x="606157" y="469489"/>
                      <a:pt x="470201" y="605240"/>
                      <a:pt x="303005" y="605240"/>
                    </a:cubicBezTo>
                    <a:cubicBezTo>
                      <a:pt x="135956" y="605240"/>
                      <a:pt x="0" y="469489"/>
                      <a:pt x="0" y="302547"/>
                    </a:cubicBezTo>
                    <a:cubicBezTo>
                      <a:pt x="0" y="135751"/>
                      <a:pt x="135956" y="0"/>
                      <a:pt x="303005" y="0"/>
                    </a:cubicBezTo>
                    <a:close/>
                  </a:path>
                </a:pathLst>
              </a:custGeom>
              <a:solidFill>
                <a:schemeClr val="accent1"/>
              </a:solidFill>
              <a:ln>
                <a:noFill/>
              </a:ln>
            </p:spPr>
            <p:txBody>
              <a:bodyPr/>
              <a:lstStyle/>
              <a:p>
                <a:endParaRPr lang="zh-CN" altLang="en-US">
                  <a:cs typeface="+mn-ea"/>
                  <a:sym typeface="+mn-lt"/>
                </a:endParaRPr>
              </a:p>
            </p:txBody>
          </p:sp>
          <p:sp>
            <p:nvSpPr>
              <p:cNvPr id="52" name="右箭头 51"/>
              <p:cNvSpPr/>
              <p:nvPr/>
            </p:nvSpPr>
            <p:spPr>
              <a:xfrm>
                <a:off x="5495501" y="3628071"/>
                <a:ext cx="469245" cy="280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black"/>
                  </a:solidFill>
                  <a:cs typeface="+mn-ea"/>
                  <a:sym typeface="+mn-lt"/>
                </a:endParaRPr>
              </a:p>
            </p:txBody>
          </p:sp>
          <p:sp>
            <p:nvSpPr>
              <p:cNvPr id="53" name="文本框 52"/>
              <p:cNvSpPr txBox="1"/>
              <p:nvPr/>
            </p:nvSpPr>
            <p:spPr>
              <a:xfrm>
                <a:off x="4805521" y="2459596"/>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延期</a:t>
                </a:r>
                <a:endParaRPr lang="en-US" altLang="zh-CN" sz="1798" dirty="0">
                  <a:solidFill>
                    <a:prstClr val="black"/>
                  </a:solidFill>
                  <a:cs typeface="+mn-ea"/>
                  <a:sym typeface="+mn-lt"/>
                </a:endParaRPr>
              </a:p>
            </p:txBody>
          </p:sp>
          <p:sp>
            <p:nvSpPr>
              <p:cNvPr id="55" name="文本框 54"/>
              <p:cNvSpPr txBox="1"/>
              <p:nvPr/>
            </p:nvSpPr>
            <p:spPr>
              <a:xfrm>
                <a:off x="4807904" y="4684128"/>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阻塞</a:t>
                </a:r>
                <a:endParaRPr lang="en-US" altLang="zh-CN" sz="1798" dirty="0">
                  <a:solidFill>
                    <a:prstClr val="black"/>
                  </a:solidFill>
                  <a:cs typeface="+mn-ea"/>
                  <a:sym typeface="+mn-lt"/>
                </a:endParaRPr>
              </a:p>
            </p:txBody>
          </p:sp>
          <p:sp>
            <p:nvSpPr>
              <p:cNvPr id="56" name="文本框 55"/>
              <p:cNvSpPr txBox="1"/>
              <p:nvPr/>
            </p:nvSpPr>
            <p:spPr>
              <a:xfrm>
                <a:off x="4805965" y="2974661"/>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抓瞎</a:t>
                </a:r>
                <a:endParaRPr lang="en-US" altLang="zh-CN" sz="1798" dirty="0">
                  <a:solidFill>
                    <a:prstClr val="black"/>
                  </a:solidFill>
                  <a:cs typeface="+mn-ea"/>
                  <a:sym typeface="+mn-lt"/>
                </a:endParaRPr>
              </a:p>
            </p:txBody>
          </p:sp>
          <p:sp>
            <p:nvSpPr>
              <p:cNvPr id="57" name="文本框 56"/>
              <p:cNvSpPr txBox="1"/>
              <p:nvPr/>
            </p:nvSpPr>
            <p:spPr>
              <a:xfrm>
                <a:off x="4807904" y="4186242"/>
                <a:ext cx="1252160" cy="412369"/>
              </a:xfrm>
              <a:prstGeom prst="rect">
                <a:avLst/>
              </a:prstGeom>
              <a:noFill/>
            </p:spPr>
            <p:txBody>
              <a:bodyPr wrap="none" rtlCol="0">
                <a:spAutoFit/>
              </a:bodyPr>
              <a:lstStyle/>
              <a:p>
                <a:pPr defTabSz="1218418"/>
                <a:r>
                  <a:rPr lang="zh-CN" altLang="en-US" sz="1798" dirty="0">
                    <a:solidFill>
                      <a:prstClr val="black"/>
                    </a:solidFill>
                    <a:cs typeface="+mn-ea"/>
                    <a:sym typeface="+mn-lt"/>
                  </a:rPr>
                  <a:t>重复犯错</a:t>
                </a:r>
                <a:endParaRPr lang="en-US" altLang="zh-CN" sz="1798" dirty="0">
                  <a:solidFill>
                    <a:prstClr val="black"/>
                  </a:solidFill>
                  <a:cs typeface="+mn-ea"/>
                  <a:sym typeface="+mn-lt"/>
                </a:endParaRPr>
              </a:p>
            </p:txBody>
          </p:sp>
          <p:sp>
            <p:nvSpPr>
              <p:cNvPr id="58" name="文本框 57"/>
              <p:cNvSpPr txBox="1"/>
              <p:nvPr/>
            </p:nvSpPr>
            <p:spPr>
              <a:xfrm>
                <a:off x="4807904" y="1901425"/>
                <a:ext cx="991292" cy="412369"/>
              </a:xfrm>
              <a:prstGeom prst="rect">
                <a:avLst/>
              </a:prstGeom>
              <a:noFill/>
            </p:spPr>
            <p:txBody>
              <a:bodyPr wrap="none" rtlCol="0">
                <a:spAutoFit/>
              </a:bodyPr>
              <a:lstStyle/>
              <a:p>
                <a:pPr defTabSz="1218418"/>
                <a:r>
                  <a:rPr lang="zh-CN" altLang="en-US" sz="1798" dirty="0">
                    <a:solidFill>
                      <a:prstClr val="black"/>
                    </a:solidFill>
                    <a:cs typeface="+mn-ea"/>
                    <a:sym typeface="+mn-lt"/>
                  </a:rPr>
                  <a:t>丢需求</a:t>
                </a:r>
                <a:endParaRPr lang="en-US" altLang="zh-CN" sz="1798" dirty="0">
                  <a:solidFill>
                    <a:prstClr val="black"/>
                  </a:solidFill>
                  <a:cs typeface="+mn-ea"/>
                  <a:sym typeface="+mn-lt"/>
                </a:endParaRPr>
              </a:p>
            </p:txBody>
          </p:sp>
        </p:grpSp>
        <p:sp>
          <p:nvSpPr>
            <p:cNvPr id="61" name="文本框 60"/>
            <p:cNvSpPr txBox="1"/>
            <p:nvPr/>
          </p:nvSpPr>
          <p:spPr>
            <a:xfrm>
              <a:off x="10448113" y="1893133"/>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透明</a:t>
              </a:r>
              <a:endParaRPr lang="en-US" altLang="zh-CN" sz="1798" dirty="0">
                <a:solidFill>
                  <a:prstClr val="black"/>
                </a:solidFill>
                <a:cs typeface="+mn-ea"/>
                <a:sym typeface="+mn-lt"/>
              </a:endParaRPr>
            </a:p>
          </p:txBody>
        </p:sp>
        <p:sp>
          <p:nvSpPr>
            <p:cNvPr id="62" name="文本框 61"/>
            <p:cNvSpPr txBox="1"/>
            <p:nvPr/>
          </p:nvSpPr>
          <p:spPr>
            <a:xfrm>
              <a:off x="10463286" y="2752495"/>
              <a:ext cx="877163" cy="369012"/>
            </a:xfrm>
            <a:prstGeom prst="rect">
              <a:avLst/>
            </a:prstGeom>
            <a:noFill/>
          </p:spPr>
          <p:txBody>
            <a:bodyPr wrap="none" rtlCol="0">
              <a:spAutoFit/>
            </a:bodyPr>
            <a:lstStyle/>
            <a:p>
              <a:pPr defTabSz="1218418"/>
              <a:r>
                <a:rPr lang="zh-CN" altLang="en-US" sz="1798" dirty="0" smtClean="0">
                  <a:solidFill>
                    <a:prstClr val="black"/>
                  </a:solidFill>
                  <a:cs typeface="+mn-ea"/>
                  <a:sym typeface="+mn-lt"/>
                </a:rPr>
                <a:t>可定位</a:t>
              </a:r>
              <a:endParaRPr lang="en-US" altLang="zh-CN" sz="1798" dirty="0">
                <a:solidFill>
                  <a:prstClr val="black"/>
                </a:solidFill>
                <a:cs typeface="+mn-ea"/>
                <a:sym typeface="+mn-lt"/>
              </a:endParaRPr>
            </a:p>
          </p:txBody>
        </p:sp>
        <p:sp>
          <p:nvSpPr>
            <p:cNvPr id="63" name="文本框 62"/>
            <p:cNvSpPr txBox="1"/>
            <p:nvPr/>
          </p:nvSpPr>
          <p:spPr>
            <a:xfrm>
              <a:off x="10491446" y="4666349"/>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顺畅</a:t>
              </a:r>
              <a:endParaRPr lang="en-US" altLang="zh-CN" sz="1798" dirty="0">
                <a:solidFill>
                  <a:prstClr val="black"/>
                </a:solidFill>
                <a:cs typeface="+mn-ea"/>
                <a:sym typeface="+mn-lt"/>
              </a:endParaRPr>
            </a:p>
          </p:txBody>
        </p:sp>
        <p:sp>
          <p:nvSpPr>
            <p:cNvPr id="66" name="文本框 65"/>
            <p:cNvSpPr txBox="1"/>
            <p:nvPr/>
          </p:nvSpPr>
          <p:spPr>
            <a:xfrm>
              <a:off x="10437027" y="381599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继承</a:t>
              </a:r>
              <a:endParaRPr lang="en-US" altLang="zh-CN" sz="1798" dirty="0">
                <a:solidFill>
                  <a:prstClr val="black"/>
                </a:solidFill>
                <a:cs typeface="+mn-ea"/>
                <a:sym typeface="+mn-lt"/>
              </a:endParaRPr>
            </a:p>
          </p:txBody>
        </p:sp>
        <p:sp>
          <p:nvSpPr>
            <p:cNvPr id="67" name="文本框 66"/>
            <p:cNvSpPr txBox="1"/>
            <p:nvPr/>
          </p:nvSpPr>
          <p:spPr>
            <a:xfrm>
              <a:off x="10447072" y="233854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可控</a:t>
              </a:r>
              <a:endParaRPr lang="en-US" altLang="zh-CN" sz="1798" dirty="0">
                <a:solidFill>
                  <a:prstClr val="black"/>
                </a:solidFill>
                <a:cs typeface="+mn-ea"/>
                <a:sym typeface="+mn-lt"/>
              </a:endParaRPr>
            </a:p>
          </p:txBody>
        </p:sp>
        <p:sp>
          <p:nvSpPr>
            <p:cNvPr id="68" name="文本框 67"/>
            <p:cNvSpPr txBox="1"/>
            <p:nvPr/>
          </p:nvSpPr>
          <p:spPr>
            <a:xfrm>
              <a:off x="10176489" y="4224923"/>
              <a:ext cx="1338828" cy="369012"/>
            </a:xfrm>
            <a:prstGeom prst="rect">
              <a:avLst/>
            </a:prstGeom>
            <a:noFill/>
          </p:spPr>
          <p:txBody>
            <a:bodyPr wrap="none" rtlCol="0">
              <a:spAutoFit/>
            </a:bodyPr>
            <a:lstStyle/>
            <a:p>
              <a:pPr defTabSz="1218418"/>
              <a:r>
                <a:rPr lang="zh-CN" altLang="en-US" sz="1798" dirty="0">
                  <a:solidFill>
                    <a:prstClr val="black"/>
                  </a:solidFill>
                  <a:cs typeface="+mn-ea"/>
                  <a:sym typeface="+mn-lt"/>
                </a:rPr>
                <a:t>固化到工具</a:t>
              </a:r>
              <a:endParaRPr lang="en-US" altLang="zh-CN" sz="1798" dirty="0">
                <a:solidFill>
                  <a:prstClr val="black"/>
                </a:solidFill>
                <a:cs typeface="+mn-ea"/>
                <a:sym typeface="+mn-lt"/>
              </a:endParaRPr>
            </a:p>
          </p:txBody>
        </p:sp>
        <p:pic>
          <p:nvPicPr>
            <p:cNvPr id="4" name="图片 3"/>
            <p:cNvPicPr>
              <a:picLocks noChangeAspect="1"/>
            </p:cNvPicPr>
            <p:nvPr/>
          </p:nvPicPr>
          <p:blipFill>
            <a:blip r:embed="rId4"/>
            <a:stretch>
              <a:fillRect/>
            </a:stretch>
          </p:blipFill>
          <p:spPr>
            <a:xfrm>
              <a:off x="1899985" y="1209529"/>
              <a:ext cx="2473481" cy="155343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1899984" y="2792274"/>
              <a:ext cx="2951567" cy="1534438"/>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6"/>
            <a:stretch>
              <a:fillRect/>
            </a:stretch>
          </p:blipFill>
          <p:spPr>
            <a:xfrm>
              <a:off x="1899985" y="4356022"/>
              <a:ext cx="3125799" cy="139938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grpSp>
      <p:sp>
        <p:nvSpPr>
          <p:cNvPr id="17" name="标题 16"/>
          <p:cNvSpPr>
            <a:spLocks noGrp="1"/>
          </p:cNvSpPr>
          <p:nvPr>
            <p:ph type="title"/>
          </p:nvPr>
        </p:nvSpPr>
        <p:spPr/>
        <p:txBody>
          <a:bodyPr>
            <a:normAutofit/>
          </a:bodyPr>
          <a:lstStyle/>
          <a:p>
            <a:r>
              <a:rPr lang="zh-CN" altLang="en-US" dirty="0">
                <a:latin typeface="+mn-lt"/>
                <a:ea typeface="+mn-ea"/>
                <a:cs typeface="+mn-ea"/>
                <a:sym typeface="+mn-lt"/>
              </a:rPr>
              <a:t>敏捷项目管理</a:t>
            </a:r>
          </a:p>
        </p:txBody>
      </p:sp>
    </p:spTree>
    <p:extLst>
      <p:ext uri="{BB962C8B-B14F-4D97-AF65-F5344CB8AC3E}">
        <p14:creationId xmlns:p14="http://schemas.microsoft.com/office/powerpoint/2010/main" val="21129167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开发与测试阶段</a:t>
            </a:r>
            <a:endParaRPr lang="en-US" dirty="0">
              <a:latin typeface="+mn-lt"/>
              <a:ea typeface="+mn-ea"/>
              <a:cs typeface="+mn-ea"/>
              <a:sym typeface="+mn-lt"/>
            </a:endParaRPr>
          </a:p>
        </p:txBody>
      </p:sp>
      <p:sp>
        <p:nvSpPr>
          <p:cNvPr id="4" name="内容占位符 3"/>
          <p:cNvSpPr>
            <a:spLocks noGrp="1"/>
          </p:cNvSpPr>
          <p:nvPr>
            <p:ph type="body" sz="quarter" idx="10"/>
          </p:nvPr>
        </p:nvSpPr>
        <p:spPr/>
        <p:txBody>
          <a:bodyPr/>
          <a:lstStyle/>
          <a:p>
            <a:r>
              <a:rPr lang="zh-CN" altLang="en-US" sz="1999" dirty="0">
                <a:latin typeface="+mn-lt"/>
                <a:ea typeface="+mn-ea"/>
                <a:cs typeface="+mn-ea"/>
                <a:sym typeface="+mn-lt"/>
              </a:rPr>
              <a:t>使用华为云</a:t>
            </a:r>
            <a:r>
              <a:rPr lang="en-US" altLang="zh-CN" sz="1999" dirty="0" err="1">
                <a:latin typeface="+mn-lt"/>
                <a:ea typeface="+mn-ea"/>
                <a:cs typeface="+mn-ea"/>
                <a:sym typeface="+mn-lt"/>
              </a:rPr>
              <a:t>DevCloud</a:t>
            </a:r>
            <a:r>
              <a:rPr lang="zh-CN" altLang="en-US" sz="1999" dirty="0">
                <a:latin typeface="+mn-lt"/>
                <a:ea typeface="+mn-ea"/>
                <a:cs typeface="+mn-ea"/>
                <a:sym typeface="+mn-lt"/>
              </a:rPr>
              <a:t>协助团队完成编码开发，代码质量检查和质量</a:t>
            </a:r>
            <a:r>
              <a:rPr lang="zh-CN" altLang="en-US" sz="1999" dirty="0" smtClean="0">
                <a:latin typeface="+mn-lt"/>
                <a:ea typeface="+mn-ea"/>
                <a:cs typeface="+mn-ea"/>
                <a:sym typeface="+mn-lt"/>
              </a:rPr>
              <a:t>验证。</a:t>
            </a:r>
            <a:endParaRPr lang="zh-CN" altLang="en-US" sz="1999" dirty="0">
              <a:latin typeface="+mn-lt"/>
              <a:ea typeface="+mn-ea"/>
              <a:cs typeface="+mn-ea"/>
              <a:sym typeface="+mn-lt"/>
            </a:endParaRPr>
          </a:p>
          <a:p>
            <a:endParaRPr lang="zh-CN" altLang="en-US" sz="1999" dirty="0">
              <a:latin typeface="+mn-lt"/>
              <a:ea typeface="+mn-ea"/>
              <a:cs typeface="+mn-ea"/>
              <a:sym typeface="+mn-lt"/>
            </a:endParaRPr>
          </a:p>
        </p:txBody>
      </p:sp>
      <p:grpSp>
        <p:nvGrpSpPr>
          <p:cNvPr id="8" name="组合 7"/>
          <p:cNvGrpSpPr/>
          <p:nvPr/>
        </p:nvGrpSpPr>
        <p:grpSpPr>
          <a:xfrm>
            <a:off x="1692478" y="1544305"/>
            <a:ext cx="9704545" cy="4388427"/>
            <a:chOff x="1386809" y="939226"/>
            <a:chExt cx="10810792" cy="5099700"/>
          </a:xfrm>
        </p:grpSpPr>
        <p:sp>
          <p:nvSpPr>
            <p:cNvPr id="1249" name="Shape 1249"/>
            <p:cNvSpPr/>
            <p:nvPr/>
          </p:nvSpPr>
          <p:spPr>
            <a:xfrm>
              <a:off x="1386809" y="939226"/>
              <a:ext cx="72" cy="29641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 xmlns:a16="http://schemas.microsoft.com/office/drawing/2014/main" id="{94443860-2009-C94D-AB69-AD70F37761D8}"/>
                </a:ext>
              </a:extLst>
            </p:cNvPr>
            <p:cNvSpPr/>
            <p:nvPr/>
          </p:nvSpPr>
          <p:spPr>
            <a:xfrm rot="5400000" flipH="1">
              <a:off x="7807548" y="-677362"/>
              <a:ext cx="2672217" cy="6107888"/>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9129490" y="3467751"/>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7012600" y="3465698"/>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8898569" y="4071770"/>
              <a:ext cx="981155" cy="3036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测试管理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9335516" y="2311861"/>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8476627" y="1166425"/>
              <a:ext cx="1799711" cy="113598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8639943" y="142751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使用云测管理测试计划，测试用例并轻松完成接口测试</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421803" y="2175771"/>
              <a:ext cx="981153" cy="34067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编码开发</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使用代码托管模块，完成日常编码，分支</a:t>
                </a:r>
                <a:r>
                  <a:rPr lang="en-US" altLang="zh-CN" sz="1399" dirty="0">
                    <a:solidFill>
                      <a:prstClr val="white"/>
                    </a:solidFill>
                    <a:cs typeface="+mn-ea"/>
                    <a:sym typeface="+mn-lt"/>
                  </a:rPr>
                  <a:t>/</a:t>
                </a:r>
                <a:r>
                  <a:rPr lang="zh-CN" altLang="en-US" sz="1399" dirty="0">
                    <a:solidFill>
                      <a:prstClr val="white"/>
                    </a:solidFill>
                    <a:cs typeface="+mn-ea"/>
                    <a:sym typeface="+mn-lt"/>
                  </a:rPr>
                  <a:t>合并和代码走查</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6819330" y="3125383"/>
              <a:ext cx="981153" cy="34067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代码检查</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7319817" y="3921688"/>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071240" y="4959103"/>
              <a:ext cx="2578253"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6223898" y="5181523"/>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使用全托管的自动化代码检查工具确保编码规范和代码基础质量。</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5768323" y="1253014"/>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27914" y="386628"/>
                <a:ext cx="800033" cy="5613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开发</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10662244" y="3407622"/>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27916" y="386628"/>
                <a:ext cx="800033" cy="5613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测试</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a:off x="9167484" y="3493606"/>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5400000">
              <a:off x="5845306" y="2126825"/>
              <a:ext cx="523823" cy="41107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a:off x="7055939" y="3481917"/>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pic>
        <p:nvPicPr>
          <p:cNvPr id="6" name="图片 5"/>
          <p:cNvPicPr>
            <a:picLocks noChangeAspect="1"/>
          </p:cNvPicPr>
          <p:nvPr/>
        </p:nvPicPr>
        <p:blipFill>
          <a:blip r:embed="rId3"/>
          <a:stretch>
            <a:fillRect/>
          </a:stretch>
        </p:blipFill>
        <p:spPr>
          <a:xfrm>
            <a:off x="887106" y="3839813"/>
            <a:ext cx="4840986" cy="1795214"/>
          </a:xfrm>
          <a:prstGeom prst="rect">
            <a:avLst/>
          </a:prstGeom>
          <a:ln w="12700">
            <a:solidFill>
              <a:schemeClr val="bg1">
                <a:lumMod val="85000"/>
              </a:schemeClr>
            </a:solidFill>
          </a:ln>
        </p:spPr>
      </p:pic>
    </p:spTree>
    <p:extLst>
      <p:ext uri="{BB962C8B-B14F-4D97-AF65-F5344CB8AC3E}">
        <p14:creationId xmlns:p14="http://schemas.microsoft.com/office/powerpoint/2010/main" val="40817616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34580" y="1003413"/>
            <a:ext cx="10432627" cy="2179898"/>
            <a:chOff x="770735" y="1067584"/>
            <a:chExt cx="10439420" cy="2178137"/>
          </a:xfrm>
        </p:grpSpPr>
        <p:sp>
          <p:nvSpPr>
            <p:cNvPr id="6" name="矩形 5"/>
            <p:cNvSpPr/>
            <p:nvPr/>
          </p:nvSpPr>
          <p:spPr bwMode="auto">
            <a:xfrm>
              <a:off x="77073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7" name="Rectangle 9"/>
            <p:cNvSpPr>
              <a:spLocks noChangeArrowheads="1"/>
            </p:cNvSpPr>
            <p:nvPr/>
          </p:nvSpPr>
          <p:spPr bwMode="auto">
            <a:xfrm>
              <a:off x="926367" y="1524589"/>
              <a:ext cx="2940712" cy="17211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a:solidFill>
                    <a:prstClr val="black"/>
                  </a:solidFill>
                  <a:cs typeface="+mn-ea"/>
                  <a:sym typeface="+mn-lt"/>
                </a:rPr>
                <a:t>IP</a:t>
              </a:r>
              <a:r>
                <a:rPr lang="zh-CN" altLang="en-US" sz="1399" b="1" dirty="0">
                  <a:solidFill>
                    <a:prstClr val="black"/>
                  </a:solidFill>
                  <a:cs typeface="+mn-ea"/>
                  <a:sym typeface="+mn-lt"/>
                </a:rPr>
                <a:t>白名单设置，确保接入</a:t>
              </a:r>
              <a:r>
                <a:rPr lang="zh-CN" altLang="en-US" sz="1399" b="1" dirty="0" smtClean="0">
                  <a:solidFill>
                    <a:prstClr val="black"/>
                  </a:solidFill>
                  <a:cs typeface="+mn-ea"/>
                  <a:sym typeface="+mn-lt"/>
                </a:rPr>
                <a:t>安全；</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支持访问日志，方便</a:t>
              </a:r>
              <a:r>
                <a:rPr lang="zh-CN" altLang="en-US" sz="1399" b="1" dirty="0" smtClean="0">
                  <a:solidFill>
                    <a:prstClr val="black"/>
                  </a:solidFill>
                  <a:cs typeface="+mn-ea"/>
                  <a:sym typeface="+mn-lt"/>
                </a:rPr>
                <a:t>审计；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支持加密存储，防范代码</a:t>
              </a:r>
              <a:r>
                <a:rPr lang="zh-CN" altLang="en-US" sz="1399" b="1" dirty="0" smtClean="0">
                  <a:solidFill>
                    <a:prstClr val="black"/>
                  </a:solidFill>
                  <a:cs typeface="+mn-ea"/>
                  <a:sym typeface="+mn-lt"/>
                </a:rPr>
                <a:t>泄露；</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-Crypt</a:t>
              </a:r>
              <a:r>
                <a:rPr lang="zh-CN" altLang="en-US" sz="1399" b="1" dirty="0">
                  <a:solidFill>
                    <a:prstClr val="black"/>
                  </a:solidFill>
                  <a:cs typeface="+mn-ea"/>
                  <a:sym typeface="+mn-lt"/>
                </a:rPr>
                <a:t>，扩展加密存储</a:t>
              </a:r>
              <a:r>
                <a:rPr lang="zh-CN" altLang="en-US" sz="1399" b="1" dirty="0" smtClean="0">
                  <a:solidFill>
                    <a:prstClr val="black"/>
                  </a:solidFill>
                  <a:cs typeface="+mn-ea"/>
                  <a:sym typeface="+mn-lt"/>
                </a:rPr>
                <a:t>能力；</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安全防护墙，阻止用户上传敏感</a:t>
              </a:r>
              <a:r>
                <a:rPr lang="zh-CN" altLang="en-US" sz="1399" b="1" dirty="0" smtClean="0">
                  <a:solidFill>
                    <a:prstClr val="black"/>
                  </a:solidFill>
                  <a:cs typeface="+mn-ea"/>
                  <a:sym typeface="+mn-lt"/>
                </a:rPr>
                <a:t>信息。</a:t>
              </a:r>
              <a:endParaRPr lang="en-US" altLang="zh-CN" sz="1399" b="1" dirty="0">
                <a:solidFill>
                  <a:prstClr val="black"/>
                </a:solidFill>
                <a:cs typeface="+mn-ea"/>
                <a:sym typeface="+mn-lt"/>
              </a:endParaRPr>
            </a:p>
          </p:txBody>
        </p:sp>
        <p:sp>
          <p:nvSpPr>
            <p:cNvPr id="8" name="Rectangle 9"/>
            <p:cNvSpPr>
              <a:spLocks noChangeArrowheads="1"/>
            </p:cNvSpPr>
            <p:nvPr/>
          </p:nvSpPr>
          <p:spPr bwMode="auto">
            <a:xfrm>
              <a:off x="908071" y="1153648"/>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注重安全</a:t>
              </a:r>
              <a:endParaRPr kumimoji="1" lang="en-US" altLang="zh-CN" sz="1599" b="1" dirty="0">
                <a:solidFill>
                  <a:srgbClr val="C7000B"/>
                </a:solidFill>
                <a:cs typeface="+mn-ea"/>
                <a:sym typeface="+mn-lt"/>
              </a:endParaRPr>
            </a:p>
          </p:txBody>
        </p:sp>
        <p:sp>
          <p:nvSpPr>
            <p:cNvPr id="9" name="矩形 8"/>
            <p:cNvSpPr/>
            <p:nvPr/>
          </p:nvSpPr>
          <p:spPr bwMode="auto">
            <a:xfrm>
              <a:off x="4371135" y="1074125"/>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0" name="Rectangle 9"/>
            <p:cNvSpPr>
              <a:spLocks noChangeArrowheads="1"/>
            </p:cNvSpPr>
            <p:nvPr/>
          </p:nvSpPr>
          <p:spPr bwMode="auto">
            <a:xfrm>
              <a:off x="4526767" y="1531130"/>
              <a:ext cx="2940712" cy="15081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-Flow</a:t>
              </a:r>
              <a:r>
                <a:rPr lang="zh-CN" altLang="en-US" sz="1399" b="1" dirty="0">
                  <a:solidFill>
                    <a:prstClr val="black"/>
                  </a:solidFill>
                  <a:cs typeface="+mn-ea"/>
                  <a:sym typeface="+mn-lt"/>
                </a:rPr>
                <a:t>工作</a:t>
              </a:r>
              <a:r>
                <a:rPr lang="zh-CN" altLang="en-US" sz="1399" b="1" dirty="0" smtClean="0">
                  <a:solidFill>
                    <a:prstClr val="black"/>
                  </a:solidFill>
                  <a:cs typeface="+mn-ea"/>
                  <a:sym typeface="+mn-lt"/>
                </a:rPr>
                <a:t>流；</a:t>
              </a:r>
              <a:endParaRPr lang="en-US" altLang="zh-CN" sz="1399" b="1" dirty="0">
                <a:solidFill>
                  <a:srgbClr val="C00000"/>
                </a:solidFill>
                <a:cs typeface="+mn-ea"/>
                <a:sym typeface="+mn-lt"/>
              </a:endParaRPr>
            </a:p>
            <a:p>
              <a:pPr marL="171330" indent="-171330" defTabSz="1218418">
                <a:buFont typeface="Arial" panose="020B0604020202020204" pitchFamily="34" charset="0"/>
                <a:buChar char="•"/>
              </a:pPr>
              <a:r>
                <a:rPr lang="zh-CN" altLang="en-US" sz="1399" b="1" dirty="0">
                  <a:solidFill>
                    <a:srgbClr val="C7000B"/>
                  </a:solidFill>
                  <a:cs typeface="+mn-ea"/>
                  <a:sym typeface="+mn-lt"/>
                </a:rPr>
                <a:t>增强型</a:t>
              </a:r>
              <a:r>
                <a:rPr lang="en-US" altLang="zh-CN" sz="1399" b="1" dirty="0">
                  <a:solidFill>
                    <a:srgbClr val="C7000B"/>
                  </a:solidFill>
                  <a:cs typeface="+mn-ea"/>
                  <a:sym typeface="+mn-lt"/>
                </a:rPr>
                <a:t>Code Review</a:t>
              </a:r>
              <a:r>
                <a:rPr lang="zh-CN" altLang="en-US" sz="1399" b="1" dirty="0">
                  <a:solidFill>
                    <a:srgbClr val="C7000B"/>
                  </a:solidFill>
                  <a:cs typeface="+mn-ea"/>
                  <a:sym typeface="+mn-lt"/>
                </a:rPr>
                <a:t>：权限控制，</a:t>
              </a:r>
              <a:r>
                <a:rPr lang="en-US" altLang="zh-CN" sz="1399" b="1" dirty="0">
                  <a:solidFill>
                    <a:srgbClr val="C7000B"/>
                  </a:solidFill>
                  <a:cs typeface="+mn-ea"/>
                  <a:sym typeface="+mn-lt"/>
                </a:rPr>
                <a:t>Code Owners</a:t>
              </a:r>
              <a:r>
                <a:rPr lang="zh-CN" altLang="en-US" sz="1399" b="1" dirty="0">
                  <a:solidFill>
                    <a:srgbClr val="C7000B"/>
                  </a:solidFill>
                  <a:cs typeface="+mn-ea"/>
                  <a:sym typeface="+mn-lt"/>
                </a:rPr>
                <a:t>，评分机制，协作提醒，问题</a:t>
              </a:r>
              <a:r>
                <a:rPr lang="zh-CN" altLang="en-US" sz="1399" b="1" dirty="0" smtClean="0">
                  <a:solidFill>
                    <a:srgbClr val="C7000B"/>
                  </a:solidFill>
                  <a:cs typeface="+mn-ea"/>
                  <a:sym typeface="+mn-lt"/>
                </a:rPr>
                <a:t>闭环；</a:t>
              </a:r>
              <a:endParaRPr lang="en-US" altLang="zh-CN" sz="1399" b="1" dirty="0">
                <a:solidFill>
                  <a:srgbClr val="C7000B"/>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自动关联流水线，确保提交</a:t>
              </a:r>
              <a:r>
                <a:rPr lang="zh-CN" altLang="en-US" sz="1399" b="1" dirty="0" smtClean="0">
                  <a:solidFill>
                    <a:prstClr val="black"/>
                  </a:solidFill>
                  <a:cs typeface="+mn-ea"/>
                  <a:sym typeface="+mn-lt"/>
                </a:rPr>
                <a:t>质量；</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独创</a:t>
              </a:r>
              <a:r>
                <a:rPr lang="en-US" altLang="zh-CN" sz="1399" b="1" dirty="0">
                  <a:solidFill>
                    <a:prstClr val="black"/>
                  </a:solidFill>
                  <a:cs typeface="+mn-ea"/>
                  <a:sym typeface="+mn-lt"/>
                </a:rPr>
                <a:t>Coding in Web</a:t>
              </a:r>
              <a:r>
                <a:rPr lang="zh-CN" altLang="en-US" sz="1399" b="1" dirty="0">
                  <a:solidFill>
                    <a:prstClr val="black"/>
                  </a:solidFill>
                  <a:cs typeface="+mn-ea"/>
                  <a:sym typeface="+mn-lt"/>
                </a:rPr>
                <a:t>，方便在线编辑</a:t>
              </a:r>
              <a:r>
                <a:rPr lang="zh-CN" altLang="en-US" sz="1399" b="1" dirty="0" smtClean="0">
                  <a:solidFill>
                    <a:prstClr val="black"/>
                  </a:solidFill>
                  <a:cs typeface="+mn-ea"/>
                  <a:sym typeface="+mn-lt"/>
                </a:rPr>
                <a:t>代码。</a:t>
              </a:r>
              <a:endParaRPr lang="en-US" altLang="zh-CN" sz="1399" b="1" dirty="0">
                <a:solidFill>
                  <a:prstClr val="black"/>
                </a:solidFill>
                <a:cs typeface="+mn-ea"/>
                <a:sym typeface="+mn-lt"/>
              </a:endParaRPr>
            </a:p>
          </p:txBody>
        </p:sp>
        <p:sp>
          <p:nvSpPr>
            <p:cNvPr id="11" name="Rectangle 9"/>
            <p:cNvSpPr>
              <a:spLocks noChangeArrowheads="1"/>
            </p:cNvSpPr>
            <p:nvPr/>
          </p:nvSpPr>
          <p:spPr bwMode="auto">
            <a:xfrm>
              <a:off x="4508471" y="1160189"/>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高效协作</a:t>
              </a:r>
              <a:endParaRPr kumimoji="1" lang="en-US" altLang="zh-CN" sz="1599" b="1" dirty="0">
                <a:solidFill>
                  <a:srgbClr val="C7000B"/>
                </a:solidFill>
                <a:cs typeface="+mn-ea"/>
                <a:sym typeface="+mn-lt"/>
              </a:endParaRPr>
            </a:p>
          </p:txBody>
        </p:sp>
        <p:sp>
          <p:nvSpPr>
            <p:cNvPr id="12" name="矩形 11"/>
            <p:cNvSpPr/>
            <p:nvPr/>
          </p:nvSpPr>
          <p:spPr bwMode="auto">
            <a:xfrm>
              <a:off x="796979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3" name="Rectangle 9"/>
            <p:cNvSpPr>
              <a:spLocks noChangeArrowheads="1"/>
            </p:cNvSpPr>
            <p:nvPr/>
          </p:nvSpPr>
          <p:spPr bwMode="auto">
            <a:xfrm>
              <a:off x="8125427" y="1524589"/>
              <a:ext cx="2940712" cy="107721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代码语言类型</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代码增长趋势</a:t>
              </a:r>
              <a:r>
                <a:rPr lang="zh-CN" altLang="en-US" sz="1399" b="1" dirty="0" smtClean="0">
                  <a:solidFill>
                    <a:prstClr val="black"/>
                  </a:solidFill>
                  <a:cs typeface="+mn-ea"/>
                  <a:sym typeface="+mn-lt"/>
                </a:rPr>
                <a:t>图；</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小组贡献量</a:t>
              </a:r>
              <a:r>
                <a:rPr lang="zh-CN" altLang="en-US" sz="1399" b="1" dirty="0" smtClean="0">
                  <a:solidFill>
                    <a:prstClr val="black"/>
                  </a:solidFill>
                  <a:cs typeface="+mn-ea"/>
                  <a:sym typeface="+mn-lt"/>
                </a:rPr>
                <a:t>排名；</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提交活跃度</a:t>
              </a:r>
              <a:r>
                <a:rPr lang="zh-CN" altLang="en-US" sz="1399" b="1" dirty="0" smtClean="0">
                  <a:solidFill>
                    <a:prstClr val="black"/>
                  </a:solidFill>
                  <a:cs typeface="+mn-ea"/>
                  <a:sym typeface="+mn-lt"/>
                </a:rPr>
                <a:t>分布；</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提交质量</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p:txBody>
        </p:sp>
        <p:sp>
          <p:nvSpPr>
            <p:cNvPr id="14" name="Rectangle 9"/>
            <p:cNvSpPr>
              <a:spLocks noChangeArrowheads="1"/>
            </p:cNvSpPr>
            <p:nvPr/>
          </p:nvSpPr>
          <p:spPr bwMode="auto">
            <a:xfrm>
              <a:off x="8107131" y="1153648"/>
              <a:ext cx="1025922"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贡献可视化</a:t>
              </a:r>
              <a:endParaRPr kumimoji="1" lang="en-US" altLang="zh-CN" sz="1599" b="1" dirty="0">
                <a:solidFill>
                  <a:srgbClr val="C7000B"/>
                </a:solidFill>
                <a:cs typeface="+mn-ea"/>
                <a:sym typeface="+mn-lt"/>
              </a:endParaRPr>
            </a:p>
          </p:txBody>
        </p:sp>
      </p:grpSp>
      <p:pic>
        <p:nvPicPr>
          <p:cNvPr id="15" name="图片 14"/>
          <p:cNvPicPr>
            <a:picLocks noChangeAspect="1"/>
          </p:cNvPicPr>
          <p:nvPr/>
        </p:nvPicPr>
        <p:blipFill>
          <a:blip r:embed="rId3"/>
          <a:stretch>
            <a:fillRect/>
          </a:stretch>
        </p:blipFill>
        <p:spPr>
          <a:xfrm>
            <a:off x="834581" y="3187653"/>
            <a:ext cx="1981448" cy="1341559"/>
          </a:xfrm>
          <a:prstGeom prst="rect">
            <a:avLst/>
          </a:prstGeom>
          <a:ln w="12700">
            <a:solidFill>
              <a:schemeClr val="bg1">
                <a:lumMod val="85000"/>
              </a:schemeClr>
            </a:solidFill>
          </a:ln>
        </p:spPr>
      </p:pic>
      <p:pic>
        <p:nvPicPr>
          <p:cNvPr id="16" name="图片 15"/>
          <p:cNvPicPr>
            <a:picLocks noChangeAspect="1"/>
          </p:cNvPicPr>
          <p:nvPr/>
        </p:nvPicPr>
        <p:blipFill>
          <a:blip r:embed="rId4"/>
          <a:stretch>
            <a:fillRect/>
          </a:stretch>
        </p:blipFill>
        <p:spPr>
          <a:xfrm>
            <a:off x="1132885" y="4143122"/>
            <a:ext cx="4112574" cy="2003562"/>
          </a:xfrm>
          <a:prstGeom prst="rect">
            <a:avLst/>
          </a:prstGeom>
          <a:ln w="12700">
            <a:solidFill>
              <a:schemeClr val="bg1">
                <a:lumMod val="85000"/>
              </a:schemeClr>
            </a:solidFill>
          </a:ln>
        </p:spPr>
      </p:pic>
      <p:pic>
        <p:nvPicPr>
          <p:cNvPr id="17" name="图片 16"/>
          <p:cNvPicPr>
            <a:picLocks noChangeAspect="1"/>
          </p:cNvPicPr>
          <p:nvPr/>
        </p:nvPicPr>
        <p:blipFill>
          <a:blip r:embed="rId5"/>
          <a:stretch>
            <a:fillRect/>
          </a:stretch>
        </p:blipFill>
        <p:spPr>
          <a:xfrm>
            <a:off x="2816028" y="3187652"/>
            <a:ext cx="4464825" cy="1996230"/>
          </a:xfrm>
          <a:prstGeom prst="rect">
            <a:avLst/>
          </a:prstGeom>
          <a:ln w="12700">
            <a:solidFill>
              <a:schemeClr val="bg1">
                <a:lumMod val="85000"/>
              </a:schemeClr>
            </a:solidFill>
          </a:ln>
        </p:spPr>
      </p:pic>
      <p:pic>
        <p:nvPicPr>
          <p:cNvPr id="18" name="图片 17"/>
          <p:cNvPicPr>
            <a:picLocks noChangeAspect="1"/>
          </p:cNvPicPr>
          <p:nvPr/>
        </p:nvPicPr>
        <p:blipFill>
          <a:blip r:embed="rId6"/>
          <a:stretch>
            <a:fillRect/>
          </a:stretch>
        </p:blipFill>
        <p:spPr>
          <a:xfrm>
            <a:off x="5068025" y="4086478"/>
            <a:ext cx="3774218" cy="2054793"/>
          </a:xfrm>
          <a:prstGeom prst="rect">
            <a:avLst/>
          </a:prstGeom>
          <a:ln w="12700">
            <a:solidFill>
              <a:schemeClr val="bg1">
                <a:lumMod val="85000"/>
              </a:schemeClr>
            </a:solidFill>
          </a:ln>
        </p:spPr>
      </p:pic>
      <p:pic>
        <p:nvPicPr>
          <p:cNvPr id="19" name="图片 18"/>
          <p:cNvPicPr>
            <a:picLocks noChangeAspect="1"/>
          </p:cNvPicPr>
          <p:nvPr/>
        </p:nvPicPr>
        <p:blipFill>
          <a:blip r:embed="rId7"/>
          <a:stretch>
            <a:fillRect/>
          </a:stretch>
        </p:blipFill>
        <p:spPr>
          <a:xfrm>
            <a:off x="7191379" y="3187654"/>
            <a:ext cx="4085712" cy="2225918"/>
          </a:xfrm>
          <a:prstGeom prst="rect">
            <a:avLst/>
          </a:prstGeom>
          <a:ln w="12700">
            <a:solidFill>
              <a:schemeClr val="bg1">
                <a:lumMod val="85000"/>
              </a:schemeClr>
            </a:solidFill>
          </a:ln>
        </p:spPr>
      </p:pic>
      <p:sp>
        <p:nvSpPr>
          <p:cNvPr id="2" name="标题 1"/>
          <p:cNvSpPr>
            <a:spLocks noGrp="1"/>
          </p:cNvSpPr>
          <p:nvPr>
            <p:ph type="title"/>
          </p:nvPr>
        </p:nvSpPr>
        <p:spPr/>
        <p:txBody>
          <a:bodyPr>
            <a:normAutofit/>
          </a:bodyPr>
          <a:lstStyle/>
          <a:p>
            <a:r>
              <a:rPr lang="zh-CN" altLang="en-US" dirty="0">
                <a:latin typeface="+mn-lt"/>
                <a:ea typeface="+mn-ea"/>
                <a:cs typeface="+mn-ea"/>
                <a:sym typeface="+mn-lt"/>
              </a:rPr>
              <a:t>代码</a:t>
            </a:r>
            <a:r>
              <a:rPr lang="zh-CN" altLang="en-US" dirty="0" smtClean="0">
                <a:latin typeface="+mn-lt"/>
                <a:ea typeface="+mn-ea"/>
                <a:cs typeface="+mn-ea"/>
                <a:sym typeface="+mn-lt"/>
              </a:rPr>
              <a:t>托管</a:t>
            </a:r>
            <a:endParaRPr lang="zh-CN" altLang="en-US" dirty="0">
              <a:latin typeface="+mn-lt"/>
              <a:ea typeface="+mn-ea"/>
              <a:cs typeface="+mn-ea"/>
              <a:sym typeface="+mn-lt"/>
            </a:endParaRPr>
          </a:p>
        </p:txBody>
      </p:sp>
    </p:spTree>
    <p:extLst>
      <p:ext uri="{BB962C8B-B14F-4D97-AF65-F5344CB8AC3E}">
        <p14:creationId xmlns:p14="http://schemas.microsoft.com/office/powerpoint/2010/main" val="734027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全球软件产业正在向服务化转型</a:t>
            </a:r>
          </a:p>
        </p:txBody>
      </p:sp>
      <p:sp>
        <p:nvSpPr>
          <p:cNvPr id="31" name="圆角矩形 30"/>
          <p:cNvSpPr/>
          <p:nvPr/>
        </p:nvSpPr>
        <p:spPr>
          <a:xfrm>
            <a:off x="5912924" y="4132209"/>
            <a:ext cx="5529037"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据艾瑞咨询预测：</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中国</a:t>
            </a:r>
            <a:r>
              <a:rPr lang="en-US" altLang="zh-CN" sz="1599" dirty="0">
                <a:solidFill>
                  <a:schemeClr val="bg1"/>
                </a:solidFill>
                <a:cs typeface="+mn-ea"/>
                <a:sym typeface="+mn-lt"/>
              </a:rPr>
              <a:t>SaaS</a:t>
            </a:r>
            <a:r>
              <a:rPr lang="zh-CN" altLang="en-US" sz="1599" dirty="0">
                <a:solidFill>
                  <a:schemeClr val="bg1"/>
                </a:solidFill>
                <a:cs typeface="+mn-ea"/>
                <a:sym typeface="+mn-lt"/>
              </a:rPr>
              <a:t>服务市场规模</a:t>
            </a:r>
            <a:r>
              <a:rPr lang="en-US" altLang="zh-CN" sz="1599" dirty="0">
                <a:solidFill>
                  <a:schemeClr val="bg1"/>
                </a:solidFill>
                <a:cs typeface="+mn-ea"/>
                <a:sym typeface="+mn-lt"/>
              </a:rPr>
              <a:t>2021</a:t>
            </a:r>
            <a:r>
              <a:rPr lang="zh-CN" altLang="en-US" sz="1599" dirty="0">
                <a:solidFill>
                  <a:schemeClr val="bg1"/>
                </a:solidFill>
                <a:cs typeface="+mn-ea"/>
                <a:sym typeface="+mn-lt"/>
              </a:rPr>
              <a:t>年将增长至</a:t>
            </a:r>
            <a:r>
              <a:rPr lang="en-US" altLang="zh-CN" sz="1599" dirty="0">
                <a:solidFill>
                  <a:schemeClr val="bg1"/>
                </a:solidFill>
                <a:cs typeface="+mn-ea"/>
                <a:sym typeface="+mn-lt"/>
              </a:rPr>
              <a:t>654.2</a:t>
            </a:r>
            <a:r>
              <a:rPr lang="zh-CN" altLang="en-US" sz="1599" dirty="0">
                <a:solidFill>
                  <a:schemeClr val="bg1"/>
                </a:solidFill>
                <a:cs typeface="+mn-ea"/>
                <a:sym typeface="+mn-lt"/>
              </a:rPr>
              <a:t>亿</a:t>
            </a:r>
            <a:r>
              <a:rPr lang="zh-CN" altLang="en-US" sz="1599" dirty="0" smtClean="0">
                <a:solidFill>
                  <a:schemeClr val="bg1"/>
                </a:solidFill>
                <a:cs typeface="+mn-ea"/>
                <a:sym typeface="+mn-lt"/>
              </a:rPr>
              <a:t>元；</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2018 </a:t>
            </a:r>
            <a:r>
              <a:rPr lang="zh-CN" altLang="en-US" sz="1599" dirty="0">
                <a:solidFill>
                  <a:schemeClr val="bg1"/>
                </a:solidFill>
                <a:cs typeface="+mn-ea"/>
                <a:sym typeface="+mn-lt"/>
              </a:rPr>
              <a:t>年中国</a:t>
            </a:r>
            <a:r>
              <a:rPr lang="en-US" altLang="zh-CN" sz="1599" dirty="0">
                <a:solidFill>
                  <a:schemeClr val="bg1"/>
                </a:solidFill>
                <a:cs typeface="+mn-ea"/>
                <a:sym typeface="+mn-lt"/>
              </a:rPr>
              <a:t>SaaS</a:t>
            </a:r>
            <a:r>
              <a:rPr lang="zh-CN" altLang="en-US" sz="1599" dirty="0">
                <a:solidFill>
                  <a:schemeClr val="bg1"/>
                </a:solidFill>
                <a:cs typeface="+mn-ea"/>
                <a:sym typeface="+mn-lt"/>
              </a:rPr>
              <a:t>企业软件市场规模为</a:t>
            </a:r>
            <a:r>
              <a:rPr lang="en-US" altLang="zh-CN" sz="1599" dirty="0">
                <a:solidFill>
                  <a:schemeClr val="bg1"/>
                </a:solidFill>
                <a:cs typeface="+mn-ea"/>
                <a:sym typeface="+mn-lt"/>
              </a:rPr>
              <a:t>243.5</a:t>
            </a:r>
            <a:r>
              <a:rPr lang="zh-CN" altLang="en-US" sz="1599" dirty="0">
                <a:solidFill>
                  <a:schemeClr val="bg1"/>
                </a:solidFill>
                <a:cs typeface="+mn-ea"/>
                <a:sym typeface="+mn-lt"/>
              </a:rPr>
              <a:t>亿元</a:t>
            </a:r>
            <a:r>
              <a:rPr lang="zh-CN" altLang="en-US" sz="1599" dirty="0" smtClean="0">
                <a:solidFill>
                  <a:schemeClr val="bg1"/>
                </a:solidFill>
                <a:cs typeface="+mn-ea"/>
                <a:sym typeface="+mn-lt"/>
              </a:rPr>
              <a:t>，年复合增长</a:t>
            </a:r>
            <a:r>
              <a:rPr lang="en-US" altLang="zh-CN" sz="1599" dirty="0" smtClean="0">
                <a:solidFill>
                  <a:schemeClr val="bg1"/>
                </a:solidFill>
                <a:cs typeface="+mn-ea"/>
                <a:sym typeface="+mn-lt"/>
              </a:rPr>
              <a:t>40%</a:t>
            </a:r>
            <a:r>
              <a:rPr lang="zh-CN" altLang="en-US" sz="1599" dirty="0" smtClean="0">
                <a:solidFill>
                  <a:schemeClr val="bg1"/>
                </a:solidFill>
                <a:cs typeface="+mn-ea"/>
                <a:sym typeface="+mn-lt"/>
              </a:rPr>
              <a:t>多。</a:t>
            </a:r>
            <a:endParaRPr lang="en-US" altLang="zh-CN" sz="1599" dirty="0">
              <a:solidFill>
                <a:schemeClr val="bg1"/>
              </a:solidFill>
              <a:cs typeface="+mn-ea"/>
              <a:sym typeface="+mn-lt"/>
            </a:endParaRPr>
          </a:p>
        </p:txBody>
      </p:sp>
      <p:sp>
        <p:nvSpPr>
          <p:cNvPr id="32" name="圆角矩形 31"/>
          <p:cNvSpPr/>
          <p:nvPr/>
        </p:nvSpPr>
        <p:spPr>
          <a:xfrm>
            <a:off x="5912924" y="1285892"/>
            <a:ext cx="5529037" cy="1644920"/>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en-US" altLang="zh-CN" sz="1599" dirty="0" err="1">
                <a:solidFill>
                  <a:schemeClr val="bg1"/>
                </a:solidFill>
                <a:cs typeface="+mn-ea"/>
                <a:sym typeface="+mn-lt"/>
              </a:rPr>
              <a:t>Salesforce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自</a:t>
            </a:r>
            <a:r>
              <a:rPr lang="en-US" altLang="zh-CN" sz="1599" dirty="0">
                <a:solidFill>
                  <a:schemeClr val="bg1"/>
                </a:solidFill>
                <a:cs typeface="+mn-ea"/>
                <a:sym typeface="+mn-lt"/>
              </a:rPr>
              <a:t>1999</a:t>
            </a:r>
            <a:r>
              <a:rPr lang="zh-CN" altLang="en-US" sz="1599" dirty="0">
                <a:solidFill>
                  <a:schemeClr val="bg1"/>
                </a:solidFill>
                <a:cs typeface="+mn-ea"/>
                <a:sym typeface="+mn-lt"/>
              </a:rPr>
              <a:t>年起，</a:t>
            </a:r>
            <a:r>
              <a:rPr lang="en-US" altLang="zh-CN" sz="1599" dirty="0" err="1">
                <a:solidFill>
                  <a:schemeClr val="bg1"/>
                </a:solidFill>
                <a:cs typeface="+mn-ea"/>
                <a:sym typeface="+mn-lt"/>
              </a:rPr>
              <a:t>Salesforce</a:t>
            </a:r>
            <a:r>
              <a:rPr lang="en-US" altLang="zh-CN" sz="1599" dirty="0">
                <a:solidFill>
                  <a:schemeClr val="bg1"/>
                </a:solidFill>
                <a:cs typeface="+mn-ea"/>
                <a:sym typeface="+mn-lt"/>
              </a:rPr>
              <a:t> </a:t>
            </a:r>
            <a:r>
              <a:rPr lang="zh-CN" altLang="en-US" sz="1599" dirty="0">
                <a:solidFill>
                  <a:schemeClr val="bg1"/>
                </a:solidFill>
                <a:cs typeface="+mn-ea"/>
                <a:sym typeface="+mn-lt"/>
              </a:rPr>
              <a:t>一直致力于打造按需定制的全新</a:t>
            </a:r>
            <a:r>
              <a:rPr lang="en-US" altLang="zh-CN" sz="1599" dirty="0" err="1">
                <a:solidFill>
                  <a:schemeClr val="bg1"/>
                </a:solidFill>
                <a:cs typeface="+mn-ea"/>
                <a:sym typeface="+mn-lt"/>
              </a:rPr>
              <a:t>SaaS</a:t>
            </a:r>
            <a:r>
              <a:rPr lang="zh-CN" altLang="en-US" sz="1599" dirty="0">
                <a:solidFill>
                  <a:schemeClr val="bg1"/>
                </a:solidFill>
                <a:cs typeface="+mn-ea"/>
                <a:sym typeface="+mn-lt"/>
              </a:rPr>
              <a:t>商业模式，提倡</a:t>
            </a:r>
            <a:r>
              <a:rPr lang="en-US" altLang="zh-CN" sz="1599" dirty="0">
                <a:solidFill>
                  <a:schemeClr val="bg1"/>
                </a:solidFill>
                <a:cs typeface="+mn-ea"/>
                <a:sym typeface="+mn-lt"/>
              </a:rPr>
              <a:t>“No Software”</a:t>
            </a:r>
            <a:r>
              <a:rPr lang="zh-CN" altLang="en-US" sz="1599" dirty="0">
                <a:solidFill>
                  <a:schemeClr val="bg1"/>
                </a:solidFill>
                <a:cs typeface="+mn-ea"/>
                <a:sym typeface="+mn-lt"/>
              </a:rPr>
              <a:t>，是</a:t>
            </a:r>
            <a:r>
              <a:rPr lang="en-US" altLang="zh-CN" sz="1599" dirty="0" err="1">
                <a:solidFill>
                  <a:schemeClr val="bg1"/>
                </a:solidFill>
                <a:cs typeface="+mn-ea"/>
                <a:sym typeface="+mn-lt"/>
              </a:rPr>
              <a:t>SaaS</a:t>
            </a:r>
            <a:r>
              <a:rPr lang="zh-CN" altLang="en-US" sz="1599" dirty="0">
                <a:solidFill>
                  <a:schemeClr val="bg1"/>
                </a:solidFill>
                <a:cs typeface="+mn-ea"/>
                <a:sym typeface="+mn-lt"/>
              </a:rPr>
              <a:t>模式的鼻祖；</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全球</a:t>
            </a:r>
            <a:r>
              <a:rPr lang="en-US" altLang="zh-CN" sz="1599" dirty="0">
                <a:solidFill>
                  <a:schemeClr val="bg1"/>
                </a:solidFill>
                <a:cs typeface="+mn-ea"/>
                <a:sym typeface="+mn-lt"/>
              </a:rPr>
              <a:t>SaaS</a:t>
            </a:r>
            <a:r>
              <a:rPr lang="zh-CN" altLang="en-US" sz="1599" dirty="0">
                <a:solidFill>
                  <a:schemeClr val="bg1"/>
                </a:solidFill>
                <a:cs typeface="+mn-ea"/>
                <a:sym typeface="+mn-lt"/>
              </a:rPr>
              <a:t>公司营收体量最大的公司</a:t>
            </a:r>
            <a:r>
              <a:rPr lang="en-US" altLang="zh-CN" sz="1599" dirty="0">
                <a:solidFill>
                  <a:schemeClr val="bg1"/>
                </a:solidFill>
                <a:cs typeface="+mn-ea"/>
                <a:sym typeface="+mn-lt"/>
              </a:rPr>
              <a:t>,</a:t>
            </a:r>
            <a:r>
              <a:rPr lang="zh-CN" altLang="en-US" sz="1599" dirty="0">
                <a:solidFill>
                  <a:schemeClr val="bg1"/>
                </a:solidFill>
                <a:cs typeface="+mn-ea"/>
                <a:sym typeface="+mn-lt"/>
              </a:rPr>
              <a:t>是云计算应用端的代表。</a:t>
            </a:r>
            <a:r>
              <a:rPr lang="en-US" altLang="zh-CN" sz="1599" dirty="0">
                <a:solidFill>
                  <a:schemeClr val="bg1"/>
                </a:solidFill>
                <a:cs typeface="+mn-ea"/>
                <a:sym typeface="+mn-lt"/>
              </a:rPr>
              <a:t>2020</a:t>
            </a:r>
            <a:r>
              <a:rPr lang="zh-CN" altLang="zh-CN" sz="1599" dirty="0">
                <a:solidFill>
                  <a:schemeClr val="bg1"/>
                </a:solidFill>
                <a:cs typeface="+mn-ea"/>
                <a:sym typeface="+mn-lt"/>
              </a:rPr>
              <a:t>财年营收</a:t>
            </a:r>
            <a:r>
              <a:rPr lang="en-US" altLang="zh-CN" sz="1599" dirty="0">
                <a:solidFill>
                  <a:schemeClr val="bg1"/>
                </a:solidFill>
                <a:cs typeface="+mn-ea"/>
                <a:sym typeface="+mn-lt"/>
              </a:rPr>
              <a:t>171</a:t>
            </a:r>
            <a:r>
              <a:rPr lang="zh-CN" altLang="zh-CN" sz="1599" dirty="0">
                <a:solidFill>
                  <a:schemeClr val="bg1"/>
                </a:solidFill>
                <a:cs typeface="+mn-ea"/>
                <a:sym typeface="+mn-lt"/>
              </a:rPr>
              <a:t>亿美元，增速</a:t>
            </a:r>
            <a:r>
              <a:rPr lang="en-US" altLang="zh-CN" sz="1599" dirty="0">
                <a:solidFill>
                  <a:schemeClr val="bg1"/>
                </a:solidFill>
                <a:cs typeface="+mn-ea"/>
                <a:sym typeface="+mn-lt"/>
              </a:rPr>
              <a:t> 29%</a:t>
            </a:r>
            <a:r>
              <a:rPr lang="zh-CN" altLang="en-US" sz="1599" dirty="0">
                <a:solidFill>
                  <a:schemeClr val="bg1"/>
                </a:solidFill>
                <a:cs typeface="+mn-ea"/>
                <a:sym typeface="+mn-lt"/>
              </a:rPr>
              <a:t>。</a:t>
            </a:r>
            <a:endParaRPr lang="en-US" altLang="zh-CN" sz="1599" dirty="0">
              <a:solidFill>
                <a:schemeClr val="bg1"/>
              </a:solidFill>
              <a:cs typeface="+mn-ea"/>
              <a:sym typeface="+mn-lt"/>
            </a:endParaRPr>
          </a:p>
        </p:txBody>
      </p:sp>
      <p:sp>
        <p:nvSpPr>
          <p:cNvPr id="33" name="圆角矩形 32"/>
          <p:cNvSpPr/>
          <p:nvPr/>
        </p:nvSpPr>
        <p:spPr>
          <a:xfrm>
            <a:off x="5912923" y="2972881"/>
            <a:ext cx="5529036"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微软 </a:t>
            </a:r>
            <a:r>
              <a:rPr lang="en-US" altLang="zh-CN" sz="1599" dirty="0">
                <a:solidFill>
                  <a:schemeClr val="bg1"/>
                </a:solidFill>
                <a:cs typeface="+mn-ea"/>
                <a:sym typeface="+mn-lt"/>
              </a:rPr>
              <a:t>Office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2019 </a:t>
            </a:r>
            <a:r>
              <a:rPr lang="zh-CN" altLang="en-US" sz="1599" dirty="0">
                <a:solidFill>
                  <a:schemeClr val="bg1"/>
                </a:solidFill>
                <a:cs typeface="+mn-ea"/>
                <a:sym typeface="+mn-lt"/>
              </a:rPr>
              <a:t>作为一个一次性的购买</a:t>
            </a:r>
            <a:r>
              <a:rPr lang="zh-CN" altLang="en-US" sz="1599" dirty="0" smtClean="0">
                <a:solidFill>
                  <a:schemeClr val="bg1"/>
                </a:solidFill>
                <a:cs typeface="+mn-ea"/>
                <a:sym typeface="+mn-lt"/>
              </a:rPr>
              <a:t>出售</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365 </a:t>
            </a:r>
            <a:r>
              <a:rPr lang="zh-CN" altLang="en-US" sz="1599" dirty="0">
                <a:solidFill>
                  <a:schemeClr val="bg1"/>
                </a:solidFill>
                <a:cs typeface="+mn-ea"/>
                <a:sym typeface="+mn-lt"/>
              </a:rPr>
              <a:t>是一种订阅服务，确保用户始终拥有最新的 </a:t>
            </a:r>
            <a:r>
              <a:rPr lang="en-US" altLang="zh-CN" sz="1599" dirty="0">
                <a:solidFill>
                  <a:schemeClr val="bg1"/>
                </a:solidFill>
                <a:cs typeface="+mn-ea"/>
                <a:sym typeface="+mn-lt"/>
              </a:rPr>
              <a:t>Microsoft </a:t>
            </a:r>
            <a:r>
              <a:rPr lang="zh-CN" altLang="en-US" sz="1599" dirty="0">
                <a:solidFill>
                  <a:schemeClr val="bg1"/>
                </a:solidFill>
                <a:cs typeface="+mn-ea"/>
                <a:sym typeface="+mn-lt"/>
              </a:rPr>
              <a:t>生产力</a:t>
            </a:r>
            <a:r>
              <a:rPr lang="zh-CN" altLang="en-US" sz="1599" dirty="0" smtClean="0">
                <a:solidFill>
                  <a:schemeClr val="bg1"/>
                </a:solidFill>
                <a:cs typeface="+mn-ea"/>
                <a:sym typeface="+mn-lt"/>
              </a:rPr>
              <a:t>工具。</a:t>
            </a:r>
            <a:endParaRPr lang="en-US" altLang="en-US" sz="1599" dirty="0">
              <a:solidFill>
                <a:schemeClr val="bg1"/>
              </a:solidFill>
              <a:cs typeface="+mn-ea"/>
              <a:sym typeface="+mn-lt"/>
            </a:endParaRPr>
          </a:p>
        </p:txBody>
      </p:sp>
      <p:sp>
        <p:nvSpPr>
          <p:cNvPr id="34" name="TextBox 7"/>
          <p:cNvSpPr txBox="1"/>
          <p:nvPr/>
        </p:nvSpPr>
        <p:spPr>
          <a:xfrm>
            <a:off x="749699" y="5326738"/>
            <a:ext cx="10692260" cy="880514"/>
          </a:xfrm>
          <a:prstGeom prst="rect">
            <a:avLst/>
          </a:prstGeom>
          <a:noFill/>
        </p:spPr>
        <p:txBody>
          <a:bodyPr wrap="square" lIns="91394" tIns="45696" rIns="91394" bIns="45696" rtlCol="0">
            <a:spAutoFit/>
          </a:bodyPr>
          <a:lstStyle/>
          <a:p>
            <a:pPr eaLnBrk="0" hangingPunct="0">
              <a:lnSpc>
                <a:spcPct val="150000"/>
              </a:lnSpc>
              <a:defRPr/>
            </a:pPr>
            <a:r>
              <a:rPr lang="zh-CN" altLang="en-US" sz="1799" kern="0" dirty="0">
                <a:cs typeface="+mn-ea"/>
                <a:sym typeface="+mn-lt"/>
              </a:rPr>
              <a:t>软件服务化需要软件企业关注长尾效应、专注业务升级、降低开发与维护成本，要求面向服务的方式构建软件</a:t>
            </a:r>
            <a:r>
              <a:rPr lang="zh-CN" altLang="en-US" sz="1799" kern="0" dirty="0" smtClean="0">
                <a:cs typeface="+mn-ea"/>
                <a:sym typeface="+mn-lt"/>
              </a:rPr>
              <a:t>，“多</a:t>
            </a:r>
            <a:r>
              <a:rPr lang="zh-CN" altLang="en-US" sz="1799" kern="0" dirty="0">
                <a:cs typeface="+mn-ea"/>
                <a:sym typeface="+mn-lt"/>
              </a:rPr>
              <a:t>、快、好、省”地持续推出新服务或者升级现有</a:t>
            </a:r>
            <a:r>
              <a:rPr lang="zh-CN" altLang="en-US" sz="1799" kern="0" dirty="0" smtClean="0">
                <a:cs typeface="+mn-ea"/>
                <a:sym typeface="+mn-lt"/>
              </a:rPr>
              <a:t>服务。</a:t>
            </a:r>
            <a:endParaRPr lang="zh-CN" altLang="en-US" sz="1799" kern="0" dirty="0">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8" y="1863179"/>
            <a:ext cx="3220967" cy="2380305"/>
          </a:xfrm>
          <a:prstGeom prst="rect">
            <a:avLst/>
          </a:prstGeom>
        </p:spPr>
      </p:pic>
      <p:sp>
        <p:nvSpPr>
          <p:cNvPr id="10" name="文本框 9"/>
          <p:cNvSpPr txBox="1"/>
          <p:nvPr/>
        </p:nvSpPr>
        <p:spPr>
          <a:xfrm>
            <a:off x="1421833" y="1148998"/>
            <a:ext cx="3403496" cy="584775"/>
          </a:xfrm>
          <a:prstGeom prst="rect">
            <a:avLst/>
          </a:prstGeom>
          <a:noFill/>
        </p:spPr>
        <p:txBody>
          <a:bodyPr wrap="none" rtlCol="0">
            <a:spAutoFit/>
          </a:bodyPr>
          <a:lstStyle/>
          <a:p>
            <a:pPr algn="ctr"/>
            <a:r>
              <a:rPr lang="en-US" altLang="zh-CN" sz="1600" b="1" dirty="0" smtClean="0">
                <a:cs typeface="+mn-ea"/>
                <a:sym typeface="+mn-lt"/>
              </a:rPr>
              <a:t>Enterprise </a:t>
            </a:r>
            <a:r>
              <a:rPr lang="en-US" altLang="zh-CN" sz="1600" b="1" dirty="0" err="1" smtClean="0">
                <a:cs typeface="+mn-ea"/>
                <a:sym typeface="+mn-lt"/>
              </a:rPr>
              <a:t>Saas</a:t>
            </a:r>
            <a:endParaRPr lang="en-US" altLang="zh-CN" sz="1600" b="1" dirty="0" smtClean="0">
              <a:cs typeface="+mn-ea"/>
              <a:sym typeface="+mn-lt"/>
            </a:endParaRPr>
          </a:p>
          <a:p>
            <a:pPr algn="ctr"/>
            <a:r>
              <a:rPr lang="en-US" altLang="zh-CN" sz="1600" b="1" dirty="0" err="1" smtClean="0">
                <a:cs typeface="+mn-ea"/>
                <a:sym typeface="+mn-lt"/>
              </a:rPr>
              <a:t>MarketShare</a:t>
            </a:r>
            <a:r>
              <a:rPr lang="en-US" altLang="zh-CN" sz="1600" b="1" dirty="0" smtClean="0">
                <a:cs typeface="+mn-ea"/>
                <a:sym typeface="+mn-lt"/>
              </a:rPr>
              <a:t> &amp; Revenue Growth</a:t>
            </a:r>
            <a:endParaRPr lang="zh-CN" altLang="en-US" sz="1600" b="1" dirty="0">
              <a:cs typeface="+mn-ea"/>
              <a:sym typeface="+mn-lt"/>
            </a:endParaRPr>
          </a:p>
        </p:txBody>
      </p:sp>
      <p:sp>
        <p:nvSpPr>
          <p:cNvPr id="11" name="矩形 10"/>
          <p:cNvSpPr/>
          <p:nvPr/>
        </p:nvSpPr>
        <p:spPr>
          <a:xfrm>
            <a:off x="4809450" y="1356379"/>
            <a:ext cx="954860" cy="3540059"/>
          </a:xfrm>
          <a:prstGeom prst="rect">
            <a:avLst/>
          </a:prstGeom>
          <a:solidFill>
            <a:srgbClr val="C4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smtClean="0">
              <a:solidFill>
                <a:schemeClr val="tx1"/>
              </a:solidFill>
              <a:cs typeface="+mn-ea"/>
              <a:sym typeface="+mn-lt"/>
            </a:endParaRPr>
          </a:p>
          <a:p>
            <a:pPr algn="ctr"/>
            <a:r>
              <a:rPr lang="en-US" altLang="zh-CN" sz="1200" b="1" dirty="0" smtClean="0">
                <a:solidFill>
                  <a:schemeClr val="tx1"/>
                </a:solidFill>
                <a:cs typeface="+mn-ea"/>
                <a:sym typeface="+mn-lt"/>
              </a:rPr>
              <a:t>Annual Growth</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Salesforce</a:t>
            </a:r>
          </a:p>
          <a:p>
            <a:pPr algn="ctr"/>
            <a:r>
              <a:rPr lang="en-US" altLang="zh-CN" sz="1200" b="1" dirty="0" smtClean="0">
                <a:solidFill>
                  <a:schemeClr val="tx1"/>
                </a:solidFill>
                <a:cs typeface="+mn-ea"/>
                <a:sym typeface="+mn-lt"/>
              </a:rPr>
              <a:t>21%</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Microsoft</a:t>
            </a:r>
          </a:p>
          <a:p>
            <a:pPr algn="ctr"/>
            <a:r>
              <a:rPr lang="en-US" altLang="zh-CN" sz="1200" b="1" dirty="0" smtClean="0">
                <a:solidFill>
                  <a:schemeClr val="tx1"/>
                </a:solidFill>
                <a:cs typeface="+mn-ea"/>
                <a:sym typeface="+mn-lt"/>
              </a:rPr>
              <a:t>70%</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Adobe</a:t>
            </a:r>
          </a:p>
          <a:p>
            <a:pPr algn="ctr"/>
            <a:r>
              <a:rPr lang="en-US" altLang="zh-CN" sz="1200" b="1" dirty="0" smtClean="0">
                <a:solidFill>
                  <a:schemeClr val="tx1"/>
                </a:solidFill>
                <a:cs typeface="+mn-ea"/>
                <a:sym typeface="+mn-lt"/>
              </a:rPr>
              <a:t>55%</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SAP</a:t>
            </a:r>
          </a:p>
          <a:p>
            <a:pPr algn="ctr"/>
            <a:r>
              <a:rPr lang="en-US" altLang="zh-CN" sz="1200" b="1" dirty="0" smtClean="0">
                <a:solidFill>
                  <a:schemeClr val="tx1"/>
                </a:solidFill>
                <a:cs typeface="+mn-ea"/>
                <a:sym typeface="+mn-lt"/>
              </a:rPr>
              <a:t>73%</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Other Top Ten</a:t>
            </a:r>
          </a:p>
          <a:p>
            <a:pPr algn="ctr"/>
            <a:r>
              <a:rPr lang="en-US" altLang="zh-CN" sz="1200" b="1" dirty="0" smtClean="0">
                <a:solidFill>
                  <a:schemeClr val="tx1"/>
                </a:solidFill>
                <a:cs typeface="+mn-ea"/>
                <a:sym typeface="+mn-lt"/>
              </a:rPr>
              <a:t>29%</a:t>
            </a:r>
          </a:p>
          <a:p>
            <a:pPr algn="ctr"/>
            <a:endParaRPr lang="zh-CN" altLang="en-US" sz="1200" dirty="0">
              <a:solidFill>
                <a:schemeClr val="tx1"/>
              </a:solidFill>
              <a:cs typeface="+mn-ea"/>
              <a:sym typeface="+mn-lt"/>
            </a:endParaRPr>
          </a:p>
        </p:txBody>
      </p:sp>
      <p:sp>
        <p:nvSpPr>
          <p:cNvPr id="12" name="文本框 11"/>
          <p:cNvSpPr txBox="1"/>
          <p:nvPr/>
        </p:nvSpPr>
        <p:spPr>
          <a:xfrm>
            <a:off x="699804" y="1969852"/>
            <a:ext cx="893193" cy="276999"/>
          </a:xfrm>
          <a:prstGeom prst="rect">
            <a:avLst/>
          </a:prstGeom>
          <a:noFill/>
        </p:spPr>
        <p:txBody>
          <a:bodyPr wrap="none" rtlCol="0">
            <a:spAutoFit/>
          </a:bodyPr>
          <a:lstStyle/>
          <a:p>
            <a:r>
              <a:rPr lang="en-US" altLang="zh-CN" sz="1200" dirty="0" smtClean="0">
                <a:cs typeface="+mn-ea"/>
                <a:sym typeface="+mn-lt"/>
              </a:rPr>
              <a:t>Salesforce</a:t>
            </a:r>
            <a:endParaRPr lang="zh-CN" altLang="en-US" sz="1200" dirty="0">
              <a:cs typeface="+mn-ea"/>
              <a:sym typeface="+mn-lt"/>
            </a:endParaRPr>
          </a:p>
        </p:txBody>
      </p:sp>
      <p:sp>
        <p:nvSpPr>
          <p:cNvPr id="13" name="文本框 12"/>
          <p:cNvSpPr txBox="1"/>
          <p:nvPr/>
        </p:nvSpPr>
        <p:spPr>
          <a:xfrm>
            <a:off x="719660" y="2452809"/>
            <a:ext cx="846707" cy="276999"/>
          </a:xfrm>
          <a:prstGeom prst="rect">
            <a:avLst/>
          </a:prstGeom>
          <a:noFill/>
        </p:spPr>
        <p:txBody>
          <a:bodyPr wrap="none" rtlCol="0">
            <a:spAutoFit/>
          </a:bodyPr>
          <a:lstStyle/>
          <a:p>
            <a:r>
              <a:rPr lang="en-US" altLang="zh-CN" sz="1200" dirty="0" smtClean="0">
                <a:cs typeface="+mn-ea"/>
                <a:sym typeface="+mn-lt"/>
              </a:rPr>
              <a:t>Microsoft</a:t>
            </a:r>
            <a:endParaRPr lang="zh-CN" altLang="en-US" sz="1200" dirty="0">
              <a:cs typeface="+mn-ea"/>
              <a:sym typeface="+mn-lt"/>
            </a:endParaRPr>
          </a:p>
        </p:txBody>
      </p:sp>
      <p:sp>
        <p:nvSpPr>
          <p:cNvPr id="14" name="文本框 13"/>
          <p:cNvSpPr txBox="1"/>
          <p:nvPr/>
        </p:nvSpPr>
        <p:spPr>
          <a:xfrm>
            <a:off x="881194" y="2922116"/>
            <a:ext cx="631904" cy="276999"/>
          </a:xfrm>
          <a:prstGeom prst="rect">
            <a:avLst/>
          </a:prstGeom>
          <a:noFill/>
        </p:spPr>
        <p:txBody>
          <a:bodyPr wrap="none" rtlCol="0">
            <a:spAutoFit/>
          </a:bodyPr>
          <a:lstStyle/>
          <a:p>
            <a:r>
              <a:rPr lang="en-US" altLang="zh-CN" sz="1200" dirty="0" smtClean="0">
                <a:cs typeface="+mn-ea"/>
                <a:sym typeface="+mn-lt"/>
              </a:rPr>
              <a:t>Adobe</a:t>
            </a:r>
            <a:endParaRPr lang="zh-CN" altLang="en-US" sz="1200" dirty="0">
              <a:cs typeface="+mn-ea"/>
              <a:sym typeface="+mn-lt"/>
            </a:endParaRPr>
          </a:p>
        </p:txBody>
      </p:sp>
      <p:sp>
        <p:nvSpPr>
          <p:cNvPr id="15" name="文本框 14"/>
          <p:cNvSpPr txBox="1"/>
          <p:nvPr/>
        </p:nvSpPr>
        <p:spPr>
          <a:xfrm>
            <a:off x="1011892" y="3399189"/>
            <a:ext cx="455574" cy="276999"/>
          </a:xfrm>
          <a:prstGeom prst="rect">
            <a:avLst/>
          </a:prstGeom>
          <a:noFill/>
        </p:spPr>
        <p:txBody>
          <a:bodyPr wrap="none" rtlCol="0">
            <a:spAutoFit/>
          </a:bodyPr>
          <a:lstStyle/>
          <a:p>
            <a:r>
              <a:rPr lang="en-US" altLang="zh-CN" sz="1200" dirty="0" smtClean="0">
                <a:cs typeface="+mn-ea"/>
                <a:sym typeface="+mn-lt"/>
              </a:rPr>
              <a:t>SAP</a:t>
            </a:r>
            <a:endParaRPr lang="zh-CN" altLang="en-US" sz="1200" dirty="0">
              <a:cs typeface="+mn-ea"/>
              <a:sym typeface="+mn-lt"/>
            </a:endParaRPr>
          </a:p>
        </p:txBody>
      </p:sp>
      <p:sp>
        <p:nvSpPr>
          <p:cNvPr id="16" name="文本框 15"/>
          <p:cNvSpPr txBox="1"/>
          <p:nvPr/>
        </p:nvSpPr>
        <p:spPr>
          <a:xfrm>
            <a:off x="766566" y="3781952"/>
            <a:ext cx="861159" cy="461665"/>
          </a:xfrm>
          <a:prstGeom prst="rect">
            <a:avLst/>
          </a:prstGeom>
          <a:noFill/>
        </p:spPr>
        <p:txBody>
          <a:bodyPr wrap="square" rtlCol="0">
            <a:spAutoFit/>
          </a:bodyPr>
          <a:lstStyle/>
          <a:p>
            <a:pPr algn="ctr"/>
            <a:r>
              <a:rPr lang="en-US" altLang="zh-CN" sz="1200" dirty="0" smtClean="0">
                <a:cs typeface="+mn-ea"/>
                <a:sym typeface="+mn-lt"/>
              </a:rPr>
              <a:t>Other Top Ten</a:t>
            </a:r>
            <a:endParaRPr lang="zh-CN" altLang="en-US" sz="1200" dirty="0">
              <a:cs typeface="+mn-ea"/>
              <a:sym typeface="+mn-lt"/>
            </a:endParaRPr>
          </a:p>
        </p:txBody>
      </p:sp>
      <p:sp>
        <p:nvSpPr>
          <p:cNvPr id="17" name="文本框 16"/>
          <p:cNvSpPr txBox="1"/>
          <p:nvPr/>
        </p:nvSpPr>
        <p:spPr>
          <a:xfrm>
            <a:off x="1387652" y="4234390"/>
            <a:ext cx="410690" cy="276999"/>
          </a:xfrm>
          <a:prstGeom prst="rect">
            <a:avLst/>
          </a:prstGeom>
          <a:noFill/>
        </p:spPr>
        <p:txBody>
          <a:bodyPr wrap="none" rtlCol="0">
            <a:spAutoFit/>
          </a:bodyPr>
          <a:lstStyle/>
          <a:p>
            <a:r>
              <a:rPr lang="en-US" altLang="zh-CN" sz="1200" dirty="0" smtClean="0">
                <a:cs typeface="+mn-ea"/>
                <a:sym typeface="+mn-lt"/>
              </a:rPr>
              <a:t>0%</a:t>
            </a:r>
            <a:endParaRPr lang="zh-CN" altLang="en-US" sz="1200" dirty="0">
              <a:cs typeface="+mn-ea"/>
              <a:sym typeface="+mn-lt"/>
            </a:endParaRPr>
          </a:p>
        </p:txBody>
      </p:sp>
      <p:sp>
        <p:nvSpPr>
          <p:cNvPr id="18" name="文本框 17"/>
          <p:cNvSpPr txBox="1"/>
          <p:nvPr/>
        </p:nvSpPr>
        <p:spPr>
          <a:xfrm>
            <a:off x="1889606" y="4224014"/>
            <a:ext cx="410690" cy="276999"/>
          </a:xfrm>
          <a:prstGeom prst="rect">
            <a:avLst/>
          </a:prstGeom>
          <a:noFill/>
        </p:spPr>
        <p:txBody>
          <a:bodyPr wrap="none" rtlCol="0">
            <a:spAutoFit/>
          </a:bodyPr>
          <a:lstStyle/>
          <a:p>
            <a:r>
              <a:rPr lang="en-US" altLang="zh-CN" sz="1200" dirty="0">
                <a:cs typeface="+mn-ea"/>
                <a:sym typeface="+mn-lt"/>
              </a:rPr>
              <a:t>5</a:t>
            </a:r>
            <a:r>
              <a:rPr lang="en-US" altLang="zh-CN" sz="1200" dirty="0" smtClean="0">
                <a:cs typeface="+mn-ea"/>
                <a:sym typeface="+mn-lt"/>
              </a:rPr>
              <a:t>%</a:t>
            </a:r>
            <a:endParaRPr lang="zh-CN" altLang="en-US" sz="1200" dirty="0">
              <a:cs typeface="+mn-ea"/>
              <a:sym typeface="+mn-lt"/>
            </a:endParaRPr>
          </a:p>
        </p:txBody>
      </p:sp>
      <p:sp>
        <p:nvSpPr>
          <p:cNvPr id="19" name="文本框 18"/>
          <p:cNvSpPr txBox="1"/>
          <p:nvPr/>
        </p:nvSpPr>
        <p:spPr>
          <a:xfrm>
            <a:off x="2558603" y="4224014"/>
            <a:ext cx="497252" cy="27699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sp>
        <p:nvSpPr>
          <p:cNvPr id="20" name="文本框 19"/>
          <p:cNvSpPr txBox="1"/>
          <p:nvPr/>
        </p:nvSpPr>
        <p:spPr>
          <a:xfrm>
            <a:off x="3147119" y="4224013"/>
            <a:ext cx="497252" cy="276999"/>
          </a:xfrm>
          <a:prstGeom prst="rect">
            <a:avLst/>
          </a:prstGeom>
          <a:noFill/>
        </p:spPr>
        <p:txBody>
          <a:bodyPr wrap="none" rtlCol="0">
            <a:spAutoFit/>
          </a:bodyPr>
          <a:lstStyle/>
          <a:p>
            <a:r>
              <a:rPr lang="en-US" altLang="zh-CN" sz="1200" dirty="0" smtClean="0">
                <a:cs typeface="+mn-ea"/>
                <a:sym typeface="+mn-lt"/>
              </a:rPr>
              <a:t>15%</a:t>
            </a:r>
            <a:endParaRPr lang="zh-CN" altLang="en-US" sz="1200" dirty="0">
              <a:cs typeface="+mn-ea"/>
              <a:sym typeface="+mn-lt"/>
            </a:endParaRPr>
          </a:p>
        </p:txBody>
      </p:sp>
      <p:sp>
        <p:nvSpPr>
          <p:cNvPr id="21" name="文本框 20"/>
          <p:cNvSpPr txBox="1"/>
          <p:nvPr/>
        </p:nvSpPr>
        <p:spPr>
          <a:xfrm>
            <a:off x="3805265" y="4221729"/>
            <a:ext cx="497252" cy="276999"/>
          </a:xfrm>
          <a:prstGeom prst="rect">
            <a:avLst/>
          </a:prstGeom>
          <a:noFill/>
        </p:spPr>
        <p:txBody>
          <a:bodyPr wrap="none" rtlCol="0">
            <a:spAutoFit/>
          </a:bodyPr>
          <a:lstStyle/>
          <a:p>
            <a:r>
              <a:rPr lang="en-US" altLang="zh-CN" sz="1200" dirty="0" smtClean="0">
                <a:cs typeface="+mn-ea"/>
                <a:sym typeface="+mn-lt"/>
              </a:rPr>
              <a:t>20%</a:t>
            </a:r>
            <a:endParaRPr lang="zh-CN" altLang="en-US" sz="1200" dirty="0">
              <a:cs typeface="+mn-ea"/>
              <a:sym typeface="+mn-lt"/>
            </a:endParaRPr>
          </a:p>
        </p:txBody>
      </p:sp>
      <p:sp>
        <p:nvSpPr>
          <p:cNvPr id="22" name="文本框 21"/>
          <p:cNvSpPr txBox="1"/>
          <p:nvPr/>
        </p:nvSpPr>
        <p:spPr>
          <a:xfrm>
            <a:off x="4312198" y="4212258"/>
            <a:ext cx="497252" cy="276999"/>
          </a:xfrm>
          <a:prstGeom prst="rect">
            <a:avLst/>
          </a:prstGeom>
          <a:noFill/>
        </p:spPr>
        <p:txBody>
          <a:bodyPr wrap="none" rtlCol="0">
            <a:spAutoFit/>
          </a:bodyPr>
          <a:lstStyle/>
          <a:p>
            <a:r>
              <a:rPr lang="en-US" altLang="zh-CN" sz="1200" dirty="0" smtClean="0">
                <a:cs typeface="+mn-ea"/>
                <a:sym typeface="+mn-lt"/>
              </a:rPr>
              <a:t>25%</a:t>
            </a:r>
            <a:endParaRPr lang="zh-CN" altLang="en-US" sz="1200" dirty="0">
              <a:cs typeface="+mn-ea"/>
              <a:sym typeface="+mn-lt"/>
            </a:endParaRPr>
          </a:p>
        </p:txBody>
      </p:sp>
      <p:sp>
        <p:nvSpPr>
          <p:cNvPr id="23" name="文本框 22"/>
          <p:cNvSpPr txBox="1"/>
          <p:nvPr/>
        </p:nvSpPr>
        <p:spPr>
          <a:xfrm>
            <a:off x="1646655" y="4481797"/>
            <a:ext cx="2818400" cy="307777"/>
          </a:xfrm>
          <a:prstGeom prst="rect">
            <a:avLst/>
          </a:prstGeom>
          <a:noFill/>
        </p:spPr>
        <p:txBody>
          <a:bodyPr wrap="none" rtlCol="0">
            <a:spAutoFit/>
          </a:bodyPr>
          <a:lstStyle/>
          <a:p>
            <a:r>
              <a:rPr lang="en-US" altLang="zh-CN" sz="1400" dirty="0" smtClean="0">
                <a:cs typeface="+mn-ea"/>
                <a:sym typeface="+mn-lt"/>
              </a:rPr>
              <a:t>Worldwide Market Share - 2015</a:t>
            </a:r>
            <a:endParaRPr lang="zh-CN" altLang="en-US" sz="1400" dirty="0">
              <a:cs typeface="+mn-ea"/>
              <a:sym typeface="+mn-lt"/>
            </a:endParaRPr>
          </a:p>
        </p:txBody>
      </p:sp>
      <p:sp>
        <p:nvSpPr>
          <p:cNvPr id="24" name="文本框 23"/>
          <p:cNvSpPr txBox="1"/>
          <p:nvPr/>
        </p:nvSpPr>
        <p:spPr>
          <a:xfrm>
            <a:off x="788476" y="4742550"/>
            <a:ext cx="2779928" cy="307777"/>
          </a:xfrm>
          <a:prstGeom prst="rect">
            <a:avLst/>
          </a:prstGeom>
          <a:noFill/>
        </p:spPr>
        <p:txBody>
          <a:bodyPr wrap="none" rtlCol="0">
            <a:spAutoFit/>
          </a:bodyPr>
          <a:lstStyle/>
          <a:p>
            <a:r>
              <a:rPr lang="en-US" altLang="zh-CN" sz="1400" dirty="0" smtClean="0">
                <a:cs typeface="+mn-ea"/>
                <a:sym typeface="+mn-lt"/>
              </a:rPr>
              <a:t>Source Synergy Research Group</a:t>
            </a:r>
            <a:endParaRPr lang="zh-CN" altLang="en-US" sz="1400" dirty="0">
              <a:cs typeface="+mn-ea"/>
              <a:sym typeface="+mn-lt"/>
            </a:endParaRPr>
          </a:p>
        </p:txBody>
      </p:sp>
    </p:spTree>
    <p:extLst>
      <p:ext uri="{BB962C8B-B14F-4D97-AF65-F5344CB8AC3E}">
        <p14:creationId xmlns:p14="http://schemas.microsoft.com/office/powerpoint/2010/main" val="726615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6235647" y="1389751"/>
            <a:ext cx="4664897" cy="3284622"/>
          </a:xfrm>
          <a:prstGeom prst="rect">
            <a:avLst/>
          </a:prstGeom>
          <a:effectLst>
            <a:outerShdw blurRad="50800" dist="38100" dir="2700000" algn="tl" rotWithShape="0">
              <a:schemeClr val="bg1">
                <a:alpha val="40000"/>
              </a:schemeClr>
            </a:outerShdw>
          </a:effectLst>
        </p:spPr>
      </p:pic>
      <p:sp>
        <p:nvSpPr>
          <p:cNvPr id="9" name="标题 8"/>
          <p:cNvSpPr>
            <a:spLocks noGrp="1"/>
          </p:cNvSpPr>
          <p:nvPr>
            <p:ph type="title"/>
          </p:nvPr>
        </p:nvSpPr>
        <p:spPr/>
        <p:txBody>
          <a:bodyPr/>
          <a:lstStyle/>
          <a:p>
            <a:r>
              <a:rPr lang="zh-CN" altLang="en-US" dirty="0" smtClean="0">
                <a:latin typeface="+mn-lt"/>
                <a:ea typeface="+mn-ea"/>
                <a:cs typeface="+mn-ea"/>
                <a:sym typeface="+mn-lt"/>
              </a:rPr>
              <a:t>云测 </a:t>
            </a:r>
            <a:r>
              <a:rPr lang="en-US" altLang="zh-CN" dirty="0" smtClean="0">
                <a:latin typeface="+mn-lt"/>
                <a:ea typeface="+mn-ea"/>
                <a:cs typeface="+mn-ea"/>
                <a:sym typeface="+mn-lt"/>
              </a:rPr>
              <a:t>- </a:t>
            </a:r>
            <a:r>
              <a:rPr lang="zh-CN" altLang="en-US" dirty="0" smtClean="0">
                <a:latin typeface="+mn-lt"/>
                <a:ea typeface="+mn-ea"/>
                <a:cs typeface="+mn-ea"/>
                <a:sym typeface="+mn-lt"/>
              </a:rPr>
              <a:t>一站式云端测试管理和自动化测试平台</a:t>
            </a:r>
            <a:endParaRPr lang="zh-CN" alt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sz="1800" dirty="0" smtClean="0">
                <a:latin typeface="+mn-lt"/>
                <a:ea typeface="+mn-ea"/>
                <a:cs typeface="+mn-ea"/>
                <a:sym typeface="+mn-lt"/>
              </a:rPr>
              <a:t>一站式云端测试平台</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覆盖测试管理、接口测试、性能测试，高效协同，一站式开展用例设计、测试执行、缺陷提交、生成报告，提高测试效率。</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云端高效自动化测试</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快速编排测试用例，一键性能测试，集成流水线，支持微服务测试、分层自动化测试等多种测试场景。</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全生命周期追溯和可视化</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需求</a:t>
            </a:r>
            <a:r>
              <a:rPr lang="en-US" altLang="zh-CN" sz="1600" dirty="0" smtClean="0">
                <a:latin typeface="+mn-lt"/>
                <a:ea typeface="+mn-ea"/>
                <a:cs typeface="+mn-ea"/>
                <a:sym typeface="+mn-lt"/>
              </a:rPr>
              <a:t>-</a:t>
            </a:r>
            <a:r>
              <a:rPr lang="zh-CN" altLang="en-US" sz="1600" dirty="0" smtClean="0">
                <a:latin typeface="+mn-lt"/>
                <a:ea typeface="+mn-ea"/>
                <a:cs typeface="+mn-ea"/>
                <a:sym typeface="+mn-lt"/>
              </a:rPr>
              <a:t>用例</a:t>
            </a:r>
            <a:r>
              <a:rPr lang="en-US" altLang="zh-CN" sz="1600" dirty="0" smtClean="0">
                <a:latin typeface="+mn-lt"/>
                <a:ea typeface="+mn-ea"/>
                <a:cs typeface="+mn-ea"/>
                <a:sym typeface="+mn-lt"/>
              </a:rPr>
              <a:t>-</a:t>
            </a:r>
            <a:r>
              <a:rPr lang="zh-CN" altLang="en-US" sz="1600" dirty="0" smtClean="0">
                <a:latin typeface="+mn-lt"/>
                <a:ea typeface="+mn-ea"/>
                <a:cs typeface="+mn-ea"/>
                <a:sym typeface="+mn-lt"/>
              </a:rPr>
              <a:t>缺陷双向追溯，测试有的放矢，多角色高效协同；多维度产品质量看板，全方位评估产品质量，保障产品高效验收。</a:t>
            </a:r>
            <a:endParaRPr lang="en-US" altLang="zh-CN" sz="1600" dirty="0" smtClean="0">
              <a:latin typeface="+mn-lt"/>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4"/>
          <a:stretch>
            <a:fillRect/>
          </a:stretch>
        </p:blipFill>
        <p:spPr>
          <a:xfrm>
            <a:off x="8044039" y="4583448"/>
            <a:ext cx="3349547" cy="1345861"/>
          </a:xfrm>
          <a:prstGeom prst="rect">
            <a:avLst/>
          </a:prstGeom>
          <a:noFill/>
          <a:ln w="12700">
            <a:solidFill>
              <a:schemeClr val="bg1">
                <a:lumMod val="85000"/>
              </a:schemeClr>
            </a:solidFill>
          </a:ln>
        </p:spPr>
      </p:pic>
      <p:pic>
        <p:nvPicPr>
          <p:cNvPr id="8" name="图片 7"/>
          <p:cNvPicPr>
            <a:picLocks noChangeAspect="1"/>
          </p:cNvPicPr>
          <p:nvPr/>
        </p:nvPicPr>
        <p:blipFill>
          <a:blip r:embed="rId5"/>
          <a:stretch>
            <a:fillRect/>
          </a:stretch>
        </p:blipFill>
        <p:spPr>
          <a:xfrm>
            <a:off x="4365944" y="4577754"/>
            <a:ext cx="2960051" cy="1350110"/>
          </a:xfrm>
          <a:prstGeom prst="rect">
            <a:avLst/>
          </a:prstGeom>
          <a:noFill/>
          <a:ln w="12700">
            <a:solidFill>
              <a:schemeClr val="bg1">
                <a:lumMod val="85000"/>
              </a:schemeClr>
            </a:solidFill>
          </a:ln>
        </p:spPr>
      </p:pic>
      <p:pic>
        <p:nvPicPr>
          <p:cNvPr id="7" name="图片 6"/>
          <p:cNvPicPr>
            <a:picLocks noChangeAspect="1"/>
          </p:cNvPicPr>
          <p:nvPr/>
        </p:nvPicPr>
        <p:blipFill>
          <a:blip r:embed="rId6"/>
          <a:stretch>
            <a:fillRect/>
          </a:stretch>
        </p:blipFill>
        <p:spPr>
          <a:xfrm>
            <a:off x="801111" y="4596276"/>
            <a:ext cx="2901353" cy="1336289"/>
          </a:xfrm>
          <a:prstGeom prst="rect">
            <a:avLst/>
          </a:prstGeom>
          <a:noFill/>
          <a:ln w="12700">
            <a:solidFill>
              <a:schemeClr val="bg1">
                <a:lumMod val="85000"/>
              </a:schemeClr>
            </a:solidFill>
          </a:ln>
        </p:spPr>
      </p:pic>
    </p:spTree>
    <p:extLst>
      <p:ext uri="{BB962C8B-B14F-4D97-AF65-F5344CB8AC3E}">
        <p14:creationId xmlns:p14="http://schemas.microsoft.com/office/powerpoint/2010/main" val="31462485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持续集成和持续部署</a:t>
            </a:r>
            <a:endParaRPr 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使用华为云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内置的</a:t>
            </a:r>
            <a:r>
              <a:rPr lang="en-US" altLang="zh-CN" dirty="0" smtClean="0">
                <a:latin typeface="+mn-lt"/>
                <a:ea typeface="+mn-ea"/>
                <a:cs typeface="+mn-ea"/>
                <a:sym typeface="+mn-lt"/>
              </a:rPr>
              <a:t>CI/CD</a:t>
            </a:r>
            <a:r>
              <a:rPr lang="zh-CN" altLang="en-US" dirty="0" smtClean="0">
                <a:latin typeface="+mn-lt"/>
                <a:ea typeface="+mn-ea"/>
                <a:cs typeface="+mn-ea"/>
                <a:sym typeface="+mn-lt"/>
              </a:rPr>
              <a:t>能力，持续交付价值</a:t>
            </a:r>
          </a:p>
          <a:p>
            <a:endParaRPr lang="zh-CN" altLang="en-US" dirty="0">
              <a:latin typeface="+mn-lt"/>
              <a:ea typeface="+mn-ea"/>
              <a:cs typeface="+mn-ea"/>
              <a:sym typeface="+mn-lt"/>
            </a:endParaRPr>
          </a:p>
        </p:txBody>
      </p:sp>
      <p:grpSp>
        <p:nvGrpSpPr>
          <p:cNvPr id="8" name="组合 7"/>
          <p:cNvGrpSpPr/>
          <p:nvPr/>
        </p:nvGrpSpPr>
        <p:grpSpPr>
          <a:xfrm>
            <a:off x="842922" y="1663760"/>
            <a:ext cx="6669381" cy="4456393"/>
            <a:chOff x="0" y="923335"/>
            <a:chExt cx="7658574" cy="5119726"/>
          </a:xfrm>
        </p:grpSpPr>
        <p:sp>
          <p:nvSpPr>
            <p:cNvPr id="1249" name="Shape 1249"/>
            <p:cNvSpPr/>
            <p:nvPr/>
          </p:nvSpPr>
          <p:spPr>
            <a:xfrm>
              <a:off x="1548749" y="923335"/>
              <a:ext cx="75" cy="29303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 xmlns:a16="http://schemas.microsoft.com/office/drawing/2014/main" id="{94443860-2009-C94D-AB69-AD70F37761D8}"/>
                </a:ext>
              </a:extLst>
            </p:cNvPr>
            <p:cNvSpPr/>
            <p:nvPr/>
          </p:nvSpPr>
          <p:spPr>
            <a:xfrm rot="5400000" flipH="1" flipV="1">
              <a:off x="1708747" y="-668274"/>
              <a:ext cx="2672217"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4504127" y="3104205"/>
              <a:ext cx="758540" cy="3001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包管理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4859635" y="3895424"/>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3798341" y="4952900"/>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3983812" y="5156892"/>
              <a:ext cx="1751645" cy="7094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统一管理二进制发布包，并使用开源镜像站加速构建过程</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394342" y="2104776"/>
              <a:ext cx="1264232" cy="33679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自动化部署</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可视化的一键式跨平台部署引擎，轻松完成应用上线操作</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1121451" y="3107746"/>
              <a:ext cx="1264232" cy="33679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自动化编译</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1632666" y="3923740"/>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41317" y="4963237"/>
              <a:ext cx="2073336" cy="107982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834679" y="5194135"/>
              <a:ext cx="166400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使用云端的托管编译构建环境，自动完成代码编译和质量验证</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打包</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15594"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编译</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a:off x="4658073" y="3471579"/>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6200000">
              <a:off x="5840388" y="2099652"/>
              <a:ext cx="517860" cy="423743"/>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a:off x="1436001" y="3467751"/>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 xmlns:a16="http://schemas.microsoft.com/office/drawing/2014/main" id="{DF6C68CE-8E4D-D549-BB1E-18F2DB272AA1}"/>
                </a:ext>
              </a:extLst>
            </p:cNvPr>
            <p:cNvGrpSpPr/>
            <p:nvPr/>
          </p:nvGrpSpPr>
          <p:grpSpPr>
            <a:xfrm>
              <a:off x="5775755" y="1214096"/>
              <a:ext cx="627911" cy="627911"/>
              <a:chOff x="0" y="0"/>
              <a:chExt cx="1255859" cy="1255859"/>
            </a:xfrm>
          </p:grpSpPr>
          <p:sp>
            <p:nvSpPr>
              <p:cNvPr id="45" name="Shape 1284">
                <a:extLst>
                  <a:ext uri="{FF2B5EF4-FFF2-40B4-BE49-F238E27FC236}">
                    <a16:creationId xmlns=""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46" name="Shape 1285">
                <a:extLst>
                  <a:ext uri="{FF2B5EF4-FFF2-40B4-BE49-F238E27FC236}">
                    <a16:creationId xmlns="" xmlns:a16="http://schemas.microsoft.com/office/drawing/2014/main" id="{8289E796-7E79-4B41-ADEB-A191183AADC5}"/>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部署</a:t>
                </a:r>
                <a:endParaRPr sz="1399" dirty="0">
                  <a:solidFill>
                    <a:prstClr val="white"/>
                  </a:solidFill>
                  <a:latin typeface="+mn-lt"/>
                  <a:ea typeface="+mn-ea"/>
                  <a:cs typeface="+mn-ea"/>
                  <a:sym typeface="+mn-lt"/>
                </a:endParaRPr>
              </a:p>
            </p:txBody>
          </p:sp>
        </p:grpSp>
      </p:grpSp>
      <p:pic>
        <p:nvPicPr>
          <p:cNvPr id="6" name="图片 5"/>
          <p:cNvPicPr>
            <a:picLocks noChangeAspect="1"/>
          </p:cNvPicPr>
          <p:nvPr/>
        </p:nvPicPr>
        <p:blipFill>
          <a:blip r:embed="rId3"/>
          <a:stretch>
            <a:fillRect/>
          </a:stretch>
        </p:blipFill>
        <p:spPr>
          <a:xfrm>
            <a:off x="6332927" y="3237598"/>
            <a:ext cx="5000033" cy="2873258"/>
          </a:xfrm>
          <a:prstGeom prst="rect">
            <a:avLst/>
          </a:prstGeom>
          <a:ln w="12700">
            <a:solidFill>
              <a:schemeClr val="bg1">
                <a:lumMod val="85000"/>
              </a:schemeClr>
            </a:solidFill>
          </a:ln>
        </p:spPr>
      </p:pic>
    </p:spTree>
    <p:extLst>
      <p:ext uri="{BB962C8B-B14F-4D97-AF65-F5344CB8AC3E}">
        <p14:creationId xmlns:p14="http://schemas.microsoft.com/office/powerpoint/2010/main" val="553890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54" y="3078567"/>
            <a:ext cx="10170691" cy="3023725"/>
          </a:xfrm>
          <a:prstGeom prst="rect">
            <a:avLst/>
          </a:prstGeom>
          <a:ln w="12700">
            <a:solidFill>
              <a:schemeClr val="bg1">
                <a:lumMod val="85000"/>
              </a:schemeClr>
            </a:solidFill>
          </a:ln>
        </p:spPr>
      </p:pic>
      <p:sp>
        <p:nvSpPr>
          <p:cNvPr id="9" name="同侧圆角矩形 8">
            <a:extLst>
              <a:ext uri="{FF2B5EF4-FFF2-40B4-BE49-F238E27FC236}">
                <a16:creationId xmlns="" xmlns:a16="http://schemas.microsoft.com/office/drawing/2014/main" id="{64184D7C-0B81-CC45-8B38-5847CDA0E5B5}"/>
              </a:ext>
            </a:extLst>
          </p:cNvPr>
          <p:cNvSpPr/>
          <p:nvPr/>
        </p:nvSpPr>
        <p:spPr>
          <a:xfrm>
            <a:off x="828608"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可视化编排</a:t>
            </a:r>
            <a:endParaRPr lang="en-US" altLang="zh-CN" sz="1399" dirty="0">
              <a:solidFill>
                <a:prstClr val="black"/>
              </a:solidFill>
              <a:cs typeface="+mn-ea"/>
              <a:sym typeface="+mn-lt"/>
            </a:endParaRPr>
          </a:p>
        </p:txBody>
      </p:sp>
      <p:sp>
        <p:nvSpPr>
          <p:cNvPr id="11" name="同侧圆角矩形 10">
            <a:extLst>
              <a:ext uri="{FF2B5EF4-FFF2-40B4-BE49-F238E27FC236}">
                <a16:creationId xmlns="" xmlns:a16="http://schemas.microsoft.com/office/drawing/2014/main" id="{65A1FB44-0888-B249-B848-6C97E149F893}"/>
              </a:ext>
            </a:extLst>
          </p:cNvPr>
          <p:cNvSpPr/>
          <p:nvPr/>
        </p:nvSpPr>
        <p:spPr>
          <a:xfrm>
            <a:off x="6398399"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管控模式</a:t>
            </a:r>
            <a:endParaRPr lang="en-US" altLang="zh-CN" sz="1399" dirty="0">
              <a:solidFill>
                <a:prstClr val="black"/>
              </a:solidFill>
              <a:cs typeface="+mn-ea"/>
              <a:sym typeface="+mn-lt"/>
            </a:endParaRPr>
          </a:p>
        </p:txBody>
      </p:sp>
      <p:sp>
        <p:nvSpPr>
          <p:cNvPr id="12" name="1725805115">
            <a:extLst>
              <a:ext uri="{FF2B5EF4-FFF2-40B4-BE49-F238E27FC236}">
                <a16:creationId xmlns="" xmlns:a16="http://schemas.microsoft.com/office/drawing/2014/main" id="{D9816621-F417-9349-B8C4-C7D3EB36352D}"/>
              </a:ext>
            </a:extLst>
          </p:cNvPr>
          <p:cNvSpPr/>
          <p:nvPr/>
        </p:nvSpPr>
        <p:spPr bwMode="auto">
          <a:xfrm>
            <a:off x="6398399"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质量门禁</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人工介入</a:t>
            </a:r>
            <a:endParaRPr lang="en-US" altLang="zh-CN" sz="1399" dirty="0">
              <a:solidFill>
                <a:prstClr val="black"/>
              </a:solidFill>
              <a:cs typeface="+mn-ea"/>
              <a:sym typeface="+mn-lt"/>
            </a:endParaRPr>
          </a:p>
        </p:txBody>
      </p:sp>
      <p:sp>
        <p:nvSpPr>
          <p:cNvPr id="13" name="同侧圆角矩形 12">
            <a:extLst>
              <a:ext uri="{FF2B5EF4-FFF2-40B4-BE49-F238E27FC236}">
                <a16:creationId xmlns="" xmlns:a16="http://schemas.microsoft.com/office/drawing/2014/main" id="{41D71AB3-5E4F-0B4A-A417-7301B1FBAA54}"/>
              </a:ext>
            </a:extLst>
          </p:cNvPr>
          <p:cNvSpPr/>
          <p:nvPr/>
        </p:nvSpPr>
        <p:spPr>
          <a:xfrm>
            <a:off x="268520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纳管任务</a:t>
            </a:r>
            <a:endParaRPr lang="en-US" altLang="zh-CN" sz="1399" dirty="0">
              <a:solidFill>
                <a:prstClr val="black"/>
              </a:solidFill>
              <a:cs typeface="+mn-ea"/>
              <a:sym typeface="+mn-lt"/>
            </a:endParaRPr>
          </a:p>
        </p:txBody>
      </p:sp>
      <p:sp>
        <p:nvSpPr>
          <p:cNvPr id="14" name="1725805115">
            <a:extLst>
              <a:ext uri="{FF2B5EF4-FFF2-40B4-BE49-F238E27FC236}">
                <a16:creationId xmlns="" xmlns:a16="http://schemas.microsoft.com/office/drawing/2014/main" id="{0F69F957-4376-B646-BD06-0401C80067D8}"/>
              </a:ext>
            </a:extLst>
          </p:cNvPr>
          <p:cNvSpPr/>
          <p:nvPr/>
        </p:nvSpPr>
        <p:spPr bwMode="auto">
          <a:xfrm>
            <a:off x="268520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代码检查</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编译构建</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接口测试</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部署</a:t>
            </a:r>
            <a:endParaRPr lang="en-US" altLang="zh-CN" sz="1399" dirty="0">
              <a:solidFill>
                <a:prstClr val="black"/>
              </a:solidFill>
              <a:cs typeface="+mn-ea"/>
              <a:sym typeface="+mn-lt"/>
            </a:endParaRPr>
          </a:p>
        </p:txBody>
      </p:sp>
      <p:sp>
        <p:nvSpPr>
          <p:cNvPr id="15" name="同侧圆角矩形 14">
            <a:extLst>
              <a:ext uri="{FF2B5EF4-FFF2-40B4-BE49-F238E27FC236}">
                <a16:creationId xmlns="" xmlns:a16="http://schemas.microsoft.com/office/drawing/2014/main" id="{5093CFC1-56E8-4142-A7CD-AAB404CB0ADB}"/>
              </a:ext>
            </a:extLst>
          </p:cNvPr>
          <p:cNvSpPr/>
          <p:nvPr/>
        </p:nvSpPr>
        <p:spPr>
          <a:xfrm>
            <a:off x="8254997"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阻塞点精准识别</a:t>
            </a:r>
            <a:endParaRPr lang="en-US" altLang="zh-CN" sz="1399" dirty="0">
              <a:solidFill>
                <a:prstClr val="black"/>
              </a:solidFill>
              <a:cs typeface="+mn-ea"/>
              <a:sym typeface="+mn-lt"/>
            </a:endParaRPr>
          </a:p>
        </p:txBody>
      </p:sp>
      <p:sp>
        <p:nvSpPr>
          <p:cNvPr id="16" name="1725805115">
            <a:extLst>
              <a:ext uri="{FF2B5EF4-FFF2-40B4-BE49-F238E27FC236}">
                <a16:creationId xmlns="" xmlns:a16="http://schemas.microsoft.com/office/drawing/2014/main" id="{439BBC6A-9600-404F-875D-677EC7A23AD0}"/>
              </a:ext>
            </a:extLst>
          </p:cNvPr>
          <p:cNvSpPr/>
          <p:nvPr/>
        </p:nvSpPr>
        <p:spPr bwMode="auto">
          <a:xfrm>
            <a:off x="8254997"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可视化</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任务健康度</a:t>
            </a:r>
            <a:endParaRPr lang="en-US" altLang="zh-CN" sz="1399" dirty="0">
              <a:solidFill>
                <a:prstClr val="black"/>
              </a:solidFill>
              <a:cs typeface="+mn-ea"/>
              <a:sym typeface="+mn-lt"/>
            </a:endParaRPr>
          </a:p>
        </p:txBody>
      </p:sp>
      <p:sp>
        <p:nvSpPr>
          <p:cNvPr id="17" name="同侧圆角矩形 16">
            <a:extLst>
              <a:ext uri="{FF2B5EF4-FFF2-40B4-BE49-F238E27FC236}">
                <a16:creationId xmlns="" xmlns:a16="http://schemas.microsoft.com/office/drawing/2014/main" id="{57555F70-A3FD-6942-9D81-B51463D690D6}"/>
              </a:ext>
            </a:extLst>
          </p:cNvPr>
          <p:cNvSpPr/>
          <p:nvPr/>
        </p:nvSpPr>
        <p:spPr>
          <a:xfrm>
            <a:off x="4541803"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触发方式</a:t>
            </a:r>
            <a:endParaRPr lang="en-US" altLang="zh-CN" sz="1399" dirty="0">
              <a:solidFill>
                <a:prstClr val="black"/>
              </a:solidFill>
              <a:cs typeface="+mn-ea"/>
              <a:sym typeface="+mn-lt"/>
            </a:endParaRPr>
          </a:p>
        </p:txBody>
      </p:sp>
      <p:sp>
        <p:nvSpPr>
          <p:cNvPr id="18" name="1725805115">
            <a:extLst>
              <a:ext uri="{FF2B5EF4-FFF2-40B4-BE49-F238E27FC236}">
                <a16:creationId xmlns="" xmlns:a16="http://schemas.microsoft.com/office/drawing/2014/main" id="{5941AA4E-5D58-3F42-8C27-F2B9D297A7E5}"/>
              </a:ext>
            </a:extLst>
          </p:cNvPr>
          <p:cNvSpPr/>
          <p:nvPr/>
        </p:nvSpPr>
        <p:spPr bwMode="auto">
          <a:xfrm>
            <a:off x="4541803"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代码提交</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时间计划</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人工触发</a:t>
            </a:r>
            <a:endParaRPr lang="en-US" altLang="zh-CN" sz="1399" dirty="0">
              <a:solidFill>
                <a:prstClr val="black"/>
              </a:solidFill>
              <a:cs typeface="+mn-ea"/>
              <a:sym typeface="+mn-lt"/>
            </a:endParaRPr>
          </a:p>
        </p:txBody>
      </p:sp>
      <p:sp>
        <p:nvSpPr>
          <p:cNvPr id="19" name="同侧圆角矩形 18">
            <a:extLst>
              <a:ext uri="{FF2B5EF4-FFF2-40B4-BE49-F238E27FC236}">
                <a16:creationId xmlns="" xmlns:a16="http://schemas.microsoft.com/office/drawing/2014/main" id="{30E0E7DC-CBAB-1842-BDA9-EEA5A64961CA}"/>
              </a:ext>
            </a:extLst>
          </p:cNvPr>
          <p:cNvSpPr/>
          <p:nvPr/>
        </p:nvSpPr>
        <p:spPr>
          <a:xfrm>
            <a:off x="1011159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移动性</a:t>
            </a:r>
            <a:endParaRPr lang="en-US" altLang="zh-CN" sz="1399" dirty="0">
              <a:solidFill>
                <a:prstClr val="black"/>
              </a:solidFill>
              <a:cs typeface="+mn-ea"/>
              <a:sym typeface="+mn-lt"/>
            </a:endParaRPr>
          </a:p>
        </p:txBody>
      </p:sp>
      <p:sp>
        <p:nvSpPr>
          <p:cNvPr id="20" name="1725805115">
            <a:extLst>
              <a:ext uri="{FF2B5EF4-FFF2-40B4-BE49-F238E27FC236}">
                <a16:creationId xmlns="" xmlns:a16="http://schemas.microsoft.com/office/drawing/2014/main" id="{491D2E7E-ED18-7643-9FF1-C4CC9380711D}"/>
              </a:ext>
            </a:extLst>
          </p:cNvPr>
          <p:cNvSpPr/>
          <p:nvPr/>
        </p:nvSpPr>
        <p:spPr bwMode="auto">
          <a:xfrm>
            <a:off x="1011159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移动</a:t>
            </a:r>
            <a:r>
              <a:rPr lang="en-US" altLang="zh-CN" sz="1399" dirty="0">
                <a:solidFill>
                  <a:prstClr val="black"/>
                </a:solidFill>
                <a:cs typeface="+mn-ea"/>
                <a:sym typeface="+mn-lt"/>
              </a:rPr>
              <a:t>App</a:t>
            </a:r>
          </a:p>
        </p:txBody>
      </p:sp>
      <p:sp>
        <p:nvSpPr>
          <p:cNvPr id="22" name="1725805115">
            <a:extLst>
              <a:ext uri="{FF2B5EF4-FFF2-40B4-BE49-F238E27FC236}">
                <a16:creationId xmlns="" xmlns:a16="http://schemas.microsoft.com/office/drawing/2014/main" id="{CE1003EE-C00E-314F-94CC-801E9E785A3B}"/>
              </a:ext>
            </a:extLst>
          </p:cNvPr>
          <p:cNvSpPr/>
          <p:nvPr/>
        </p:nvSpPr>
        <p:spPr bwMode="auto">
          <a:xfrm>
            <a:off x="828608"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en-US" altLang="zh-CN" sz="1399" dirty="0">
                <a:solidFill>
                  <a:prstClr val="black"/>
                </a:solidFill>
                <a:cs typeface="+mn-ea"/>
                <a:sym typeface="+mn-lt"/>
              </a:rPr>
              <a:t>Stage</a:t>
            </a:r>
            <a:r>
              <a:rPr lang="zh-CN" altLang="en-US" sz="1399" dirty="0">
                <a:solidFill>
                  <a:prstClr val="black"/>
                </a:solidFill>
                <a:cs typeface="+mn-ea"/>
                <a:sym typeface="+mn-lt"/>
              </a:rPr>
              <a:t>阶段</a:t>
            </a:r>
            <a:endParaRPr lang="en-US" altLang="zh-CN" sz="1399" dirty="0">
              <a:solidFill>
                <a:prstClr val="black"/>
              </a:solidFill>
              <a:cs typeface="+mn-ea"/>
              <a:sym typeface="+mn-lt"/>
            </a:endParaRPr>
          </a:p>
          <a:p>
            <a:pPr defTabSz="1218418"/>
            <a:r>
              <a:rPr lang="en-US" altLang="zh-CN" sz="1399" dirty="0">
                <a:solidFill>
                  <a:prstClr val="black"/>
                </a:solidFill>
                <a:cs typeface="+mn-ea"/>
                <a:sym typeface="+mn-lt"/>
              </a:rPr>
              <a:t>Job</a:t>
            </a:r>
            <a:r>
              <a:rPr lang="zh-CN" altLang="en-US" sz="1399" dirty="0">
                <a:solidFill>
                  <a:prstClr val="black"/>
                </a:solidFill>
                <a:cs typeface="+mn-ea"/>
                <a:sym typeface="+mn-lt"/>
              </a:rPr>
              <a:t>任务</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并行或串行</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子流水线</a:t>
            </a:r>
            <a:endParaRPr lang="en-US" altLang="zh-CN" sz="1399" dirty="0">
              <a:solidFill>
                <a:prstClr val="black"/>
              </a:solidFill>
              <a:cs typeface="+mn-ea"/>
              <a:sym typeface="+mn-lt"/>
            </a:endParaRPr>
          </a:p>
          <a:p>
            <a:pPr defTabSz="1218418"/>
            <a:endParaRPr lang="zh-CN" altLang="en-US" sz="13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打造快速</a:t>
            </a:r>
            <a:r>
              <a:rPr lang="en-US" altLang="zh-CN" dirty="0" smtClean="0">
                <a:latin typeface="+mn-lt"/>
                <a:ea typeface="+mn-ea"/>
                <a:cs typeface="+mn-ea"/>
                <a:sym typeface="+mn-lt"/>
              </a:rPr>
              <a:t>, </a:t>
            </a:r>
            <a:r>
              <a:rPr lang="zh-CN" altLang="en-US" dirty="0" smtClean="0">
                <a:latin typeface="+mn-lt"/>
                <a:ea typeface="+mn-ea"/>
                <a:cs typeface="+mn-ea"/>
                <a:sym typeface="+mn-lt"/>
              </a:rPr>
              <a:t>可靠</a:t>
            </a:r>
            <a:r>
              <a:rPr lang="en-US" altLang="zh-CN" dirty="0" smtClean="0">
                <a:latin typeface="+mn-lt"/>
                <a:ea typeface="+mn-ea"/>
                <a:cs typeface="+mn-ea"/>
                <a:sym typeface="+mn-lt"/>
              </a:rPr>
              <a:t>, </a:t>
            </a:r>
            <a:r>
              <a:rPr lang="zh-CN" altLang="en-US" dirty="0" smtClean="0">
                <a:latin typeface="+mn-lt"/>
                <a:ea typeface="+mn-ea"/>
                <a:cs typeface="+mn-ea"/>
                <a:sym typeface="+mn-lt"/>
              </a:rPr>
              <a:t>可重复的流水线</a:t>
            </a:r>
            <a:endParaRPr lang="zh-CN" altLang="en-US" dirty="0">
              <a:latin typeface="+mn-lt"/>
              <a:ea typeface="+mn-ea"/>
              <a:cs typeface="+mn-ea"/>
              <a:sym typeface="+mn-lt"/>
            </a:endParaRPr>
          </a:p>
        </p:txBody>
      </p:sp>
    </p:spTree>
    <p:extLst>
      <p:ext uri="{BB962C8B-B14F-4D97-AF65-F5344CB8AC3E}">
        <p14:creationId xmlns:p14="http://schemas.microsoft.com/office/powerpoint/2010/main" val="4229953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图片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518" y="1370304"/>
            <a:ext cx="338587" cy="338587"/>
          </a:xfrm>
          <a:prstGeom prst="rect">
            <a:avLst/>
          </a:prstGeom>
        </p:spPr>
      </p:pic>
      <p:pic>
        <p:nvPicPr>
          <p:cNvPr id="146" name="图片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419" y="1874032"/>
            <a:ext cx="338587" cy="338587"/>
          </a:xfrm>
          <a:prstGeom prst="rect">
            <a:avLst/>
          </a:prstGeom>
        </p:spPr>
      </p:pic>
      <p:sp>
        <p:nvSpPr>
          <p:cNvPr id="147" name="矩形 146"/>
          <p:cNvSpPr/>
          <p:nvPr/>
        </p:nvSpPr>
        <p:spPr>
          <a:xfrm>
            <a:off x="7489649" y="1396611"/>
            <a:ext cx="3731872" cy="338422"/>
          </a:xfrm>
          <a:prstGeom prst="rect">
            <a:avLst/>
          </a:prstGeom>
        </p:spPr>
        <p:txBody>
          <a:bodyPr wrap="square">
            <a:spAutoFit/>
          </a:bodyPr>
          <a:lstStyle/>
          <a:p>
            <a:pPr defTabSz="1218418"/>
            <a:r>
              <a:rPr lang="zh-CN" altLang="en-US" sz="1599" dirty="0">
                <a:solidFill>
                  <a:prstClr val="black"/>
                </a:solidFill>
                <a:cs typeface="+mn-ea"/>
                <a:sym typeface="+mn-lt"/>
              </a:rPr>
              <a:t>覆盖了</a:t>
            </a:r>
            <a:r>
              <a:rPr lang="en-US" altLang="zh-CN" sz="1599" dirty="0">
                <a:solidFill>
                  <a:prstClr val="black"/>
                </a:solidFill>
                <a:cs typeface="+mn-ea"/>
                <a:sym typeface="+mn-lt"/>
              </a:rPr>
              <a:t>Top10</a:t>
            </a:r>
            <a:r>
              <a:rPr lang="zh-CN" altLang="en-US" sz="1599" dirty="0">
                <a:solidFill>
                  <a:prstClr val="black"/>
                </a:solidFill>
                <a:cs typeface="+mn-ea"/>
                <a:sym typeface="+mn-lt"/>
              </a:rPr>
              <a:t>主流编程语言的</a:t>
            </a:r>
            <a:r>
              <a:rPr lang="zh-CN" altLang="en-US" sz="1599" dirty="0" smtClean="0">
                <a:solidFill>
                  <a:prstClr val="black"/>
                </a:solidFill>
                <a:cs typeface="+mn-ea"/>
                <a:sym typeface="+mn-lt"/>
              </a:rPr>
              <a:t>其中</a:t>
            </a:r>
            <a:r>
              <a:rPr lang="en-US" altLang="zh-CN" sz="1599" dirty="0" smtClean="0">
                <a:solidFill>
                  <a:prstClr val="black"/>
                </a:solidFill>
                <a:cs typeface="+mn-ea"/>
                <a:sym typeface="+mn-lt"/>
              </a:rPr>
              <a:t>8</a:t>
            </a:r>
            <a:r>
              <a:rPr lang="zh-CN" altLang="en-US" sz="1599" dirty="0" smtClean="0">
                <a:solidFill>
                  <a:prstClr val="black"/>
                </a:solidFill>
                <a:cs typeface="+mn-ea"/>
                <a:sym typeface="+mn-lt"/>
              </a:rPr>
              <a:t>种；</a:t>
            </a:r>
            <a:endParaRPr lang="en-US" sz="1599" dirty="0">
              <a:solidFill>
                <a:prstClr val="black"/>
              </a:solidFill>
              <a:cs typeface="+mn-ea"/>
              <a:sym typeface="+mn-lt"/>
            </a:endParaRPr>
          </a:p>
        </p:txBody>
      </p:sp>
      <p:sp>
        <p:nvSpPr>
          <p:cNvPr id="148" name="矩形 147"/>
          <p:cNvSpPr/>
          <p:nvPr/>
        </p:nvSpPr>
        <p:spPr>
          <a:xfrm>
            <a:off x="7489650" y="1902988"/>
            <a:ext cx="3510670" cy="830457"/>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从</a:t>
            </a:r>
            <a:r>
              <a:rPr lang="en-US" altLang="zh-CN" sz="1599" dirty="0">
                <a:solidFill>
                  <a:prstClr val="black"/>
                </a:solidFill>
                <a:cs typeface="+mn-ea"/>
                <a:sym typeface="+mn-lt"/>
              </a:rPr>
              <a:t>7</a:t>
            </a:r>
            <a:r>
              <a:rPr lang="zh-CN" altLang="en-US" sz="1599" dirty="0">
                <a:solidFill>
                  <a:prstClr val="black"/>
                </a:solidFill>
                <a:cs typeface="+mn-ea"/>
                <a:sym typeface="+mn-lt"/>
              </a:rPr>
              <a:t>个维度全面评价代码质量：编码安全、编码缺陷、编码风格、架构、依赖包安全、圈复杂度，代码</a:t>
            </a:r>
            <a:r>
              <a:rPr lang="zh-CN" altLang="en-US" sz="1599" dirty="0" smtClean="0">
                <a:solidFill>
                  <a:prstClr val="black"/>
                </a:solidFill>
                <a:cs typeface="+mn-ea"/>
                <a:sym typeface="+mn-lt"/>
              </a:rPr>
              <a:t>重复。</a:t>
            </a:r>
            <a:endParaRPr lang="en-US" altLang="zh-CN" sz="1599" dirty="0">
              <a:solidFill>
                <a:prstClr val="black"/>
              </a:solidFill>
              <a:cs typeface="+mn-ea"/>
              <a:sym typeface="+mn-lt"/>
            </a:endParaRPr>
          </a:p>
        </p:txBody>
      </p:sp>
      <p:pic>
        <p:nvPicPr>
          <p:cNvPr id="258" name="图片 257"/>
          <p:cNvPicPr>
            <a:picLocks noChangeAspect="1"/>
          </p:cNvPicPr>
          <p:nvPr/>
        </p:nvPicPr>
        <p:blipFill>
          <a:blip r:embed="rId4"/>
          <a:stretch>
            <a:fillRect/>
          </a:stretch>
        </p:blipFill>
        <p:spPr>
          <a:xfrm>
            <a:off x="1165454" y="2591817"/>
            <a:ext cx="3683939" cy="1678314"/>
          </a:xfrm>
          <a:prstGeom prst="rect">
            <a:avLst/>
          </a:prstGeom>
          <a:ln w="12700">
            <a:solidFill>
              <a:schemeClr val="bg1">
                <a:lumMod val="85000"/>
              </a:schemeClr>
            </a:solidFill>
          </a:ln>
        </p:spPr>
      </p:pic>
      <p:pic>
        <p:nvPicPr>
          <p:cNvPr id="261" name="图片 2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3339" y="3165211"/>
            <a:ext cx="338587" cy="338587"/>
          </a:xfrm>
          <a:prstGeom prst="rect">
            <a:avLst/>
          </a:prstGeom>
        </p:spPr>
      </p:pic>
      <p:pic>
        <p:nvPicPr>
          <p:cNvPr id="262" name="图片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8240" y="3736780"/>
            <a:ext cx="338587" cy="338587"/>
          </a:xfrm>
          <a:prstGeom prst="rect">
            <a:avLst/>
          </a:prstGeom>
        </p:spPr>
      </p:pic>
      <p:sp>
        <p:nvSpPr>
          <p:cNvPr id="263" name="矩形 262"/>
          <p:cNvSpPr/>
          <p:nvPr/>
        </p:nvSpPr>
        <p:spPr>
          <a:xfrm>
            <a:off x="7493471" y="3191520"/>
            <a:ext cx="3510670" cy="584395"/>
          </a:xfrm>
          <a:prstGeom prst="rect">
            <a:avLst/>
          </a:prstGeom>
        </p:spPr>
        <p:txBody>
          <a:bodyPr wrap="square">
            <a:spAutoFit/>
          </a:bodyPr>
          <a:lstStyle/>
          <a:p>
            <a:pPr defTabSz="1218418"/>
            <a:r>
              <a:rPr lang="zh-CN" altLang="en-US" sz="1599" dirty="0">
                <a:solidFill>
                  <a:prstClr val="black"/>
                </a:solidFill>
                <a:cs typeface="+mn-ea"/>
                <a:sym typeface="+mn-lt"/>
              </a:rPr>
              <a:t>华为</a:t>
            </a:r>
            <a:r>
              <a:rPr lang="en-US" altLang="zh-CN" sz="1599" dirty="0">
                <a:solidFill>
                  <a:prstClr val="black"/>
                </a:solidFill>
                <a:cs typeface="+mn-ea"/>
                <a:sym typeface="+mn-lt"/>
              </a:rPr>
              <a:t>30</a:t>
            </a:r>
            <a:r>
              <a:rPr lang="zh-CN" altLang="en-US" sz="1599" dirty="0">
                <a:solidFill>
                  <a:prstClr val="black"/>
                </a:solidFill>
                <a:cs typeface="+mn-ea"/>
                <a:sym typeface="+mn-lt"/>
              </a:rPr>
              <a:t>年经验积累，提供专业级的预置规则</a:t>
            </a:r>
            <a:r>
              <a:rPr lang="zh-CN" altLang="en-US" sz="1599" dirty="0" smtClean="0">
                <a:solidFill>
                  <a:prstClr val="black"/>
                </a:solidFill>
                <a:cs typeface="+mn-ea"/>
                <a:sym typeface="+mn-lt"/>
              </a:rPr>
              <a:t>集；</a:t>
            </a:r>
            <a:endParaRPr lang="en-US" sz="1599" dirty="0">
              <a:solidFill>
                <a:prstClr val="black"/>
              </a:solidFill>
              <a:cs typeface="+mn-ea"/>
              <a:sym typeface="+mn-lt"/>
            </a:endParaRPr>
          </a:p>
        </p:txBody>
      </p:sp>
      <p:sp>
        <p:nvSpPr>
          <p:cNvPr id="264" name="矩形 263"/>
          <p:cNvSpPr/>
          <p:nvPr/>
        </p:nvSpPr>
        <p:spPr>
          <a:xfrm>
            <a:off x="7493471" y="3794873"/>
            <a:ext cx="3510670" cy="584395"/>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提供专业的缺陷修复建议，指导代码质量</a:t>
            </a:r>
            <a:r>
              <a:rPr lang="zh-CN" altLang="en-US" sz="1599" dirty="0" smtClean="0">
                <a:solidFill>
                  <a:prstClr val="black"/>
                </a:solidFill>
                <a:cs typeface="+mn-ea"/>
                <a:sym typeface="+mn-lt"/>
              </a:rPr>
              <a:t>改进。</a:t>
            </a:r>
            <a:endParaRPr lang="en-US" altLang="zh-CN" sz="1599" dirty="0">
              <a:solidFill>
                <a:prstClr val="black"/>
              </a:solidFill>
              <a:cs typeface="+mn-ea"/>
              <a:sym typeface="+mn-lt"/>
            </a:endParaRPr>
          </a:p>
        </p:txBody>
      </p:sp>
      <p:pic>
        <p:nvPicPr>
          <p:cNvPr id="265" name="图片 264"/>
          <p:cNvPicPr>
            <a:picLocks noChangeAspect="1"/>
          </p:cNvPicPr>
          <p:nvPr/>
        </p:nvPicPr>
        <p:blipFill>
          <a:blip r:embed="rId5"/>
          <a:stretch>
            <a:fillRect/>
          </a:stretch>
        </p:blipFill>
        <p:spPr>
          <a:xfrm>
            <a:off x="1165454" y="4296252"/>
            <a:ext cx="3683939" cy="1848237"/>
          </a:xfrm>
          <a:prstGeom prst="rect">
            <a:avLst/>
          </a:prstGeom>
          <a:ln w="12700">
            <a:solidFill>
              <a:schemeClr val="bg1">
                <a:lumMod val="85000"/>
              </a:schemeClr>
            </a:solidFill>
          </a:ln>
        </p:spPr>
      </p:pic>
      <p:pic>
        <p:nvPicPr>
          <p:cNvPr id="273" name="图片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786" y="4955950"/>
            <a:ext cx="338587" cy="338587"/>
          </a:xfrm>
          <a:prstGeom prst="rect">
            <a:avLst/>
          </a:prstGeom>
        </p:spPr>
      </p:pic>
      <p:pic>
        <p:nvPicPr>
          <p:cNvPr id="274" name="图片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686" y="5527518"/>
            <a:ext cx="338587" cy="338587"/>
          </a:xfrm>
          <a:prstGeom prst="rect">
            <a:avLst/>
          </a:prstGeom>
        </p:spPr>
      </p:pic>
      <p:sp>
        <p:nvSpPr>
          <p:cNvPr id="275" name="矩形 274"/>
          <p:cNvSpPr/>
          <p:nvPr/>
        </p:nvSpPr>
        <p:spPr>
          <a:xfrm>
            <a:off x="7521918" y="4982259"/>
            <a:ext cx="3510670" cy="584395"/>
          </a:xfrm>
          <a:prstGeom prst="rect">
            <a:avLst/>
          </a:prstGeom>
        </p:spPr>
        <p:txBody>
          <a:bodyPr wrap="square">
            <a:spAutoFit/>
          </a:bodyPr>
          <a:lstStyle/>
          <a:p>
            <a:pPr defTabSz="1218418"/>
            <a:r>
              <a:rPr lang="zh-CN" altLang="en-US" sz="1599" dirty="0">
                <a:solidFill>
                  <a:prstClr val="black"/>
                </a:solidFill>
                <a:cs typeface="+mn-ea"/>
                <a:sym typeface="+mn-lt"/>
              </a:rPr>
              <a:t>提供自定义规则集，可定制企业级质量标准，精准击中企业关心</a:t>
            </a:r>
            <a:r>
              <a:rPr lang="zh-CN" altLang="en-US" sz="1599" dirty="0" smtClean="0">
                <a:solidFill>
                  <a:prstClr val="black"/>
                </a:solidFill>
                <a:cs typeface="+mn-ea"/>
                <a:sym typeface="+mn-lt"/>
              </a:rPr>
              <a:t>问题；</a:t>
            </a:r>
            <a:endParaRPr lang="en-US" sz="1599" dirty="0">
              <a:solidFill>
                <a:prstClr val="black"/>
              </a:solidFill>
              <a:cs typeface="+mn-ea"/>
              <a:sym typeface="+mn-lt"/>
            </a:endParaRPr>
          </a:p>
        </p:txBody>
      </p:sp>
      <p:sp>
        <p:nvSpPr>
          <p:cNvPr id="276" name="矩形 275"/>
          <p:cNvSpPr/>
          <p:nvPr/>
        </p:nvSpPr>
        <p:spPr>
          <a:xfrm>
            <a:off x="7521918" y="5620950"/>
            <a:ext cx="3510670" cy="338334"/>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缺陷精确定位到代码</a:t>
            </a:r>
            <a:r>
              <a:rPr lang="zh-CN" altLang="en-US" sz="1599" dirty="0" smtClean="0">
                <a:solidFill>
                  <a:prstClr val="black"/>
                </a:solidFill>
                <a:cs typeface="+mn-ea"/>
                <a:sym typeface="+mn-lt"/>
              </a:rPr>
              <a:t>行。</a:t>
            </a:r>
            <a:endParaRPr lang="en-US" altLang="zh-CN" sz="15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代码检查 </a:t>
            </a:r>
            <a:r>
              <a:rPr lang="en-US" altLang="zh-CN" dirty="0" smtClean="0">
                <a:latin typeface="+mn-lt"/>
                <a:ea typeface="+mn-ea"/>
                <a:cs typeface="+mn-ea"/>
                <a:sym typeface="+mn-lt"/>
              </a:rPr>
              <a:t>- </a:t>
            </a:r>
            <a:r>
              <a:rPr lang="zh-CN" altLang="en-US" dirty="0" smtClean="0">
                <a:latin typeface="+mn-lt"/>
                <a:ea typeface="+mn-ea"/>
                <a:cs typeface="+mn-ea"/>
                <a:sym typeface="+mn-lt"/>
              </a:rPr>
              <a:t>持续看护代码质量</a:t>
            </a:r>
            <a:r>
              <a:rPr lang="en-US" altLang="zh-CN" dirty="0" smtClean="0">
                <a:latin typeface="+mn-lt"/>
                <a:ea typeface="+mn-ea"/>
                <a:cs typeface="+mn-ea"/>
                <a:sym typeface="+mn-lt"/>
              </a:rPr>
              <a:t>, </a:t>
            </a:r>
            <a:r>
              <a:rPr lang="zh-CN" altLang="en-US" dirty="0" smtClean="0">
                <a:latin typeface="+mn-lt"/>
                <a:ea typeface="+mn-ea"/>
                <a:cs typeface="+mn-ea"/>
                <a:sym typeface="+mn-lt"/>
              </a:rPr>
              <a:t>防止代码腐化</a:t>
            </a:r>
            <a:endParaRPr lang="zh-CN" altLang="en-US" dirty="0">
              <a:latin typeface="+mn-lt"/>
              <a:ea typeface="+mn-ea"/>
              <a:cs typeface="+mn-ea"/>
              <a:sym typeface="+mn-lt"/>
            </a:endParaRPr>
          </a:p>
        </p:txBody>
      </p:sp>
      <p:grpSp>
        <p:nvGrpSpPr>
          <p:cNvPr id="5" name="组合 4"/>
          <p:cNvGrpSpPr/>
          <p:nvPr/>
        </p:nvGrpSpPr>
        <p:grpSpPr>
          <a:xfrm>
            <a:off x="4789444" y="1026054"/>
            <a:ext cx="2481151" cy="5116316"/>
            <a:chOff x="5154525" y="1175158"/>
            <a:chExt cx="2482120" cy="5118315"/>
          </a:xfrm>
        </p:grpSpPr>
        <p:grpSp>
          <p:nvGrpSpPr>
            <p:cNvPr id="4" name="组合 3"/>
            <p:cNvGrpSpPr/>
            <p:nvPr/>
          </p:nvGrpSpPr>
          <p:grpSpPr>
            <a:xfrm>
              <a:off x="5434295" y="1175158"/>
              <a:ext cx="2159678" cy="5118315"/>
              <a:chOff x="4895411" y="1073274"/>
              <a:chExt cx="2482120" cy="5591436"/>
            </a:xfrm>
          </p:grpSpPr>
          <p:sp>
            <p:nvSpPr>
              <p:cNvPr id="149" name="椭圆 148"/>
              <p:cNvSpPr/>
              <p:nvPr/>
            </p:nvSpPr>
            <p:spPr>
              <a:xfrm>
                <a:off x="5217853" y="1073274"/>
                <a:ext cx="1727742" cy="1648921"/>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grpSp>
            <p:nvGrpSpPr>
              <p:cNvPr id="153" name="组合 103"/>
              <p:cNvGrpSpPr>
                <a:grpSpLocks noChangeAspect="1"/>
              </p:cNvGrpSpPr>
              <p:nvPr/>
            </p:nvGrpSpPr>
            <p:grpSpPr>
              <a:xfrm>
                <a:off x="5616721" y="1665468"/>
                <a:ext cx="864735" cy="925079"/>
                <a:chOff x="15897217" y="7312025"/>
                <a:chExt cx="365133" cy="412750"/>
              </a:xfrm>
              <a:solidFill>
                <a:srgbClr val="1296DB"/>
              </a:solidFill>
            </p:grpSpPr>
            <p:sp>
              <p:nvSpPr>
                <p:cNvPr id="220"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1"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3"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34"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grpSp>
          <p:sp>
            <p:nvSpPr>
              <p:cNvPr id="242" name="椭圆 241"/>
              <p:cNvSpPr/>
              <p:nvPr/>
            </p:nvSpPr>
            <p:spPr>
              <a:xfrm>
                <a:off x="5264863" y="30169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57" name="矩形 256"/>
              <p:cNvSpPr/>
              <p:nvPr/>
            </p:nvSpPr>
            <p:spPr>
              <a:xfrm>
                <a:off x="4895411" y="3126458"/>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专   业</a:t>
                </a:r>
              </a:p>
            </p:txBody>
          </p:sp>
          <p:pic>
            <p:nvPicPr>
              <p:cNvPr id="260" name="图片 2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4856" y="3605940"/>
                <a:ext cx="910794" cy="910794"/>
              </a:xfrm>
              <a:prstGeom prst="rect">
                <a:avLst/>
              </a:prstGeom>
            </p:spPr>
          </p:pic>
          <p:sp>
            <p:nvSpPr>
              <p:cNvPr id="268" name="椭圆 267"/>
              <p:cNvSpPr/>
              <p:nvPr/>
            </p:nvSpPr>
            <p:spPr>
              <a:xfrm>
                <a:off x="5289843" y="50326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69" name="矩形 268"/>
              <p:cNvSpPr/>
              <p:nvPr/>
            </p:nvSpPr>
            <p:spPr>
              <a:xfrm>
                <a:off x="4895411" y="5214147"/>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精   准</a:t>
                </a:r>
              </a:p>
            </p:txBody>
          </p:sp>
          <p:sp>
            <p:nvSpPr>
              <p:cNvPr id="3" name="流程图: 联系 2"/>
              <p:cNvSpPr/>
              <p:nvPr/>
            </p:nvSpPr>
            <p:spPr>
              <a:xfrm>
                <a:off x="5961878" y="5995616"/>
                <a:ext cx="383673" cy="38367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sp>
            <p:nvSpPr>
              <p:cNvPr id="270" name="流程图: 联系 269"/>
              <p:cNvSpPr/>
              <p:nvPr/>
            </p:nvSpPr>
            <p:spPr>
              <a:xfrm>
                <a:off x="5793767" y="5827506"/>
                <a:ext cx="719893" cy="71989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cxnSp>
            <p:nvCxnSpPr>
              <p:cNvPr id="6" name="直接连接符 5"/>
              <p:cNvCxnSpPr>
                <a:stCxn id="270" idx="2"/>
                <a:endCxn id="270" idx="6"/>
              </p:cNvCxnSpPr>
              <p:nvPr/>
            </p:nvCxnSpPr>
            <p:spPr>
              <a:xfrm>
                <a:off x="5793767" y="6187452"/>
                <a:ext cx="719893" cy="0"/>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a:endCxn id="270" idx="0"/>
              </p:cNvCxnSpPr>
              <p:nvPr/>
            </p:nvCxnSpPr>
            <p:spPr>
              <a:xfrm flipV="1">
                <a:off x="6153714" y="5827506"/>
                <a:ext cx="0" cy="719893"/>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sp>
            <p:nvSpPr>
              <p:cNvPr id="272" name="流程图: 联系 271"/>
              <p:cNvSpPr/>
              <p:nvPr/>
            </p:nvSpPr>
            <p:spPr>
              <a:xfrm flipV="1">
                <a:off x="6120412" y="6154149"/>
                <a:ext cx="66606" cy="66606"/>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grpSp>
        <p:sp>
          <p:nvSpPr>
            <p:cNvPr id="235" name="矩形 234"/>
            <p:cNvSpPr/>
            <p:nvPr/>
          </p:nvSpPr>
          <p:spPr>
            <a:xfrm>
              <a:off x="5154525" y="1324604"/>
              <a:ext cx="2482120" cy="369108"/>
            </a:xfrm>
            <a:prstGeom prst="rect">
              <a:avLst/>
            </a:prstGeom>
          </p:spPr>
          <p:txBody>
            <a:bodyPr wrap="square">
              <a:spAutoFit/>
            </a:bodyPr>
            <a:lstStyle/>
            <a:p>
              <a:pPr algn="ctr" defTabSz="1218418"/>
              <a:r>
                <a:rPr lang="zh-CN" altLang="en-US" b="1" dirty="0">
                  <a:solidFill>
                    <a:srgbClr val="C7000B"/>
                  </a:solidFill>
                  <a:cs typeface="+mn-ea"/>
                  <a:sym typeface="+mn-lt"/>
                </a:rPr>
                <a:t>全   面</a:t>
              </a:r>
            </a:p>
          </p:txBody>
        </p:sp>
      </p:grpSp>
      <p:pic>
        <p:nvPicPr>
          <p:cNvPr id="7" name="图片 6"/>
          <p:cNvPicPr>
            <a:picLocks noChangeAspect="1"/>
          </p:cNvPicPr>
          <p:nvPr/>
        </p:nvPicPr>
        <p:blipFill>
          <a:blip r:embed="rId7"/>
          <a:stretch>
            <a:fillRect/>
          </a:stretch>
        </p:blipFill>
        <p:spPr>
          <a:xfrm>
            <a:off x="1146416" y="893597"/>
            <a:ext cx="3743921" cy="1771076"/>
          </a:xfrm>
          <a:prstGeom prst="rect">
            <a:avLst/>
          </a:prstGeom>
          <a:ln w="12700">
            <a:solidFill>
              <a:schemeClr val="bg1">
                <a:lumMod val="85000"/>
              </a:schemeClr>
            </a:solidFill>
          </a:ln>
        </p:spPr>
      </p:pic>
    </p:spTree>
    <p:extLst>
      <p:ext uri="{BB962C8B-B14F-4D97-AF65-F5344CB8AC3E}">
        <p14:creationId xmlns:p14="http://schemas.microsoft.com/office/powerpoint/2010/main" val="1221948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矩形 277"/>
          <p:cNvSpPr/>
          <p:nvPr/>
        </p:nvSpPr>
        <p:spPr>
          <a:xfrm>
            <a:off x="2462892" y="1668762"/>
            <a:ext cx="4154437" cy="4422800"/>
          </a:xfrm>
          <a:prstGeom prst="rect">
            <a:avLst/>
          </a:prstGeom>
          <a:solidFill>
            <a:schemeClr val="accent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133" name="矩形 132"/>
          <p:cNvSpPr/>
          <p:nvPr/>
        </p:nvSpPr>
        <p:spPr bwMode="auto">
          <a:xfrm>
            <a:off x="818040" y="1722513"/>
            <a:ext cx="942288" cy="4355754"/>
          </a:xfrm>
          <a:prstGeom prst="rect">
            <a:avLst/>
          </a:prstGeom>
          <a:solidFill>
            <a:schemeClr val="bg1">
              <a:alpha val="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2798" dirty="0">
              <a:solidFill>
                <a:prstClr val="black"/>
              </a:solidFill>
              <a:cs typeface="+mn-ea"/>
              <a:sym typeface="+mn-lt"/>
            </a:endParaRPr>
          </a:p>
        </p:txBody>
      </p:sp>
      <p:sp>
        <p:nvSpPr>
          <p:cNvPr id="134" name="矩形 133"/>
          <p:cNvSpPr/>
          <p:nvPr/>
        </p:nvSpPr>
        <p:spPr>
          <a:xfrm>
            <a:off x="885780" y="1390995"/>
            <a:ext cx="768941"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源代码</a:t>
            </a:r>
          </a:p>
        </p:txBody>
      </p:sp>
      <p:sp>
        <p:nvSpPr>
          <p:cNvPr id="243" name="矩形 242"/>
          <p:cNvSpPr/>
          <p:nvPr/>
        </p:nvSpPr>
        <p:spPr>
          <a:xfrm>
            <a:off x="4307147" y="1287872"/>
            <a:ext cx="1025255"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编译构建</a:t>
            </a:r>
          </a:p>
        </p:txBody>
      </p:sp>
      <p:sp>
        <p:nvSpPr>
          <p:cNvPr id="256" name="右箭头 255"/>
          <p:cNvSpPr/>
          <p:nvPr/>
        </p:nvSpPr>
        <p:spPr>
          <a:xfrm>
            <a:off x="1875915" y="3716844"/>
            <a:ext cx="543754" cy="351993"/>
          </a:xfrm>
          <a:prstGeom prst="rightArrow">
            <a:avLst/>
          </a:prstGeom>
          <a:gradFill flip="none" rotWithShape="1">
            <a:gsLst>
              <a:gs pos="0">
                <a:schemeClr val="bg1">
                  <a:alpha val="0"/>
                </a:schemeClr>
              </a:gs>
              <a:gs pos="100000">
                <a:schemeClr val="bg1">
                  <a:alpha val="20000"/>
                </a:schemeClr>
              </a:gs>
            </a:gsLst>
            <a:lin ang="0" scaled="1"/>
            <a:tileRect/>
          </a:gradFill>
          <a:ln w="15875">
            <a:noFill/>
          </a:ln>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291" name="矩形 290"/>
          <p:cNvSpPr/>
          <p:nvPr/>
        </p:nvSpPr>
        <p:spPr>
          <a:xfrm>
            <a:off x="6863418" y="4623640"/>
            <a:ext cx="4519039"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2" name="矩形 291"/>
          <p:cNvSpPr/>
          <p:nvPr/>
        </p:nvSpPr>
        <p:spPr>
          <a:xfrm>
            <a:off x="6866998" y="2950486"/>
            <a:ext cx="4515461"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3" name="矩形 292"/>
          <p:cNvSpPr/>
          <p:nvPr/>
        </p:nvSpPr>
        <p:spPr>
          <a:xfrm>
            <a:off x="6866997" y="1277124"/>
            <a:ext cx="4515460"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296" name="组合 211"/>
          <p:cNvGrpSpPr>
            <a:grpSpLocks noChangeAspect="1"/>
          </p:cNvGrpSpPr>
          <p:nvPr/>
        </p:nvGrpSpPr>
        <p:grpSpPr>
          <a:xfrm>
            <a:off x="7043454" y="3112383"/>
            <a:ext cx="1187227" cy="1187227"/>
            <a:chOff x="4436764" y="1643279"/>
            <a:chExt cx="1800000" cy="1800000"/>
          </a:xfrm>
        </p:grpSpPr>
        <p:sp>
          <p:nvSpPr>
            <p:cNvPr id="297" name="椭圆 296"/>
            <p:cNvSpPr>
              <a:spLocks noChangeAspect="1"/>
            </p:cNvSpPr>
            <p:nvPr/>
          </p:nvSpPr>
          <p:spPr>
            <a:xfrm>
              <a:off x="44367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8" name="椭圆 297"/>
            <p:cNvSpPr>
              <a:spLocks noChangeAspect="1"/>
            </p:cNvSpPr>
            <p:nvPr/>
          </p:nvSpPr>
          <p:spPr>
            <a:xfrm>
              <a:off x="4533193" y="1739708"/>
              <a:ext cx="1607143"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9" name="椭圆 298"/>
            <p:cNvSpPr/>
            <p:nvPr/>
          </p:nvSpPr>
          <p:spPr>
            <a:xfrm>
              <a:off x="4630424" y="1836939"/>
              <a:ext cx="1412680" cy="141268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0" name="组合 215"/>
          <p:cNvGrpSpPr>
            <a:grpSpLocks noChangeAspect="1"/>
          </p:cNvGrpSpPr>
          <p:nvPr/>
        </p:nvGrpSpPr>
        <p:grpSpPr>
          <a:xfrm>
            <a:off x="7007342" y="4785536"/>
            <a:ext cx="1187227" cy="1187227"/>
            <a:chOff x="9034313" y="1763958"/>
            <a:chExt cx="1620000" cy="1620000"/>
          </a:xfrm>
        </p:grpSpPr>
        <p:sp>
          <p:nvSpPr>
            <p:cNvPr id="301" name="椭圆 300"/>
            <p:cNvSpPr>
              <a:spLocks noChangeAspect="1"/>
            </p:cNvSpPr>
            <p:nvPr/>
          </p:nvSpPr>
          <p:spPr>
            <a:xfrm>
              <a:off x="9034313"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2" name="椭圆 301"/>
            <p:cNvSpPr>
              <a:spLocks noChangeAspect="1"/>
            </p:cNvSpPr>
            <p:nvPr/>
          </p:nvSpPr>
          <p:spPr>
            <a:xfrm>
              <a:off x="9121099" y="1850744"/>
              <a:ext cx="1446429" cy="1446429"/>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3" name="椭圆 302"/>
            <p:cNvSpPr/>
            <p:nvPr/>
          </p:nvSpPr>
          <p:spPr>
            <a:xfrm>
              <a:off x="9208607" y="1938252"/>
              <a:ext cx="1271412" cy="1271412"/>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4" name="组合 226"/>
          <p:cNvGrpSpPr>
            <a:grpSpLocks noChangeAspect="1"/>
          </p:cNvGrpSpPr>
          <p:nvPr/>
        </p:nvGrpSpPr>
        <p:grpSpPr>
          <a:xfrm>
            <a:off x="7043454" y="1439021"/>
            <a:ext cx="1187227" cy="1187227"/>
            <a:chOff x="1572613" y="1763958"/>
            <a:chExt cx="1620000" cy="1620000"/>
          </a:xfrm>
        </p:grpSpPr>
        <p:sp>
          <p:nvSpPr>
            <p:cNvPr id="305" name="椭圆 304"/>
            <p:cNvSpPr>
              <a:spLocks noChangeAspect="1"/>
            </p:cNvSpPr>
            <p:nvPr/>
          </p:nvSpPr>
          <p:spPr>
            <a:xfrm>
              <a:off x="1572613" y="1763958"/>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6" name="椭圆 305"/>
            <p:cNvSpPr>
              <a:spLocks noChangeAspect="1"/>
            </p:cNvSpPr>
            <p:nvPr/>
          </p:nvSpPr>
          <p:spPr>
            <a:xfrm>
              <a:off x="1659399" y="1850744"/>
              <a:ext cx="1446429" cy="1446429"/>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7" name="椭圆 306"/>
            <p:cNvSpPr/>
            <p:nvPr/>
          </p:nvSpPr>
          <p:spPr>
            <a:xfrm>
              <a:off x="1746907" y="1938252"/>
              <a:ext cx="1271412" cy="1271412"/>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308" name="TextBox 203"/>
          <p:cNvSpPr txBox="1"/>
          <p:nvPr/>
        </p:nvSpPr>
        <p:spPr>
          <a:xfrm>
            <a:off x="7216481" y="5225362"/>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易扩展</a:t>
            </a:r>
          </a:p>
        </p:txBody>
      </p:sp>
      <p:sp>
        <p:nvSpPr>
          <p:cNvPr id="309" name="TextBox 203"/>
          <p:cNvSpPr txBox="1"/>
          <p:nvPr/>
        </p:nvSpPr>
        <p:spPr>
          <a:xfrm>
            <a:off x="7380752" y="3552209"/>
            <a:ext cx="512628"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快速</a:t>
            </a:r>
          </a:p>
        </p:txBody>
      </p:sp>
      <p:sp>
        <p:nvSpPr>
          <p:cNvPr id="310" name="TextBox 203"/>
          <p:cNvSpPr txBox="1"/>
          <p:nvPr/>
        </p:nvSpPr>
        <p:spPr>
          <a:xfrm>
            <a:off x="7252595" y="1878847"/>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全场景</a:t>
            </a:r>
          </a:p>
        </p:txBody>
      </p:sp>
      <p:sp>
        <p:nvSpPr>
          <p:cNvPr id="311" name="矩形 310"/>
          <p:cNvSpPr/>
          <p:nvPr/>
        </p:nvSpPr>
        <p:spPr>
          <a:xfrm>
            <a:off x="8332123" y="3167265"/>
            <a:ext cx="2333972"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并行、缓存，网络多种加速</a:t>
            </a:r>
            <a:r>
              <a:rPr kumimoji="1" lang="zh-CN" altLang="en-US" sz="1299" b="1" dirty="0" smtClean="0">
                <a:solidFill>
                  <a:srgbClr val="C7000B"/>
                </a:solidFill>
                <a:cs typeface="+mn-ea"/>
                <a:sym typeface="+mn-lt"/>
              </a:rPr>
              <a:t>技术</a:t>
            </a:r>
            <a:endParaRPr kumimoji="1" lang="en-US" altLang="zh-CN" sz="1299" b="1" dirty="0">
              <a:solidFill>
                <a:srgbClr val="C7000B"/>
              </a:solidFill>
              <a:cs typeface="+mn-ea"/>
              <a:sym typeface="+mn-lt"/>
            </a:endParaRPr>
          </a:p>
        </p:txBody>
      </p:sp>
      <p:sp>
        <p:nvSpPr>
          <p:cNvPr id="312" name="矩形 311"/>
          <p:cNvSpPr/>
          <p:nvPr/>
        </p:nvSpPr>
        <p:spPr>
          <a:xfrm>
            <a:off x="8374603" y="3526725"/>
            <a:ext cx="2622513"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云上弹性资源，任务并行</a:t>
            </a:r>
            <a:r>
              <a:rPr lang="zh-CN" altLang="en-US" sz="1299" dirty="0" smtClean="0">
                <a:solidFill>
                  <a:prstClr val="black"/>
                </a:solidFill>
                <a:cs typeface="+mn-ea"/>
                <a:sym typeface="+mn-lt"/>
              </a:rPr>
              <a:t>执行；</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全局和租户两级</a:t>
            </a:r>
            <a:r>
              <a:rPr lang="zh-CN" altLang="en-US" sz="1299" dirty="0" smtClean="0">
                <a:solidFill>
                  <a:prstClr val="black"/>
                </a:solidFill>
                <a:cs typeface="+mn-ea"/>
                <a:sym typeface="+mn-lt"/>
              </a:rPr>
              <a:t>缓存；</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华为云专线网络，传输更</a:t>
            </a:r>
            <a:r>
              <a:rPr lang="zh-CN" altLang="en-US" sz="1299" dirty="0" smtClean="0">
                <a:solidFill>
                  <a:prstClr val="black"/>
                </a:solidFill>
                <a:cs typeface="+mn-ea"/>
                <a:sym typeface="+mn-lt"/>
              </a:rPr>
              <a:t>快。</a:t>
            </a:r>
            <a:endParaRPr lang="en-US" altLang="zh-CN" sz="1299" dirty="0">
              <a:solidFill>
                <a:prstClr val="black"/>
              </a:solidFill>
              <a:cs typeface="+mn-ea"/>
              <a:sym typeface="+mn-lt"/>
            </a:endParaRPr>
          </a:p>
        </p:txBody>
      </p:sp>
      <p:sp>
        <p:nvSpPr>
          <p:cNvPr id="313" name="矩形 312"/>
          <p:cNvSpPr/>
          <p:nvPr/>
        </p:nvSpPr>
        <p:spPr>
          <a:xfrm>
            <a:off x="8315238" y="4785536"/>
            <a:ext cx="3000821"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灵活对接不同的代码托管服务和构建</a:t>
            </a:r>
            <a:r>
              <a:rPr kumimoji="1" lang="zh-CN" altLang="en-US" sz="1299" b="1" dirty="0" smtClean="0">
                <a:solidFill>
                  <a:srgbClr val="C7000B"/>
                </a:solidFill>
                <a:cs typeface="+mn-ea"/>
                <a:sym typeface="+mn-lt"/>
              </a:rPr>
              <a:t>环境</a:t>
            </a:r>
            <a:endParaRPr kumimoji="1" lang="en-US" altLang="zh-CN" sz="1299" b="1" dirty="0">
              <a:solidFill>
                <a:srgbClr val="C7000B"/>
              </a:solidFill>
              <a:cs typeface="+mn-ea"/>
              <a:sym typeface="+mn-lt"/>
            </a:endParaRPr>
          </a:p>
        </p:txBody>
      </p:sp>
      <p:sp>
        <p:nvSpPr>
          <p:cNvPr id="314" name="矩形 313"/>
          <p:cNvSpPr/>
          <p:nvPr/>
        </p:nvSpPr>
        <p:spPr>
          <a:xfrm>
            <a:off x="8385777" y="5201395"/>
            <a:ext cx="2455800"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可调度用户自定义构建</a:t>
            </a:r>
            <a:r>
              <a:rPr lang="zh-CN" altLang="en-US" sz="1299" dirty="0" smtClean="0">
                <a:solidFill>
                  <a:prstClr val="black"/>
                </a:solidFill>
                <a:cs typeface="+mn-ea"/>
                <a:sym typeface="+mn-lt"/>
              </a:rPr>
              <a:t>环境；</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支持不同的源码托管</a:t>
            </a:r>
            <a:r>
              <a:rPr lang="zh-CN" altLang="en-US" sz="1299" dirty="0" smtClean="0">
                <a:solidFill>
                  <a:prstClr val="black"/>
                </a:solidFill>
                <a:cs typeface="+mn-ea"/>
                <a:sym typeface="+mn-lt"/>
              </a:rPr>
              <a:t>服务；</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可调度用户的持续集成</a:t>
            </a:r>
            <a:r>
              <a:rPr lang="zh-CN" altLang="en-US" sz="1299" dirty="0" smtClean="0">
                <a:solidFill>
                  <a:prstClr val="black"/>
                </a:solidFill>
                <a:cs typeface="+mn-ea"/>
                <a:sym typeface="+mn-lt"/>
              </a:rPr>
              <a:t>集群。</a:t>
            </a:r>
            <a:endParaRPr lang="en-US" altLang="zh-CN" sz="1299" dirty="0">
              <a:solidFill>
                <a:prstClr val="black"/>
              </a:solidFill>
              <a:cs typeface="+mn-ea"/>
              <a:sym typeface="+mn-lt"/>
            </a:endParaRPr>
          </a:p>
        </p:txBody>
      </p:sp>
      <p:grpSp>
        <p:nvGrpSpPr>
          <p:cNvPr id="360" name="组合 359"/>
          <p:cNvGrpSpPr/>
          <p:nvPr/>
        </p:nvGrpSpPr>
        <p:grpSpPr>
          <a:xfrm>
            <a:off x="2650454" y="1696455"/>
            <a:ext cx="4021235" cy="4251186"/>
            <a:chOff x="2649797" y="1696119"/>
            <a:chExt cx="4023854" cy="4253955"/>
          </a:xfrm>
        </p:grpSpPr>
        <p:grpSp>
          <p:nvGrpSpPr>
            <p:cNvPr id="3" name="组合 2"/>
            <p:cNvGrpSpPr/>
            <p:nvPr/>
          </p:nvGrpSpPr>
          <p:grpSpPr>
            <a:xfrm>
              <a:off x="2649797" y="2359292"/>
              <a:ext cx="4023854" cy="300606"/>
              <a:chOff x="2361765" y="1946713"/>
              <a:chExt cx="4023854" cy="300606"/>
            </a:xfrm>
          </p:grpSpPr>
          <p:sp>
            <p:nvSpPr>
              <p:cNvPr id="135" name="Freeform 6"/>
              <p:cNvSpPr>
                <a:spLocks/>
              </p:cNvSpPr>
              <p:nvPr/>
            </p:nvSpPr>
            <p:spPr bwMode="auto">
              <a:xfrm flipV="1">
                <a:off x="2361765" y="1946713"/>
                <a:ext cx="4023854" cy="300606"/>
              </a:xfrm>
              <a:prstGeom prst="trapezoid">
                <a:avLst>
                  <a:gd name="adj" fmla="val 168056"/>
                </a:avLst>
              </a:prstGeom>
              <a:gradFill flip="none" rotWithShape="1">
                <a:gsLst>
                  <a:gs pos="0">
                    <a:srgbClr val="009EE7">
                      <a:alpha val="25000"/>
                    </a:srgbClr>
                  </a:gs>
                  <a:gs pos="100000">
                    <a:srgbClr val="009EE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defTabSz="1218418"/>
                <a:endParaRPr lang="zh-CN" altLang="en-US" sz="1798">
                  <a:solidFill>
                    <a:prstClr val="black"/>
                  </a:solidFill>
                  <a:cs typeface="+mn-ea"/>
                  <a:sym typeface="+mn-lt"/>
                </a:endParaRPr>
              </a:p>
            </p:txBody>
          </p:sp>
          <p:grpSp>
            <p:nvGrpSpPr>
              <p:cNvPr id="234" name="组合 23"/>
              <p:cNvGrpSpPr/>
              <p:nvPr/>
            </p:nvGrpSpPr>
            <p:grpSpPr>
              <a:xfrm>
                <a:off x="3109226" y="2045432"/>
                <a:ext cx="2356308" cy="201887"/>
                <a:chOff x="1359584" y="2544927"/>
                <a:chExt cx="4879531" cy="418073"/>
              </a:xfrm>
            </p:grpSpPr>
            <p:sp>
              <p:nvSpPr>
                <p:cNvPr id="235" name="左右箭头 234"/>
                <p:cNvSpPr/>
                <p:nvPr/>
              </p:nvSpPr>
              <p:spPr>
                <a:xfrm rot="16200000">
                  <a:off x="590439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1" name="左右箭头 240"/>
                <p:cNvSpPr/>
                <p:nvPr/>
              </p:nvSpPr>
              <p:spPr>
                <a:xfrm rot="16200000">
                  <a:off x="359031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2" name="左右箭头 241"/>
                <p:cNvSpPr/>
                <p:nvPr/>
              </p:nvSpPr>
              <p:spPr>
                <a:xfrm rot="16200000">
                  <a:off x="1276232"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grpSp>
        </p:grpSp>
        <p:grpSp>
          <p:nvGrpSpPr>
            <p:cNvPr id="265" name="组合 211"/>
            <p:cNvGrpSpPr/>
            <p:nvPr/>
          </p:nvGrpSpPr>
          <p:grpSpPr>
            <a:xfrm>
              <a:off x="3182155" y="3080919"/>
              <a:ext cx="467160" cy="275476"/>
              <a:chOff x="6478587" y="3914775"/>
              <a:chExt cx="720725" cy="479425"/>
            </a:xfrm>
            <a:solidFill>
              <a:srgbClr val="FFFFFF"/>
            </a:solidFill>
          </p:grpSpPr>
          <p:sp>
            <p:nvSpPr>
              <p:cNvPr id="266"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267"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8"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6" name="图片 5"/>
            <p:cNvPicPr>
              <a:picLocks noChangeAspect="1"/>
            </p:cNvPicPr>
            <p:nvPr/>
          </p:nvPicPr>
          <p:blipFill>
            <a:blip r:embed="rId3"/>
            <a:stretch>
              <a:fillRect/>
            </a:stretch>
          </p:blipFill>
          <p:spPr>
            <a:xfrm>
              <a:off x="2792012" y="1847362"/>
              <a:ext cx="438150" cy="361950"/>
            </a:xfrm>
            <a:prstGeom prst="rect">
              <a:avLst/>
            </a:prstGeom>
          </p:spPr>
        </p:pic>
        <p:pic>
          <p:nvPicPr>
            <p:cNvPr id="7" name="图片 6"/>
            <p:cNvPicPr>
              <a:picLocks noChangeAspect="1"/>
            </p:cNvPicPr>
            <p:nvPr/>
          </p:nvPicPr>
          <p:blipFill>
            <a:blip r:embed="rId4"/>
            <a:stretch>
              <a:fillRect/>
            </a:stretch>
          </p:blipFill>
          <p:spPr>
            <a:xfrm>
              <a:off x="3470948" y="1890423"/>
              <a:ext cx="559430" cy="29787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217" y="1696119"/>
              <a:ext cx="666750" cy="666750"/>
            </a:xfrm>
            <a:prstGeom prst="rect">
              <a:avLst/>
            </a:prstGeom>
          </p:spPr>
        </p:pic>
        <p:pic>
          <p:nvPicPr>
            <p:cNvPr id="23" name="图片 22"/>
            <p:cNvPicPr>
              <a:picLocks noChangeAspect="1"/>
            </p:cNvPicPr>
            <p:nvPr/>
          </p:nvPicPr>
          <p:blipFill>
            <a:blip r:embed="rId6"/>
            <a:stretch>
              <a:fillRect/>
            </a:stretch>
          </p:blipFill>
          <p:spPr>
            <a:xfrm>
              <a:off x="4845664" y="1822355"/>
              <a:ext cx="666750" cy="390525"/>
            </a:xfrm>
            <a:prstGeom prst="rect">
              <a:avLst/>
            </a:prstGeom>
          </p:spPr>
        </p:pic>
        <p:pic>
          <p:nvPicPr>
            <p:cNvPr id="26" name="图片 25"/>
            <p:cNvPicPr>
              <a:picLocks noChangeAspect="1"/>
            </p:cNvPicPr>
            <p:nvPr/>
          </p:nvPicPr>
          <p:blipFill>
            <a:blip r:embed="rId7"/>
            <a:stretch>
              <a:fillRect/>
            </a:stretch>
          </p:blipFill>
          <p:spPr>
            <a:xfrm>
              <a:off x="5727396" y="1822052"/>
              <a:ext cx="762000" cy="371475"/>
            </a:xfrm>
            <a:prstGeom prst="rect">
              <a:avLst/>
            </a:prstGeom>
          </p:spPr>
        </p:pic>
        <p:sp>
          <p:nvSpPr>
            <p:cNvPr id="289" name="矩形 288"/>
            <p:cNvSpPr/>
            <p:nvPr/>
          </p:nvSpPr>
          <p:spPr>
            <a:xfrm>
              <a:off x="2726519" y="2837472"/>
              <a:ext cx="3801991" cy="1551759"/>
            </a:xfrm>
            <a:prstGeom prst="rect">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15" name="矩形 314"/>
            <p:cNvSpPr/>
            <p:nvPr/>
          </p:nvSpPr>
          <p:spPr>
            <a:xfrm>
              <a:off x="5659646" y="3134717"/>
              <a:ext cx="718145"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弹性主机</a:t>
              </a:r>
            </a:p>
          </p:txBody>
        </p:sp>
        <p:grpSp>
          <p:nvGrpSpPr>
            <p:cNvPr id="316" name="组合 211"/>
            <p:cNvGrpSpPr/>
            <p:nvPr/>
          </p:nvGrpSpPr>
          <p:grpSpPr>
            <a:xfrm>
              <a:off x="4009355" y="3080919"/>
              <a:ext cx="467160" cy="275476"/>
              <a:chOff x="6478587" y="3914775"/>
              <a:chExt cx="720725" cy="479425"/>
            </a:xfrm>
            <a:solidFill>
              <a:srgbClr val="FFFFFF"/>
            </a:solidFill>
          </p:grpSpPr>
          <p:sp>
            <p:nvSpPr>
              <p:cNvPr id="317"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18"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19"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0"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grpSp>
          <p:nvGrpSpPr>
            <p:cNvPr id="321" name="组合 211"/>
            <p:cNvGrpSpPr/>
            <p:nvPr/>
          </p:nvGrpSpPr>
          <p:grpSpPr>
            <a:xfrm>
              <a:off x="4945459" y="3080919"/>
              <a:ext cx="467160" cy="275476"/>
              <a:chOff x="6478587" y="3914775"/>
              <a:chExt cx="720725" cy="479425"/>
            </a:xfrm>
            <a:solidFill>
              <a:srgbClr val="FFFFFF"/>
            </a:solidFill>
          </p:grpSpPr>
          <p:sp>
            <p:nvSpPr>
              <p:cNvPr id="322"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23"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4"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5"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326" name="图片 3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7227" y="3632061"/>
              <a:ext cx="518126" cy="518126"/>
            </a:xfrm>
            <a:prstGeom prst="rect">
              <a:avLst/>
            </a:prstGeom>
          </p:spPr>
        </p:pic>
        <p:pic>
          <p:nvPicPr>
            <p:cNvPr id="327" name="图片 3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1912" y="3632061"/>
              <a:ext cx="518126" cy="518126"/>
            </a:xfrm>
            <a:prstGeom prst="rect">
              <a:avLst/>
            </a:prstGeom>
          </p:spPr>
        </p:pic>
        <p:pic>
          <p:nvPicPr>
            <p:cNvPr id="328" name="图片 3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6597" y="3632061"/>
              <a:ext cx="518126" cy="518126"/>
            </a:xfrm>
            <a:prstGeom prst="rect">
              <a:avLst/>
            </a:prstGeom>
          </p:spPr>
        </p:pic>
        <p:pic>
          <p:nvPicPr>
            <p:cNvPr id="329" name="图片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1282" y="3632061"/>
              <a:ext cx="518126" cy="518126"/>
            </a:xfrm>
            <a:prstGeom prst="rect">
              <a:avLst/>
            </a:prstGeom>
          </p:spPr>
        </p:pic>
        <p:pic>
          <p:nvPicPr>
            <p:cNvPr id="330" name="图片 3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967" y="3632061"/>
              <a:ext cx="518126" cy="518126"/>
            </a:xfrm>
            <a:prstGeom prst="rect">
              <a:avLst/>
            </a:prstGeom>
          </p:spPr>
        </p:pic>
        <p:pic>
          <p:nvPicPr>
            <p:cNvPr id="331" name="图片 3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0652" y="3632061"/>
              <a:ext cx="518126" cy="518126"/>
            </a:xfrm>
            <a:prstGeom prst="rect">
              <a:avLst/>
            </a:prstGeom>
          </p:spPr>
        </p:pic>
        <p:sp>
          <p:nvSpPr>
            <p:cNvPr id="332" name="矩形 331"/>
            <p:cNvSpPr/>
            <p:nvPr/>
          </p:nvSpPr>
          <p:spPr>
            <a:xfrm>
              <a:off x="5840993" y="3815217"/>
              <a:ext cx="53860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容器化</a:t>
              </a:r>
            </a:p>
          </p:txBody>
        </p:sp>
        <p:cxnSp>
          <p:nvCxnSpPr>
            <p:cNvPr id="333" name="直接连接符 332"/>
            <p:cNvCxnSpPr/>
            <p:nvPr/>
          </p:nvCxnSpPr>
          <p:spPr>
            <a:xfrm flipH="1">
              <a:off x="3182155" y="3356395"/>
              <a:ext cx="155812" cy="389078"/>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4" name="直接连接符 333"/>
            <p:cNvCxnSpPr/>
            <p:nvPr/>
          </p:nvCxnSpPr>
          <p:spPr>
            <a:xfrm flipH="1">
              <a:off x="4081363" y="3318084"/>
              <a:ext cx="100369"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5" name="直接连接符 334"/>
            <p:cNvCxnSpPr/>
            <p:nvPr/>
          </p:nvCxnSpPr>
          <p:spPr>
            <a:xfrm flipH="1">
              <a:off x="5017467" y="3318084"/>
              <a:ext cx="97048"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6" name="直接连接符 335"/>
            <p:cNvCxnSpPr/>
            <p:nvPr/>
          </p:nvCxnSpPr>
          <p:spPr>
            <a:xfrm>
              <a:off x="3505257" y="3350161"/>
              <a:ext cx="78607"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7" name="直接连接符 336"/>
            <p:cNvCxnSpPr/>
            <p:nvPr/>
          </p:nvCxnSpPr>
          <p:spPr>
            <a:xfrm>
              <a:off x="4337909" y="3328048"/>
              <a:ext cx="158252"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8" name="直接连接符 337"/>
            <p:cNvCxnSpPr/>
            <p:nvPr/>
          </p:nvCxnSpPr>
          <p:spPr>
            <a:xfrm>
              <a:off x="5254155" y="3341258"/>
              <a:ext cx="168662" cy="425622"/>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sp>
          <p:nvSpPr>
            <p:cNvPr id="341" name="矩形 340"/>
            <p:cNvSpPr/>
            <p:nvPr/>
          </p:nvSpPr>
          <p:spPr>
            <a:xfrm>
              <a:off x="2792012" y="4712194"/>
              <a:ext cx="1722707" cy="123788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2" name="矩形 341"/>
            <p:cNvSpPr/>
            <p:nvPr/>
          </p:nvSpPr>
          <p:spPr>
            <a:xfrm>
              <a:off x="4840419" y="4719200"/>
              <a:ext cx="1722707" cy="1230874"/>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3" name="矩形 342"/>
            <p:cNvSpPr/>
            <p:nvPr/>
          </p:nvSpPr>
          <p:spPr>
            <a:xfrm>
              <a:off x="4456569" y="2727642"/>
              <a:ext cx="3590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计算</a:t>
              </a:r>
            </a:p>
          </p:txBody>
        </p:sp>
        <p:sp>
          <p:nvSpPr>
            <p:cNvPr id="344" name="矩形 343"/>
            <p:cNvSpPr/>
            <p:nvPr/>
          </p:nvSpPr>
          <p:spPr>
            <a:xfrm>
              <a:off x="2902520" y="5599652"/>
              <a:ext cx="153888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提供标准化的镜像环境</a:t>
              </a:r>
            </a:p>
          </p:txBody>
        </p:sp>
        <p:grpSp>
          <p:nvGrpSpPr>
            <p:cNvPr id="346" name="组合 19"/>
            <p:cNvGrpSpPr/>
            <p:nvPr/>
          </p:nvGrpSpPr>
          <p:grpSpPr>
            <a:xfrm>
              <a:off x="4953615" y="5052716"/>
              <a:ext cx="1455082" cy="493713"/>
              <a:chOff x="924339" y="4077866"/>
              <a:chExt cx="1455082" cy="493713"/>
            </a:xfrm>
          </p:grpSpPr>
          <p:grpSp>
            <p:nvGrpSpPr>
              <p:cNvPr id="347" name="组合 167"/>
              <p:cNvGrpSpPr/>
              <p:nvPr/>
            </p:nvGrpSpPr>
            <p:grpSpPr>
              <a:xfrm>
                <a:off x="924339" y="4077866"/>
                <a:ext cx="446087" cy="493713"/>
                <a:chOff x="7024688" y="5368926"/>
                <a:chExt cx="446087" cy="493713"/>
              </a:xfrm>
              <a:solidFill>
                <a:schemeClr val="bg1"/>
              </a:solidFill>
            </p:grpSpPr>
            <p:sp>
              <p:nvSpPr>
                <p:cNvPr id="349" name="Oval 5"/>
                <p:cNvSpPr>
                  <a:spLocks noChangeArrowheads="1"/>
                </p:cNvSpPr>
                <p:nvPr/>
              </p:nvSpPr>
              <p:spPr bwMode="auto">
                <a:xfrm>
                  <a:off x="7232650" y="5407026"/>
                  <a:ext cx="22225"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0" name="Oval 6"/>
                <p:cNvSpPr>
                  <a:spLocks noChangeArrowheads="1"/>
                </p:cNvSpPr>
                <p:nvPr/>
              </p:nvSpPr>
              <p:spPr bwMode="auto">
                <a:xfrm>
                  <a:off x="7412038" y="5407026"/>
                  <a:ext cx="26987"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1" name="Freeform 7"/>
                <p:cNvSpPr>
                  <a:spLocks noEditPoints="1"/>
                </p:cNvSpPr>
                <p:nvPr/>
              </p:nvSpPr>
              <p:spPr bwMode="auto">
                <a:xfrm>
                  <a:off x="7097713" y="5599113"/>
                  <a:ext cx="168275" cy="111125"/>
                </a:xfrm>
                <a:custGeom>
                  <a:avLst/>
                  <a:gdLst>
                    <a:gd name="T0" fmla="*/ 33 w 44"/>
                    <a:gd name="T1" fmla="*/ 29 h 29"/>
                    <a:gd name="T2" fmla="*/ 27 w 44"/>
                    <a:gd name="T3" fmla="*/ 28 h 29"/>
                    <a:gd name="T4" fmla="*/ 15 w 44"/>
                    <a:gd name="T5" fmla="*/ 27 h 29"/>
                    <a:gd name="T6" fmla="*/ 9 w 44"/>
                    <a:gd name="T7" fmla="*/ 29 h 29"/>
                    <a:gd name="T8" fmla="*/ 0 w 44"/>
                    <a:gd name="T9" fmla="*/ 19 h 29"/>
                    <a:gd name="T10" fmla="*/ 7 w 44"/>
                    <a:gd name="T11" fmla="*/ 10 h 29"/>
                    <a:gd name="T12" fmla="*/ 21 w 44"/>
                    <a:gd name="T13" fmla="*/ 0 h 29"/>
                    <a:gd name="T14" fmla="*/ 33 w 44"/>
                    <a:gd name="T15" fmla="*/ 6 h 29"/>
                    <a:gd name="T16" fmla="*/ 44 w 44"/>
                    <a:gd name="T17" fmla="*/ 18 h 29"/>
                    <a:gd name="T18" fmla="*/ 33 w 44"/>
                    <a:gd name="T19" fmla="*/ 29 h 29"/>
                    <a:gd name="T20" fmla="*/ 27 w 44"/>
                    <a:gd name="T21" fmla="*/ 23 h 29"/>
                    <a:gd name="T22" fmla="*/ 29 w 44"/>
                    <a:gd name="T23" fmla="*/ 23 h 29"/>
                    <a:gd name="T24" fmla="*/ 33 w 44"/>
                    <a:gd name="T25" fmla="*/ 25 h 29"/>
                    <a:gd name="T26" fmla="*/ 40 w 44"/>
                    <a:gd name="T27" fmla="*/ 18 h 29"/>
                    <a:gd name="T28" fmla="*/ 33 w 44"/>
                    <a:gd name="T29" fmla="*/ 11 h 29"/>
                    <a:gd name="T30" fmla="*/ 30 w 44"/>
                    <a:gd name="T31" fmla="*/ 10 h 29"/>
                    <a:gd name="T32" fmla="*/ 21 w 44"/>
                    <a:gd name="T33" fmla="*/ 4 h 29"/>
                    <a:gd name="T34" fmla="*/ 11 w 44"/>
                    <a:gd name="T35" fmla="*/ 12 h 29"/>
                    <a:gd name="T36" fmla="*/ 9 w 44"/>
                    <a:gd name="T37" fmla="*/ 14 h 29"/>
                    <a:gd name="T38" fmla="*/ 4 w 44"/>
                    <a:gd name="T39" fmla="*/ 19 h 29"/>
                    <a:gd name="T40" fmla="*/ 9 w 44"/>
                    <a:gd name="T41" fmla="*/ 25 h 29"/>
                    <a:gd name="T42" fmla="*/ 13 w 44"/>
                    <a:gd name="T43" fmla="*/ 23 h 29"/>
                    <a:gd name="T44" fmla="*/ 16 w 44"/>
                    <a:gd name="T45" fmla="*/ 23 h 29"/>
                    <a:gd name="T46" fmla="*/ 26 w 44"/>
                    <a:gd name="T47" fmla="*/ 23 h 29"/>
                    <a:gd name="T48" fmla="*/ 27 w 44"/>
                    <a:gd name="T4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29">
                      <a:moveTo>
                        <a:pt x="33" y="29"/>
                      </a:moveTo>
                      <a:cubicBezTo>
                        <a:pt x="31" y="29"/>
                        <a:pt x="29" y="28"/>
                        <a:pt x="27" y="28"/>
                      </a:cubicBezTo>
                      <a:cubicBezTo>
                        <a:pt x="23" y="29"/>
                        <a:pt x="19" y="29"/>
                        <a:pt x="15" y="27"/>
                      </a:cubicBezTo>
                      <a:cubicBezTo>
                        <a:pt x="13" y="28"/>
                        <a:pt x="11" y="29"/>
                        <a:pt x="9" y="29"/>
                      </a:cubicBezTo>
                      <a:cubicBezTo>
                        <a:pt x="4" y="29"/>
                        <a:pt x="0" y="25"/>
                        <a:pt x="0" y="19"/>
                      </a:cubicBezTo>
                      <a:cubicBezTo>
                        <a:pt x="0" y="15"/>
                        <a:pt x="3" y="11"/>
                        <a:pt x="7" y="10"/>
                      </a:cubicBezTo>
                      <a:cubicBezTo>
                        <a:pt x="9" y="4"/>
                        <a:pt x="15" y="0"/>
                        <a:pt x="21" y="0"/>
                      </a:cubicBezTo>
                      <a:cubicBezTo>
                        <a:pt x="26" y="0"/>
                        <a:pt x="31" y="2"/>
                        <a:pt x="33" y="6"/>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6" y="25"/>
                        <a:pt x="40" y="21"/>
                        <a:pt x="40" y="18"/>
                      </a:cubicBezTo>
                      <a:cubicBezTo>
                        <a:pt x="40" y="14"/>
                        <a:pt x="36" y="11"/>
                        <a:pt x="33" y="11"/>
                      </a:cubicBezTo>
                      <a:cubicBezTo>
                        <a:pt x="32" y="11"/>
                        <a:pt x="30" y="10"/>
                        <a:pt x="30" y="10"/>
                      </a:cubicBezTo>
                      <a:cubicBezTo>
                        <a:pt x="28" y="6"/>
                        <a:pt x="25" y="4"/>
                        <a:pt x="21" y="4"/>
                      </a:cubicBezTo>
                      <a:cubicBezTo>
                        <a:pt x="16" y="4"/>
                        <a:pt x="12" y="8"/>
                        <a:pt x="11" y="12"/>
                      </a:cubicBezTo>
                      <a:cubicBezTo>
                        <a:pt x="11" y="13"/>
                        <a:pt x="10" y="14"/>
                        <a:pt x="9" y="14"/>
                      </a:cubicBezTo>
                      <a:cubicBezTo>
                        <a:pt x="6" y="14"/>
                        <a:pt x="4" y="17"/>
                        <a:pt x="4" y="19"/>
                      </a:cubicBezTo>
                      <a:cubicBezTo>
                        <a:pt x="4" y="22"/>
                        <a:pt x="7" y="25"/>
                        <a:pt x="9" y="25"/>
                      </a:cubicBezTo>
                      <a:cubicBezTo>
                        <a:pt x="11" y="25"/>
                        <a:pt x="12" y="24"/>
                        <a:pt x="13" y="23"/>
                      </a:cubicBezTo>
                      <a:cubicBezTo>
                        <a:pt x="14" y="22"/>
                        <a:pt x="15" y="22"/>
                        <a:pt x="16" y="23"/>
                      </a:cubicBezTo>
                      <a:cubicBezTo>
                        <a:pt x="19" y="25"/>
                        <a:pt x="23" y="25"/>
                        <a:pt x="26" y="23"/>
                      </a:cubicBezTo>
                      <a:cubicBezTo>
                        <a:pt x="27" y="23"/>
                        <a:pt x="27" y="23"/>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2" name="Freeform 8"/>
                <p:cNvSpPr>
                  <a:spLocks noEditPoints="1"/>
                </p:cNvSpPr>
                <p:nvPr/>
              </p:nvSpPr>
              <p:spPr bwMode="auto">
                <a:xfrm>
                  <a:off x="7024688" y="5445126"/>
                  <a:ext cx="311150" cy="417513"/>
                </a:xfrm>
                <a:custGeom>
                  <a:avLst/>
                  <a:gdLst>
                    <a:gd name="T0" fmla="*/ 71 w 81"/>
                    <a:gd name="T1" fmla="*/ 5 h 109"/>
                    <a:gd name="T2" fmla="*/ 75 w 81"/>
                    <a:gd name="T3" fmla="*/ 10 h 109"/>
                    <a:gd name="T4" fmla="*/ 75 w 81"/>
                    <a:gd name="T5" fmla="*/ 99 h 109"/>
                    <a:gd name="T6" fmla="*/ 71 w 81"/>
                    <a:gd name="T7" fmla="*/ 103 h 109"/>
                    <a:gd name="T8" fmla="*/ 10 w 81"/>
                    <a:gd name="T9" fmla="*/ 103 h 109"/>
                    <a:gd name="T10" fmla="*/ 6 w 81"/>
                    <a:gd name="T11" fmla="*/ 99 h 109"/>
                    <a:gd name="T12" fmla="*/ 6 w 81"/>
                    <a:gd name="T13" fmla="*/ 10 h 109"/>
                    <a:gd name="T14" fmla="*/ 10 w 81"/>
                    <a:gd name="T15" fmla="*/ 5 h 109"/>
                    <a:gd name="T16" fmla="*/ 71 w 81"/>
                    <a:gd name="T17" fmla="*/ 5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5"/>
                      </a:moveTo>
                      <a:cubicBezTo>
                        <a:pt x="73" y="5"/>
                        <a:pt x="75" y="7"/>
                        <a:pt x="75" y="10"/>
                      </a:cubicBezTo>
                      <a:cubicBezTo>
                        <a:pt x="75" y="99"/>
                        <a:pt x="75" y="99"/>
                        <a:pt x="75" y="99"/>
                      </a:cubicBezTo>
                      <a:cubicBezTo>
                        <a:pt x="75" y="101"/>
                        <a:pt x="73" y="103"/>
                        <a:pt x="71" y="103"/>
                      </a:cubicBezTo>
                      <a:cubicBezTo>
                        <a:pt x="10" y="103"/>
                        <a:pt x="10" y="103"/>
                        <a:pt x="10" y="103"/>
                      </a:cubicBezTo>
                      <a:cubicBezTo>
                        <a:pt x="8" y="103"/>
                        <a:pt x="6" y="101"/>
                        <a:pt x="6" y="99"/>
                      </a:cubicBezTo>
                      <a:cubicBezTo>
                        <a:pt x="6" y="10"/>
                        <a:pt x="6" y="10"/>
                        <a:pt x="6" y="10"/>
                      </a:cubicBezTo>
                      <a:cubicBezTo>
                        <a:pt x="6" y="7"/>
                        <a:pt x="8" y="5"/>
                        <a:pt x="10" y="5"/>
                      </a:cubicBezTo>
                      <a:cubicBezTo>
                        <a:pt x="71" y="5"/>
                        <a:pt x="71" y="5"/>
                        <a:pt x="71" y="5"/>
                      </a:cubicBezTo>
                      <a:moveTo>
                        <a:pt x="71" y="0"/>
                      </a:moveTo>
                      <a:cubicBezTo>
                        <a:pt x="10" y="0"/>
                        <a:pt x="10" y="0"/>
                        <a:pt x="10" y="0"/>
                      </a:cubicBezTo>
                      <a:cubicBezTo>
                        <a:pt x="5" y="0"/>
                        <a:pt x="0" y="4"/>
                        <a:pt x="0" y="10"/>
                      </a:cubicBezTo>
                      <a:cubicBezTo>
                        <a:pt x="0" y="99"/>
                        <a:pt x="0" y="99"/>
                        <a:pt x="0" y="99"/>
                      </a:cubicBezTo>
                      <a:cubicBezTo>
                        <a:pt x="0" y="104"/>
                        <a:pt x="5" y="109"/>
                        <a:pt x="10" y="109"/>
                      </a:cubicBezTo>
                      <a:cubicBezTo>
                        <a:pt x="71" y="109"/>
                        <a:pt x="71" y="109"/>
                        <a:pt x="71" y="109"/>
                      </a:cubicBezTo>
                      <a:cubicBezTo>
                        <a:pt x="76" y="109"/>
                        <a:pt x="81" y="104"/>
                        <a:pt x="81" y="99"/>
                      </a:cubicBezTo>
                      <a:cubicBezTo>
                        <a:pt x="81" y="10"/>
                        <a:pt x="81" y="10"/>
                        <a:pt x="81" y="10"/>
                      </a:cubicBezTo>
                      <a:cubicBezTo>
                        <a:pt x="81" y="4"/>
                        <a:pt x="76"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3" name="Oval 9"/>
                <p:cNvSpPr>
                  <a:spLocks noChangeArrowheads="1"/>
                </p:cNvSpPr>
                <p:nvPr/>
              </p:nvSpPr>
              <p:spPr bwMode="auto">
                <a:xfrm>
                  <a:off x="7059613"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4" name="Oval 10"/>
                <p:cNvSpPr>
                  <a:spLocks noChangeArrowheads="1"/>
                </p:cNvSpPr>
                <p:nvPr/>
              </p:nvSpPr>
              <p:spPr bwMode="auto">
                <a:xfrm>
                  <a:off x="7270750"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5" name="Freeform 11"/>
                <p:cNvSpPr>
                  <a:spLocks/>
                </p:cNvSpPr>
                <p:nvPr/>
              </p:nvSpPr>
              <p:spPr bwMode="auto">
                <a:xfrm>
                  <a:off x="7335838" y="5502276"/>
                  <a:ext cx="73025" cy="96838"/>
                </a:xfrm>
                <a:custGeom>
                  <a:avLst/>
                  <a:gdLst>
                    <a:gd name="T0" fmla="*/ 0 w 19"/>
                    <a:gd name="T1" fmla="*/ 0 h 25"/>
                    <a:gd name="T2" fmla="*/ 0 w 19"/>
                    <a:gd name="T3" fmla="*/ 4 h 25"/>
                    <a:gd name="T4" fmla="*/ 7 w 19"/>
                    <a:gd name="T5" fmla="*/ 8 h 25"/>
                    <a:gd name="T6" fmla="*/ 9 w 19"/>
                    <a:gd name="T7" fmla="*/ 9 h 25"/>
                    <a:gd name="T8" fmla="*/ 15 w 19"/>
                    <a:gd name="T9" fmla="*/ 15 h 25"/>
                    <a:gd name="T10" fmla="*/ 9 w 19"/>
                    <a:gd name="T11" fmla="*/ 21 h 25"/>
                    <a:gd name="T12" fmla="*/ 6 w 19"/>
                    <a:gd name="T13" fmla="*/ 20 h 25"/>
                    <a:gd name="T14" fmla="*/ 5 w 19"/>
                    <a:gd name="T15" fmla="*/ 20 h 25"/>
                    <a:gd name="T16" fmla="*/ 4 w 19"/>
                    <a:gd name="T17" fmla="*/ 20 h 25"/>
                    <a:gd name="T18" fmla="*/ 0 w 19"/>
                    <a:gd name="T19" fmla="*/ 21 h 25"/>
                    <a:gd name="T20" fmla="*/ 0 w 19"/>
                    <a:gd name="T21" fmla="*/ 25 h 25"/>
                    <a:gd name="T22" fmla="*/ 5 w 19"/>
                    <a:gd name="T23" fmla="*/ 24 h 25"/>
                    <a:gd name="T24" fmla="*/ 9 w 19"/>
                    <a:gd name="T25" fmla="*/ 25 h 25"/>
                    <a:gd name="T26" fmla="*/ 19 w 19"/>
                    <a:gd name="T27" fmla="*/ 15 h 25"/>
                    <a:gd name="T28" fmla="*/ 10 w 19"/>
                    <a:gd name="T29" fmla="*/ 6 h 25"/>
                    <a:gd name="T30" fmla="*/ 0 w 19"/>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5">
                      <a:moveTo>
                        <a:pt x="0" y="0"/>
                      </a:moveTo>
                      <a:cubicBezTo>
                        <a:pt x="0" y="4"/>
                        <a:pt x="0" y="4"/>
                        <a:pt x="0" y="4"/>
                      </a:cubicBezTo>
                      <a:cubicBezTo>
                        <a:pt x="3" y="4"/>
                        <a:pt x="6" y="6"/>
                        <a:pt x="7" y="8"/>
                      </a:cubicBezTo>
                      <a:cubicBezTo>
                        <a:pt x="8" y="9"/>
                        <a:pt x="9" y="9"/>
                        <a:pt x="9" y="9"/>
                      </a:cubicBezTo>
                      <a:cubicBezTo>
                        <a:pt x="13" y="9"/>
                        <a:pt x="15" y="12"/>
                        <a:pt x="15" y="15"/>
                      </a:cubicBezTo>
                      <a:cubicBezTo>
                        <a:pt x="15" y="19"/>
                        <a:pt x="13" y="21"/>
                        <a:pt x="9" y="21"/>
                      </a:cubicBezTo>
                      <a:cubicBezTo>
                        <a:pt x="8" y="21"/>
                        <a:pt x="7" y="21"/>
                        <a:pt x="6" y="20"/>
                      </a:cubicBezTo>
                      <a:cubicBezTo>
                        <a:pt x="6" y="20"/>
                        <a:pt x="5" y="20"/>
                        <a:pt x="5" y="20"/>
                      </a:cubicBezTo>
                      <a:cubicBezTo>
                        <a:pt x="4" y="20"/>
                        <a:pt x="4" y="20"/>
                        <a:pt x="4" y="20"/>
                      </a:cubicBezTo>
                      <a:cubicBezTo>
                        <a:pt x="3" y="21"/>
                        <a:pt x="1" y="21"/>
                        <a:pt x="0" y="21"/>
                      </a:cubicBezTo>
                      <a:cubicBezTo>
                        <a:pt x="0" y="25"/>
                        <a:pt x="0" y="25"/>
                        <a:pt x="0" y="25"/>
                      </a:cubicBezTo>
                      <a:cubicBezTo>
                        <a:pt x="2" y="25"/>
                        <a:pt x="3" y="25"/>
                        <a:pt x="5" y="24"/>
                      </a:cubicBezTo>
                      <a:cubicBezTo>
                        <a:pt x="6" y="25"/>
                        <a:pt x="8" y="25"/>
                        <a:pt x="9" y="25"/>
                      </a:cubicBezTo>
                      <a:cubicBezTo>
                        <a:pt x="15" y="25"/>
                        <a:pt x="19" y="21"/>
                        <a:pt x="19" y="15"/>
                      </a:cubicBezTo>
                      <a:cubicBezTo>
                        <a:pt x="19" y="10"/>
                        <a:pt x="15" y="6"/>
                        <a:pt x="10" y="6"/>
                      </a:cubicBezTo>
                      <a:cubicBezTo>
                        <a:pt x="8" y="2"/>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6" name="Freeform 12"/>
                <p:cNvSpPr>
                  <a:spLocks/>
                </p:cNvSpPr>
                <p:nvPr/>
              </p:nvSpPr>
              <p:spPr bwMode="auto">
                <a:xfrm>
                  <a:off x="7200900" y="5368926"/>
                  <a:ext cx="269875" cy="360363"/>
                </a:xfrm>
                <a:custGeom>
                  <a:avLst/>
                  <a:gdLst>
                    <a:gd name="T0" fmla="*/ 61 w 70"/>
                    <a:gd name="T1" fmla="*/ 0 h 94"/>
                    <a:gd name="T2" fmla="*/ 9 w 70"/>
                    <a:gd name="T3" fmla="*/ 0 h 94"/>
                    <a:gd name="T4" fmla="*/ 0 w 70"/>
                    <a:gd name="T5" fmla="*/ 9 h 94"/>
                    <a:gd name="T6" fmla="*/ 0 w 70"/>
                    <a:gd name="T7" fmla="*/ 20 h 94"/>
                    <a:gd name="T8" fmla="*/ 5 w 70"/>
                    <a:gd name="T9" fmla="*/ 20 h 94"/>
                    <a:gd name="T10" fmla="*/ 5 w 70"/>
                    <a:gd name="T11" fmla="*/ 9 h 94"/>
                    <a:gd name="T12" fmla="*/ 9 w 70"/>
                    <a:gd name="T13" fmla="*/ 5 h 94"/>
                    <a:gd name="T14" fmla="*/ 61 w 70"/>
                    <a:gd name="T15" fmla="*/ 5 h 94"/>
                    <a:gd name="T16" fmla="*/ 65 w 70"/>
                    <a:gd name="T17" fmla="*/ 9 h 94"/>
                    <a:gd name="T18" fmla="*/ 65 w 70"/>
                    <a:gd name="T19" fmla="*/ 86 h 94"/>
                    <a:gd name="T20" fmla="*/ 61 w 70"/>
                    <a:gd name="T21" fmla="*/ 90 h 94"/>
                    <a:gd name="T22" fmla="*/ 35 w 70"/>
                    <a:gd name="T23" fmla="*/ 90 h 94"/>
                    <a:gd name="T24" fmla="*/ 35 w 70"/>
                    <a:gd name="T25" fmla="*/ 94 h 94"/>
                    <a:gd name="T26" fmla="*/ 61 w 70"/>
                    <a:gd name="T27" fmla="*/ 94 h 94"/>
                    <a:gd name="T28" fmla="*/ 70 w 70"/>
                    <a:gd name="T29" fmla="*/ 86 h 94"/>
                    <a:gd name="T30" fmla="*/ 70 w 70"/>
                    <a:gd name="T31" fmla="*/ 9 h 94"/>
                    <a:gd name="T32" fmla="*/ 61 w 70"/>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94">
                      <a:moveTo>
                        <a:pt x="61" y="0"/>
                      </a:moveTo>
                      <a:cubicBezTo>
                        <a:pt x="9" y="0"/>
                        <a:pt x="9" y="0"/>
                        <a:pt x="9" y="0"/>
                      </a:cubicBezTo>
                      <a:cubicBezTo>
                        <a:pt x="4" y="0"/>
                        <a:pt x="0" y="4"/>
                        <a:pt x="0" y="9"/>
                      </a:cubicBezTo>
                      <a:cubicBezTo>
                        <a:pt x="0" y="20"/>
                        <a:pt x="0" y="20"/>
                        <a:pt x="0" y="20"/>
                      </a:cubicBezTo>
                      <a:cubicBezTo>
                        <a:pt x="5" y="20"/>
                        <a:pt x="5" y="20"/>
                        <a:pt x="5" y="20"/>
                      </a:cubicBezTo>
                      <a:cubicBezTo>
                        <a:pt x="5" y="9"/>
                        <a:pt x="5" y="9"/>
                        <a:pt x="5" y="9"/>
                      </a:cubicBezTo>
                      <a:cubicBezTo>
                        <a:pt x="5" y="7"/>
                        <a:pt x="6" y="5"/>
                        <a:pt x="9" y="5"/>
                      </a:cubicBezTo>
                      <a:cubicBezTo>
                        <a:pt x="61" y="5"/>
                        <a:pt x="61" y="5"/>
                        <a:pt x="61" y="5"/>
                      </a:cubicBezTo>
                      <a:cubicBezTo>
                        <a:pt x="63" y="5"/>
                        <a:pt x="65" y="7"/>
                        <a:pt x="65" y="9"/>
                      </a:cubicBezTo>
                      <a:cubicBezTo>
                        <a:pt x="65" y="86"/>
                        <a:pt x="65" y="86"/>
                        <a:pt x="65" y="86"/>
                      </a:cubicBezTo>
                      <a:cubicBezTo>
                        <a:pt x="65" y="88"/>
                        <a:pt x="63" y="90"/>
                        <a:pt x="61" y="90"/>
                      </a:cubicBezTo>
                      <a:cubicBezTo>
                        <a:pt x="35" y="90"/>
                        <a:pt x="35" y="90"/>
                        <a:pt x="35" y="90"/>
                      </a:cubicBezTo>
                      <a:cubicBezTo>
                        <a:pt x="35" y="94"/>
                        <a:pt x="35" y="94"/>
                        <a:pt x="35" y="94"/>
                      </a:cubicBezTo>
                      <a:cubicBezTo>
                        <a:pt x="61" y="94"/>
                        <a:pt x="61" y="94"/>
                        <a:pt x="61" y="94"/>
                      </a:cubicBezTo>
                      <a:cubicBezTo>
                        <a:pt x="66" y="94"/>
                        <a:pt x="70" y="91"/>
                        <a:pt x="70" y="86"/>
                      </a:cubicBezTo>
                      <a:cubicBezTo>
                        <a:pt x="70" y="9"/>
                        <a:pt x="70" y="9"/>
                        <a:pt x="70" y="9"/>
                      </a:cubicBezTo>
                      <a:cubicBezTo>
                        <a:pt x="70" y="4"/>
                        <a:pt x="66"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grpSp>
          <p:sp>
            <p:nvSpPr>
              <p:cNvPr id="348" name="矩形 347"/>
              <p:cNvSpPr/>
              <p:nvPr/>
            </p:nvSpPr>
            <p:spPr>
              <a:xfrm>
                <a:off x="1481739" y="4240084"/>
                <a:ext cx="89768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弹性云存储</a:t>
                </a:r>
              </a:p>
            </p:txBody>
          </p:sp>
        </p:grpSp>
        <p:pic>
          <p:nvPicPr>
            <p:cNvPr id="358" name="图片 357"/>
            <p:cNvPicPr>
              <a:picLocks noChangeAspect="1"/>
            </p:cNvPicPr>
            <p:nvPr/>
          </p:nvPicPr>
          <p:blipFill>
            <a:blip r:embed="rId9"/>
            <a:stretch>
              <a:fillRect/>
            </a:stretch>
          </p:blipFill>
          <p:spPr>
            <a:xfrm>
              <a:off x="2880763" y="4897872"/>
              <a:ext cx="648164" cy="515207"/>
            </a:xfrm>
            <a:prstGeom prst="rect">
              <a:avLst/>
            </a:prstGeom>
          </p:spPr>
        </p:pic>
        <p:sp>
          <p:nvSpPr>
            <p:cNvPr id="359" name="矩形 358"/>
            <p:cNvSpPr/>
            <p:nvPr/>
          </p:nvSpPr>
          <p:spPr>
            <a:xfrm>
              <a:off x="3592617" y="4952741"/>
              <a:ext cx="89799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华为云容器镜像服务</a:t>
              </a:r>
            </a:p>
          </p:txBody>
        </p:sp>
      </p:grpSp>
      <p:pic>
        <p:nvPicPr>
          <p:cNvPr id="361" name="图片 3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751" y="1917819"/>
            <a:ext cx="619455" cy="619455"/>
          </a:xfrm>
          <a:prstGeom prst="rect">
            <a:avLst/>
          </a:prstGeom>
        </p:spPr>
      </p:pic>
      <p:sp>
        <p:nvSpPr>
          <p:cNvPr id="362" name="矩形 361"/>
          <p:cNvSpPr/>
          <p:nvPr/>
        </p:nvSpPr>
        <p:spPr>
          <a:xfrm>
            <a:off x="885780" y="2565468"/>
            <a:ext cx="828429" cy="4304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a:solidFill>
                  <a:prstClr val="black"/>
                </a:solidFill>
                <a:cs typeface="+mn-ea"/>
                <a:sym typeface="+mn-lt"/>
              </a:rPr>
              <a:t>DevCloud</a:t>
            </a:r>
          </a:p>
          <a:p>
            <a:pPr defTabSz="1218418"/>
            <a:r>
              <a:rPr lang="zh-CN" altLang="en-US" sz="1399" b="1" dirty="0">
                <a:solidFill>
                  <a:prstClr val="black"/>
                </a:solidFill>
                <a:cs typeface="+mn-ea"/>
                <a:sym typeface="+mn-lt"/>
              </a:rPr>
              <a:t>代码托管</a:t>
            </a:r>
          </a:p>
        </p:txBody>
      </p:sp>
      <p:pic>
        <p:nvPicPr>
          <p:cNvPr id="363" name="图片 3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500" y="3582881"/>
            <a:ext cx="485957" cy="485957"/>
          </a:xfrm>
          <a:prstGeom prst="rect">
            <a:avLst/>
          </a:prstGeom>
        </p:spPr>
      </p:pic>
      <p:sp>
        <p:nvSpPr>
          <p:cNvPr id="364" name="矩形 363"/>
          <p:cNvSpPr/>
          <p:nvPr/>
        </p:nvSpPr>
        <p:spPr>
          <a:xfrm>
            <a:off x="950516" y="4200204"/>
            <a:ext cx="616916" cy="2152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err="1">
                <a:solidFill>
                  <a:prstClr val="black"/>
                </a:solidFill>
                <a:cs typeface="+mn-ea"/>
                <a:sym typeface="+mn-lt"/>
              </a:rPr>
              <a:t>GitHub</a:t>
            </a:r>
            <a:endParaRPr lang="zh-CN" altLang="en-US" sz="1399" b="1" dirty="0">
              <a:solidFill>
                <a:prstClr val="black"/>
              </a:solidFill>
              <a:cs typeface="+mn-ea"/>
              <a:sym typeface="+mn-lt"/>
            </a:endParaRPr>
          </a:p>
        </p:txBody>
      </p:sp>
      <p:pic>
        <p:nvPicPr>
          <p:cNvPr id="1026" name="Picture 2" descr="âgitlibâçå¾çæç´¢ç»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8931" y="4990747"/>
            <a:ext cx="499098" cy="499098"/>
          </a:xfrm>
          <a:prstGeom prst="rect">
            <a:avLst/>
          </a:prstGeom>
          <a:noFill/>
          <a:extLst>
            <a:ext uri="{909E8E84-426E-40DD-AFC4-6F175D3DCCD1}">
              <a14:hiddenFill xmlns:a14="http://schemas.microsoft.com/office/drawing/2010/main">
                <a:solidFill>
                  <a:srgbClr val="FFFFFF"/>
                </a:solidFill>
              </a14:hiddenFill>
            </a:ext>
          </a:extLst>
        </p:spPr>
      </p:pic>
      <p:sp>
        <p:nvSpPr>
          <p:cNvPr id="365" name="矩形 364"/>
          <p:cNvSpPr/>
          <p:nvPr/>
        </p:nvSpPr>
        <p:spPr>
          <a:xfrm>
            <a:off x="944908" y="5577425"/>
            <a:ext cx="623326" cy="21536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通用</a:t>
            </a:r>
            <a:r>
              <a:rPr lang="en-US" altLang="zh-CN" sz="1399" b="1" dirty="0" err="1">
                <a:solidFill>
                  <a:prstClr val="black"/>
                </a:solidFill>
                <a:cs typeface="+mn-ea"/>
                <a:sym typeface="+mn-lt"/>
              </a:rPr>
              <a:t>Git</a:t>
            </a:r>
            <a:endParaRPr lang="zh-CN" altLang="en-US" sz="1399" b="1" dirty="0">
              <a:solidFill>
                <a:prstClr val="black"/>
              </a:solidFill>
              <a:cs typeface="+mn-ea"/>
              <a:sym typeface="+mn-lt"/>
            </a:endParaRPr>
          </a:p>
        </p:txBody>
      </p:sp>
      <p:sp>
        <p:nvSpPr>
          <p:cNvPr id="366" name="上下箭头 365"/>
          <p:cNvSpPr/>
          <p:nvPr/>
        </p:nvSpPr>
        <p:spPr>
          <a:xfrm>
            <a:off x="3544434" y="4256516"/>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7" name="上下箭头 366"/>
          <p:cNvSpPr/>
          <p:nvPr/>
        </p:nvSpPr>
        <p:spPr>
          <a:xfrm>
            <a:off x="5618049" y="4263250"/>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8" name="矩形 367"/>
          <p:cNvSpPr/>
          <p:nvPr/>
        </p:nvSpPr>
        <p:spPr>
          <a:xfrm>
            <a:off x="1956709" y="3475228"/>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69" name="矩形 368"/>
          <p:cNvSpPr/>
          <p:nvPr/>
        </p:nvSpPr>
        <p:spPr>
          <a:xfrm>
            <a:off x="3836436" y="4387671"/>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0" name="矩形 369"/>
          <p:cNvSpPr/>
          <p:nvPr/>
        </p:nvSpPr>
        <p:spPr>
          <a:xfrm>
            <a:off x="5889883" y="4386122"/>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1" name="矩形 370"/>
          <p:cNvSpPr/>
          <p:nvPr/>
        </p:nvSpPr>
        <p:spPr>
          <a:xfrm>
            <a:off x="8363350" y="1355071"/>
            <a:ext cx="2951964" cy="569195"/>
          </a:xfrm>
          <a:prstGeom prst="rect">
            <a:avLst/>
          </a:prstGeom>
        </p:spPr>
        <p:txBody>
          <a:bodyPr wrap="square" lIns="0" tIns="0" rIns="0" bIns="0">
            <a:spAutoFit/>
          </a:bodyPr>
          <a:lstStyle/>
          <a:p>
            <a:pPr defTabSz="1136809">
              <a:lnSpc>
                <a:spcPct val="150000"/>
              </a:lnSpc>
              <a:spcAft>
                <a:spcPts val="600"/>
              </a:spcAft>
            </a:pPr>
            <a:r>
              <a:rPr kumimoji="1" lang="zh-CN" altLang="en-US" sz="1299" b="1" dirty="0">
                <a:solidFill>
                  <a:srgbClr val="C7000B"/>
                </a:solidFill>
                <a:cs typeface="+mn-ea"/>
                <a:sym typeface="+mn-lt"/>
              </a:rPr>
              <a:t>支持</a:t>
            </a:r>
            <a:r>
              <a:rPr kumimoji="1" lang="en-US" altLang="zh-CN" sz="1299" b="1" dirty="0">
                <a:solidFill>
                  <a:srgbClr val="C7000B"/>
                </a:solidFill>
                <a:cs typeface="+mn-ea"/>
                <a:sym typeface="+mn-lt"/>
              </a:rPr>
              <a:t>10+</a:t>
            </a:r>
            <a:r>
              <a:rPr kumimoji="1" lang="zh-CN" altLang="en-US" sz="1299" b="1" dirty="0">
                <a:solidFill>
                  <a:srgbClr val="C7000B"/>
                </a:solidFill>
                <a:cs typeface="+mn-ea"/>
                <a:sym typeface="+mn-lt"/>
              </a:rPr>
              <a:t>种语言，</a:t>
            </a:r>
            <a:r>
              <a:rPr kumimoji="1" lang="en-US" altLang="zh-CN" sz="1299" b="1" dirty="0">
                <a:solidFill>
                  <a:srgbClr val="C7000B"/>
                </a:solidFill>
                <a:cs typeface="+mn-ea"/>
                <a:sym typeface="+mn-lt"/>
              </a:rPr>
              <a:t>15+</a:t>
            </a:r>
            <a:r>
              <a:rPr kumimoji="1" lang="zh-CN" altLang="en-US" sz="1299" b="1" dirty="0">
                <a:solidFill>
                  <a:srgbClr val="C7000B"/>
                </a:solidFill>
                <a:cs typeface="+mn-ea"/>
                <a:sym typeface="+mn-lt"/>
              </a:rPr>
              <a:t>种框架，覆盖主流软件开发</a:t>
            </a:r>
            <a:r>
              <a:rPr kumimoji="1" lang="zh-CN" altLang="en-US" sz="1299" b="1" dirty="0" smtClean="0">
                <a:solidFill>
                  <a:srgbClr val="C7000B"/>
                </a:solidFill>
                <a:cs typeface="+mn-ea"/>
                <a:sym typeface="+mn-lt"/>
              </a:rPr>
              <a:t>场景</a:t>
            </a:r>
            <a:endParaRPr kumimoji="1" lang="en-US" altLang="zh-CN" sz="1299" b="1" dirty="0">
              <a:solidFill>
                <a:srgbClr val="C7000B"/>
              </a:solidFill>
              <a:cs typeface="+mn-ea"/>
              <a:sym typeface="+mn-lt"/>
            </a:endParaRPr>
          </a:p>
        </p:txBody>
      </p:sp>
      <p:sp>
        <p:nvSpPr>
          <p:cNvPr id="372" name="矩形 371"/>
          <p:cNvSpPr/>
          <p:nvPr/>
        </p:nvSpPr>
        <p:spPr>
          <a:xfrm>
            <a:off x="8359284" y="2063253"/>
            <a:ext cx="3080972" cy="199927"/>
          </a:xfrm>
          <a:prstGeom prst="rect">
            <a:avLst/>
          </a:prstGeom>
        </p:spPr>
        <p:txBody>
          <a:bodyPr wrap="none" lIns="0" tIns="0" rIns="0" bIns="0">
            <a:spAutoFit/>
          </a:bodyPr>
          <a:lstStyle/>
          <a:p>
            <a:pPr defTabSz="1136809">
              <a:spcAft>
                <a:spcPts val="600"/>
              </a:spcAft>
            </a:pPr>
            <a:r>
              <a:rPr lang="en-US" sz="1299" dirty="0">
                <a:solidFill>
                  <a:prstClr val="black"/>
                </a:solidFill>
                <a:cs typeface="+mn-ea"/>
                <a:sym typeface="+mn-lt"/>
              </a:rPr>
              <a:t>C/C++/Java/Python/</a:t>
            </a:r>
            <a:r>
              <a:rPr lang="en-US" sz="1299" dirty="0" err="1">
                <a:solidFill>
                  <a:prstClr val="black"/>
                </a:solidFill>
                <a:cs typeface="+mn-ea"/>
                <a:sym typeface="+mn-lt"/>
              </a:rPr>
              <a:t>nodejs</a:t>
            </a:r>
            <a:r>
              <a:rPr lang="en-US" sz="1299" dirty="0">
                <a:solidFill>
                  <a:prstClr val="black"/>
                </a:solidFill>
                <a:cs typeface="+mn-ea"/>
                <a:sym typeface="+mn-lt"/>
              </a:rPr>
              <a:t>/C#/</a:t>
            </a:r>
            <a:r>
              <a:rPr lang="en-US" sz="1299" dirty="0" smtClean="0">
                <a:solidFill>
                  <a:prstClr val="black"/>
                </a:solidFill>
                <a:cs typeface="+mn-ea"/>
                <a:sym typeface="+mn-lt"/>
              </a:rPr>
              <a:t>android</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373" name="矩形 372"/>
          <p:cNvSpPr/>
          <p:nvPr/>
        </p:nvSpPr>
        <p:spPr>
          <a:xfrm>
            <a:off x="8332123" y="2337347"/>
            <a:ext cx="3165931" cy="199927"/>
          </a:xfrm>
          <a:prstGeom prst="rect">
            <a:avLst/>
          </a:prstGeom>
        </p:spPr>
        <p:txBody>
          <a:bodyPr wrap="none" lIns="0" tIns="0" rIns="0" bIns="0">
            <a:spAutoFit/>
          </a:bodyPr>
          <a:lstStyle/>
          <a:p>
            <a:pPr defTabSz="1136809">
              <a:spcAft>
                <a:spcPts val="600"/>
              </a:spcAft>
            </a:pPr>
            <a:r>
              <a:rPr lang="en-US" sz="1299" dirty="0" err="1" smtClean="0">
                <a:solidFill>
                  <a:prstClr val="black"/>
                </a:solidFill>
                <a:cs typeface="+mn-ea"/>
                <a:sym typeface="+mn-lt"/>
              </a:rPr>
              <a:t>Mave</a:t>
            </a:r>
            <a:r>
              <a:rPr lang="en-US" sz="1299" dirty="0" smtClean="0">
                <a:solidFill>
                  <a:prstClr val="black"/>
                </a:solidFill>
                <a:cs typeface="+mn-ea"/>
                <a:sym typeface="+mn-lt"/>
              </a:rPr>
              <a:t>/</a:t>
            </a:r>
            <a:r>
              <a:rPr lang="en-US" sz="1299" dirty="0" err="1" smtClean="0">
                <a:solidFill>
                  <a:prstClr val="black"/>
                </a:solidFill>
                <a:cs typeface="+mn-ea"/>
                <a:sym typeface="+mn-lt"/>
              </a:rPr>
              <a:t>Gradle</a:t>
            </a:r>
            <a:r>
              <a:rPr lang="en-US" sz="1299" dirty="0" smtClean="0">
                <a:solidFill>
                  <a:prstClr val="black"/>
                </a:solidFill>
                <a:cs typeface="+mn-ea"/>
                <a:sym typeface="+mn-lt"/>
              </a:rPr>
              <a:t>/Ant/</a:t>
            </a:r>
            <a:r>
              <a:rPr lang="en-US" sz="1299" dirty="0" err="1" smtClean="0">
                <a:solidFill>
                  <a:prstClr val="black"/>
                </a:solidFill>
                <a:cs typeface="+mn-ea"/>
                <a:sym typeface="+mn-lt"/>
              </a:rPr>
              <a:t>Npm</a:t>
            </a:r>
            <a:r>
              <a:rPr lang="en-US" sz="1299" dirty="0" smtClean="0">
                <a:solidFill>
                  <a:prstClr val="black"/>
                </a:solidFill>
                <a:cs typeface="+mn-ea"/>
                <a:sym typeface="+mn-lt"/>
              </a:rPr>
              <a:t>/</a:t>
            </a:r>
            <a:r>
              <a:rPr lang="en-US" sz="1299" dirty="0" err="1" smtClean="0">
                <a:solidFill>
                  <a:prstClr val="black"/>
                </a:solidFill>
                <a:cs typeface="+mn-ea"/>
                <a:sym typeface="+mn-lt"/>
              </a:rPr>
              <a:t>Msbuild</a:t>
            </a:r>
            <a:r>
              <a:rPr lang="en-US" sz="1299" dirty="0" smtClean="0">
                <a:solidFill>
                  <a:prstClr val="black"/>
                </a:solidFill>
                <a:cs typeface="+mn-ea"/>
                <a:sym typeface="+mn-lt"/>
              </a:rPr>
              <a:t>/</a:t>
            </a:r>
            <a:r>
              <a:rPr lang="en-US" sz="1299" dirty="0" err="1" smtClean="0">
                <a:solidFill>
                  <a:prstClr val="black"/>
                </a:solidFill>
                <a:cs typeface="+mn-ea"/>
                <a:sym typeface="+mn-lt"/>
              </a:rPr>
              <a:t>Cmake</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编译构建 </a:t>
            </a:r>
            <a:r>
              <a:rPr lang="en-US" altLang="zh-CN" dirty="0" smtClean="0">
                <a:latin typeface="+mn-lt"/>
                <a:ea typeface="+mn-ea"/>
                <a:cs typeface="+mn-ea"/>
                <a:sym typeface="+mn-lt"/>
              </a:rPr>
              <a:t>- </a:t>
            </a:r>
            <a:r>
              <a:rPr lang="zh-CN" altLang="en-US" dirty="0" smtClean="0">
                <a:latin typeface="+mn-lt"/>
                <a:ea typeface="+mn-ea"/>
                <a:cs typeface="+mn-ea"/>
                <a:sym typeface="+mn-lt"/>
              </a:rPr>
              <a:t>一站式的持续集成</a:t>
            </a:r>
            <a:endParaRPr lang="zh-CN" altLang="en-US" dirty="0">
              <a:latin typeface="+mn-lt"/>
              <a:ea typeface="+mn-ea"/>
              <a:cs typeface="+mn-ea"/>
              <a:sym typeface="+mn-lt"/>
            </a:endParaRPr>
          </a:p>
        </p:txBody>
      </p:sp>
    </p:spTree>
    <p:extLst>
      <p:ext uri="{BB962C8B-B14F-4D97-AF65-F5344CB8AC3E}">
        <p14:creationId xmlns:p14="http://schemas.microsoft.com/office/powerpoint/2010/main" val="25448965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6901" y="1721962"/>
            <a:ext cx="5633405" cy="3959578"/>
            <a:chOff x="228144" y="1919549"/>
            <a:chExt cx="6622292" cy="3630738"/>
          </a:xfrm>
        </p:grpSpPr>
        <p:sp>
          <p:nvSpPr>
            <p:cNvPr id="73" name="矩形 72"/>
            <p:cNvSpPr/>
            <p:nvPr/>
          </p:nvSpPr>
          <p:spPr bwMode="auto">
            <a:xfrm>
              <a:off x="228144" y="1919549"/>
              <a:ext cx="6622292" cy="3630738"/>
            </a:xfrm>
            <a:prstGeom prst="rect">
              <a:avLst/>
            </a:prstGeom>
            <a:solidFill>
              <a:schemeClr val="tx1">
                <a:alpha val="5000"/>
              </a:schemeClr>
            </a:solidFill>
            <a:ln>
              <a:solidFill>
                <a:schemeClr val="tx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798" dirty="0">
                <a:solidFill>
                  <a:prstClr val="white"/>
                </a:solidFill>
                <a:cs typeface="+mn-ea"/>
                <a:sym typeface="+mn-lt"/>
              </a:endParaRPr>
            </a:p>
          </p:txBody>
        </p:sp>
        <p:sp>
          <p:nvSpPr>
            <p:cNvPr id="94" name="矩形 93"/>
            <p:cNvSpPr/>
            <p:nvPr/>
          </p:nvSpPr>
          <p:spPr>
            <a:xfrm>
              <a:off x="435046" y="3285369"/>
              <a:ext cx="6199422" cy="2225964"/>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black"/>
                </a:solidFill>
                <a:cs typeface="+mn-ea"/>
                <a:sym typeface="+mn-lt"/>
              </a:endParaRPr>
            </a:p>
          </p:txBody>
        </p:sp>
        <p:sp>
          <p:nvSpPr>
            <p:cNvPr id="115" name="TextBox 198"/>
            <p:cNvSpPr txBox="1"/>
            <p:nvPr/>
          </p:nvSpPr>
          <p:spPr>
            <a:xfrm>
              <a:off x="1357389" y="4543018"/>
              <a:ext cx="437180"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Linux</a:t>
              </a:r>
            </a:p>
          </p:txBody>
        </p:sp>
        <p:grpSp>
          <p:nvGrpSpPr>
            <p:cNvPr id="5" name="组合 13"/>
            <p:cNvGrpSpPr/>
            <p:nvPr/>
          </p:nvGrpSpPr>
          <p:grpSpPr>
            <a:xfrm>
              <a:off x="1595939" y="2958673"/>
              <a:ext cx="3747779" cy="400981"/>
              <a:chOff x="1662731" y="4268372"/>
              <a:chExt cx="3748755" cy="360001"/>
            </a:xfrm>
          </p:grpSpPr>
          <p:cxnSp>
            <p:nvCxnSpPr>
              <p:cNvPr id="165" name="直接连接符 164"/>
              <p:cNvCxnSpPr/>
              <p:nvPr/>
            </p:nvCxnSpPr>
            <p:spPr>
              <a:xfrm>
                <a:off x="5411486" y="4268373"/>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662731" y="4268372"/>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矩形 224"/>
            <p:cNvSpPr/>
            <p:nvPr/>
          </p:nvSpPr>
          <p:spPr>
            <a:xfrm>
              <a:off x="1164003" y="2033333"/>
              <a:ext cx="4666753" cy="8997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white"/>
                </a:solidFill>
                <a:cs typeface="+mn-ea"/>
                <a:sym typeface="+mn-lt"/>
              </a:endParaRPr>
            </a:p>
          </p:txBody>
        </p:sp>
        <p:pic>
          <p:nvPicPr>
            <p:cNvPr id="27" name="图片 26"/>
            <p:cNvPicPr>
              <a:picLocks noChangeAspect="1"/>
            </p:cNvPicPr>
            <p:nvPr/>
          </p:nvPicPr>
          <p:blipFill>
            <a:blip r:embed="rId3"/>
            <a:stretch>
              <a:fillRect/>
            </a:stretch>
          </p:blipFill>
          <p:spPr>
            <a:xfrm>
              <a:off x="2297021" y="2183976"/>
              <a:ext cx="598481" cy="598481"/>
            </a:xfrm>
            <a:prstGeom prst="rect">
              <a:avLst/>
            </a:prstGeom>
          </p:spPr>
        </p:pic>
        <p:pic>
          <p:nvPicPr>
            <p:cNvPr id="29" name="图片 28"/>
            <p:cNvPicPr>
              <a:picLocks noChangeAspect="1"/>
            </p:cNvPicPr>
            <p:nvPr/>
          </p:nvPicPr>
          <p:blipFill>
            <a:blip r:embed="rId4"/>
            <a:stretch>
              <a:fillRect/>
            </a:stretch>
          </p:blipFill>
          <p:spPr>
            <a:xfrm>
              <a:off x="1354749" y="4038360"/>
              <a:ext cx="502868" cy="465704"/>
            </a:xfrm>
            <a:prstGeom prst="rect">
              <a:avLst/>
            </a:prstGeom>
          </p:spPr>
        </p:pic>
        <p:cxnSp>
          <p:nvCxnSpPr>
            <p:cNvPr id="172" name="直接连接符 171"/>
            <p:cNvCxnSpPr/>
            <p:nvPr/>
          </p:nvCxnSpPr>
          <p:spPr>
            <a:xfrm>
              <a:off x="3467660" y="2958674"/>
              <a:ext cx="0" cy="400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235443" y="4038360"/>
              <a:ext cx="516606" cy="475223"/>
            </a:xfrm>
            <a:prstGeom prst="rect">
              <a:avLst/>
            </a:prstGeom>
          </p:spPr>
        </p:pic>
        <p:pic>
          <p:nvPicPr>
            <p:cNvPr id="34" name="图片 33"/>
            <p:cNvPicPr>
              <a:picLocks noChangeAspect="1"/>
            </p:cNvPicPr>
            <p:nvPr/>
          </p:nvPicPr>
          <p:blipFill>
            <a:blip r:embed="rId6"/>
            <a:stretch>
              <a:fillRect/>
            </a:stretch>
          </p:blipFill>
          <p:spPr>
            <a:xfrm>
              <a:off x="5191736" y="4028161"/>
              <a:ext cx="599690" cy="479752"/>
            </a:xfrm>
            <a:prstGeom prst="rect">
              <a:avLst/>
            </a:prstGeom>
          </p:spPr>
        </p:pic>
        <p:pic>
          <p:nvPicPr>
            <p:cNvPr id="35" name="图片 34"/>
            <p:cNvPicPr>
              <a:picLocks noChangeAspect="1"/>
            </p:cNvPicPr>
            <p:nvPr/>
          </p:nvPicPr>
          <p:blipFill>
            <a:blip r:embed="rId7"/>
            <a:stretch>
              <a:fillRect/>
            </a:stretch>
          </p:blipFill>
          <p:spPr>
            <a:xfrm>
              <a:off x="3195943" y="4038359"/>
              <a:ext cx="551274" cy="476850"/>
            </a:xfrm>
            <a:prstGeom prst="rect">
              <a:avLst/>
            </a:prstGeom>
          </p:spPr>
        </p:pic>
        <p:pic>
          <p:nvPicPr>
            <p:cNvPr id="36" name="图片 35"/>
            <p:cNvPicPr>
              <a:picLocks noChangeAspect="1"/>
            </p:cNvPicPr>
            <p:nvPr/>
          </p:nvPicPr>
          <p:blipFill>
            <a:blip r:embed="rId8"/>
            <a:stretch>
              <a:fillRect/>
            </a:stretch>
          </p:blipFill>
          <p:spPr>
            <a:xfrm>
              <a:off x="4191013" y="4024229"/>
              <a:ext cx="565932" cy="490981"/>
            </a:xfrm>
            <a:prstGeom prst="rect">
              <a:avLst/>
            </a:prstGeom>
          </p:spPr>
        </p:pic>
        <p:sp>
          <p:nvSpPr>
            <p:cNvPr id="174" name="TextBox 198"/>
            <p:cNvSpPr txBox="1"/>
            <p:nvPr/>
          </p:nvSpPr>
          <p:spPr>
            <a:xfrm>
              <a:off x="2190372" y="4542284"/>
              <a:ext cx="61619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CentOS</a:t>
              </a:r>
            </a:p>
          </p:txBody>
        </p:sp>
        <p:sp>
          <p:nvSpPr>
            <p:cNvPr id="175" name="TextBox 198"/>
            <p:cNvSpPr txBox="1"/>
            <p:nvPr/>
          </p:nvSpPr>
          <p:spPr>
            <a:xfrm>
              <a:off x="4196064" y="4531617"/>
              <a:ext cx="39760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SuSE</a:t>
              </a:r>
              <a:endParaRPr lang="en-US" altLang="zh-CN" sz="1200" dirty="0">
                <a:solidFill>
                  <a:prstClr val="black"/>
                </a:solidFill>
                <a:cs typeface="+mn-ea"/>
                <a:sym typeface="+mn-lt"/>
              </a:endParaRPr>
            </a:p>
          </p:txBody>
        </p:sp>
        <p:sp>
          <p:nvSpPr>
            <p:cNvPr id="176" name="TextBox 198"/>
            <p:cNvSpPr txBox="1"/>
            <p:nvPr/>
          </p:nvSpPr>
          <p:spPr>
            <a:xfrm>
              <a:off x="3170286" y="4542284"/>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Ubuntu</a:t>
              </a:r>
            </a:p>
          </p:txBody>
        </p:sp>
        <p:sp>
          <p:nvSpPr>
            <p:cNvPr id="177" name="TextBox 198"/>
            <p:cNvSpPr txBox="1"/>
            <p:nvPr/>
          </p:nvSpPr>
          <p:spPr>
            <a:xfrm>
              <a:off x="5155647" y="4534240"/>
              <a:ext cx="75187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Windows</a:t>
              </a:r>
            </a:p>
          </p:txBody>
        </p:sp>
        <p:pic>
          <p:nvPicPr>
            <p:cNvPr id="37" name="图片 36"/>
            <p:cNvPicPr>
              <a:picLocks noChangeAspect="1"/>
            </p:cNvPicPr>
            <p:nvPr/>
          </p:nvPicPr>
          <p:blipFill>
            <a:blip r:embed="rId9"/>
            <a:stretch>
              <a:fillRect/>
            </a:stretch>
          </p:blipFill>
          <p:spPr>
            <a:xfrm>
              <a:off x="1379253" y="3382759"/>
              <a:ext cx="466603" cy="378627"/>
            </a:xfrm>
            <a:prstGeom prst="rect">
              <a:avLst/>
            </a:prstGeom>
          </p:spPr>
        </p:pic>
        <p:pic>
          <p:nvPicPr>
            <p:cNvPr id="38" name="图片 37"/>
            <p:cNvPicPr>
              <a:picLocks noChangeAspect="1"/>
            </p:cNvPicPr>
            <p:nvPr/>
          </p:nvPicPr>
          <p:blipFill>
            <a:blip r:embed="rId10"/>
            <a:stretch>
              <a:fillRect/>
            </a:stretch>
          </p:blipFill>
          <p:spPr>
            <a:xfrm>
              <a:off x="2223098" y="3385117"/>
              <a:ext cx="532672" cy="397562"/>
            </a:xfrm>
            <a:prstGeom prst="rect">
              <a:avLst/>
            </a:prstGeom>
          </p:spPr>
        </p:pic>
        <p:pic>
          <p:nvPicPr>
            <p:cNvPr id="39" name="图片 38"/>
            <p:cNvPicPr>
              <a:picLocks noChangeAspect="1"/>
            </p:cNvPicPr>
            <p:nvPr/>
          </p:nvPicPr>
          <p:blipFill>
            <a:blip r:embed="rId11"/>
            <a:stretch>
              <a:fillRect/>
            </a:stretch>
          </p:blipFill>
          <p:spPr>
            <a:xfrm>
              <a:off x="3189650" y="3383221"/>
              <a:ext cx="557567" cy="411794"/>
            </a:xfrm>
            <a:prstGeom prst="rect">
              <a:avLst/>
            </a:prstGeom>
          </p:spPr>
        </p:pic>
        <p:pic>
          <p:nvPicPr>
            <p:cNvPr id="40" name="图片 39"/>
            <p:cNvPicPr>
              <a:picLocks noChangeAspect="1"/>
            </p:cNvPicPr>
            <p:nvPr/>
          </p:nvPicPr>
          <p:blipFill>
            <a:blip r:embed="rId12"/>
            <a:stretch>
              <a:fillRect/>
            </a:stretch>
          </p:blipFill>
          <p:spPr>
            <a:xfrm>
              <a:off x="4163774" y="3396913"/>
              <a:ext cx="572062" cy="411794"/>
            </a:xfrm>
            <a:prstGeom prst="rect">
              <a:avLst/>
            </a:prstGeom>
          </p:spPr>
        </p:pic>
        <p:sp>
          <p:nvSpPr>
            <p:cNvPr id="179" name="TextBox 198"/>
            <p:cNvSpPr txBox="1"/>
            <p:nvPr/>
          </p:nvSpPr>
          <p:spPr>
            <a:xfrm>
              <a:off x="1307264" y="3761386"/>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Tomcat</a:t>
              </a:r>
            </a:p>
          </p:txBody>
        </p:sp>
        <p:sp>
          <p:nvSpPr>
            <p:cNvPr id="183" name="TextBox 198"/>
            <p:cNvSpPr txBox="1"/>
            <p:nvPr/>
          </p:nvSpPr>
          <p:spPr>
            <a:xfrm>
              <a:off x="2156344" y="3761386"/>
              <a:ext cx="89885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Springboot</a:t>
              </a:r>
              <a:endParaRPr lang="en-US" altLang="zh-CN" sz="1200" dirty="0">
                <a:solidFill>
                  <a:prstClr val="black"/>
                </a:solidFill>
                <a:cs typeface="+mn-ea"/>
                <a:sym typeface="+mn-lt"/>
              </a:endParaRPr>
            </a:p>
          </p:txBody>
        </p:sp>
        <p:sp>
          <p:nvSpPr>
            <p:cNvPr id="184" name="TextBox 198"/>
            <p:cNvSpPr txBox="1"/>
            <p:nvPr/>
          </p:nvSpPr>
          <p:spPr>
            <a:xfrm>
              <a:off x="3181939" y="3777109"/>
              <a:ext cx="59923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NodeJS</a:t>
              </a:r>
              <a:endParaRPr lang="en-US" altLang="zh-CN" sz="1200" dirty="0">
                <a:solidFill>
                  <a:prstClr val="black"/>
                </a:solidFill>
                <a:cs typeface="+mn-ea"/>
                <a:sym typeface="+mn-lt"/>
              </a:endParaRPr>
            </a:p>
          </p:txBody>
        </p:sp>
        <p:sp>
          <p:nvSpPr>
            <p:cNvPr id="185" name="TextBox 198"/>
            <p:cNvSpPr txBox="1"/>
            <p:nvPr/>
          </p:nvSpPr>
          <p:spPr>
            <a:xfrm>
              <a:off x="4181098" y="3777109"/>
              <a:ext cx="57285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Python</a:t>
              </a:r>
            </a:p>
          </p:txBody>
        </p:sp>
        <p:pic>
          <p:nvPicPr>
            <p:cNvPr id="41" name="图片 40"/>
            <p:cNvPicPr>
              <a:picLocks noChangeAspect="1"/>
            </p:cNvPicPr>
            <p:nvPr/>
          </p:nvPicPr>
          <p:blipFill>
            <a:blip r:embed="rId13"/>
            <a:stretch>
              <a:fillRect/>
            </a:stretch>
          </p:blipFill>
          <p:spPr>
            <a:xfrm>
              <a:off x="5196799" y="3405905"/>
              <a:ext cx="594627" cy="402802"/>
            </a:xfrm>
            <a:prstGeom prst="rect">
              <a:avLst/>
            </a:prstGeom>
          </p:spPr>
        </p:pic>
        <p:sp>
          <p:nvSpPr>
            <p:cNvPr id="186" name="TextBox 198"/>
            <p:cNvSpPr txBox="1"/>
            <p:nvPr/>
          </p:nvSpPr>
          <p:spPr>
            <a:xfrm>
              <a:off x="5262532" y="3786450"/>
              <a:ext cx="344845"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PHP</a:t>
              </a:r>
            </a:p>
          </p:txBody>
        </p:sp>
        <p:pic>
          <p:nvPicPr>
            <p:cNvPr id="42" name="图片 41"/>
            <p:cNvPicPr>
              <a:picLocks noChangeAspect="1"/>
            </p:cNvPicPr>
            <p:nvPr/>
          </p:nvPicPr>
          <p:blipFill>
            <a:blip r:embed="rId14"/>
            <a:stretch>
              <a:fillRect/>
            </a:stretch>
          </p:blipFill>
          <p:spPr>
            <a:xfrm>
              <a:off x="2263881" y="4818352"/>
              <a:ext cx="516161" cy="390423"/>
            </a:xfrm>
            <a:prstGeom prst="rect">
              <a:avLst/>
            </a:prstGeom>
          </p:spPr>
        </p:pic>
        <p:pic>
          <p:nvPicPr>
            <p:cNvPr id="43" name="图片 42"/>
            <p:cNvPicPr>
              <a:picLocks noChangeAspect="1"/>
            </p:cNvPicPr>
            <p:nvPr/>
          </p:nvPicPr>
          <p:blipFill>
            <a:blip r:embed="rId15"/>
            <a:stretch>
              <a:fillRect/>
            </a:stretch>
          </p:blipFill>
          <p:spPr>
            <a:xfrm>
              <a:off x="1354748" y="4823493"/>
              <a:ext cx="491107" cy="366848"/>
            </a:xfrm>
            <a:prstGeom prst="rect">
              <a:avLst/>
            </a:prstGeom>
          </p:spPr>
        </p:pic>
        <p:pic>
          <p:nvPicPr>
            <p:cNvPr id="44" name="图片 43"/>
            <p:cNvPicPr>
              <a:picLocks noChangeAspect="1"/>
            </p:cNvPicPr>
            <p:nvPr/>
          </p:nvPicPr>
          <p:blipFill>
            <a:blip r:embed="rId16"/>
            <a:stretch>
              <a:fillRect/>
            </a:stretch>
          </p:blipFill>
          <p:spPr>
            <a:xfrm>
              <a:off x="3195943" y="4811351"/>
              <a:ext cx="551274" cy="409468"/>
            </a:xfrm>
            <a:prstGeom prst="rect">
              <a:avLst/>
            </a:prstGeom>
          </p:spPr>
        </p:pic>
        <p:sp>
          <p:nvSpPr>
            <p:cNvPr id="187" name="TextBox 198"/>
            <p:cNvSpPr txBox="1"/>
            <p:nvPr/>
          </p:nvSpPr>
          <p:spPr>
            <a:xfrm>
              <a:off x="1321797" y="5190341"/>
              <a:ext cx="54270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物理机</a:t>
              </a:r>
              <a:endParaRPr lang="en-US" altLang="zh-CN" sz="1200" dirty="0">
                <a:solidFill>
                  <a:prstClr val="black"/>
                </a:solidFill>
                <a:cs typeface="+mn-ea"/>
                <a:sym typeface="+mn-lt"/>
              </a:endParaRPr>
            </a:p>
          </p:txBody>
        </p:sp>
        <p:sp>
          <p:nvSpPr>
            <p:cNvPr id="188" name="TextBox 198"/>
            <p:cNvSpPr txBox="1"/>
            <p:nvPr/>
          </p:nvSpPr>
          <p:spPr>
            <a:xfrm>
              <a:off x="2265022" y="5202602"/>
              <a:ext cx="36180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虚机</a:t>
              </a:r>
              <a:endParaRPr lang="en-US" altLang="zh-CN" sz="1200" dirty="0">
                <a:solidFill>
                  <a:prstClr val="black"/>
                </a:solidFill>
                <a:cs typeface="+mn-ea"/>
                <a:sym typeface="+mn-lt"/>
              </a:endParaRPr>
            </a:p>
          </p:txBody>
        </p:sp>
        <p:sp>
          <p:nvSpPr>
            <p:cNvPr id="189" name="TextBox 198"/>
            <p:cNvSpPr txBox="1"/>
            <p:nvPr/>
          </p:nvSpPr>
          <p:spPr>
            <a:xfrm>
              <a:off x="3162249" y="5224469"/>
              <a:ext cx="578509"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Docker</a:t>
              </a:r>
            </a:p>
          </p:txBody>
        </p:sp>
        <p:pic>
          <p:nvPicPr>
            <p:cNvPr id="49" name="图片 48"/>
            <p:cNvPicPr>
              <a:picLocks noChangeAspect="1"/>
            </p:cNvPicPr>
            <p:nvPr/>
          </p:nvPicPr>
          <p:blipFill>
            <a:blip r:embed="rId17"/>
            <a:stretch>
              <a:fillRect/>
            </a:stretch>
          </p:blipFill>
          <p:spPr>
            <a:xfrm>
              <a:off x="4191013" y="4802659"/>
              <a:ext cx="581716" cy="421811"/>
            </a:xfrm>
            <a:prstGeom prst="rect">
              <a:avLst/>
            </a:prstGeom>
          </p:spPr>
        </p:pic>
        <p:sp>
          <p:nvSpPr>
            <p:cNvPr id="190" name="TextBox 198"/>
            <p:cNvSpPr txBox="1"/>
            <p:nvPr/>
          </p:nvSpPr>
          <p:spPr>
            <a:xfrm>
              <a:off x="4063064" y="5246724"/>
              <a:ext cx="92523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Kubernetes</a:t>
              </a:r>
            </a:p>
          </p:txBody>
        </p:sp>
        <p:pic>
          <p:nvPicPr>
            <p:cNvPr id="51" name="图片 50"/>
            <p:cNvPicPr>
              <a:picLocks noChangeAspect="1"/>
            </p:cNvPicPr>
            <p:nvPr/>
          </p:nvPicPr>
          <p:blipFill>
            <a:blip r:embed="rId18"/>
            <a:stretch>
              <a:fillRect/>
            </a:stretch>
          </p:blipFill>
          <p:spPr>
            <a:xfrm>
              <a:off x="5187002" y="4803923"/>
              <a:ext cx="643754" cy="416895"/>
            </a:xfrm>
            <a:prstGeom prst="rect">
              <a:avLst/>
            </a:prstGeom>
          </p:spPr>
        </p:pic>
        <p:sp>
          <p:nvSpPr>
            <p:cNvPr id="191" name="TextBox 198"/>
            <p:cNvSpPr txBox="1"/>
            <p:nvPr/>
          </p:nvSpPr>
          <p:spPr>
            <a:xfrm>
              <a:off x="5262532" y="5249996"/>
              <a:ext cx="322232"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CCE</a:t>
              </a:r>
            </a:p>
          </p:txBody>
        </p:sp>
        <p:sp>
          <p:nvSpPr>
            <p:cNvPr id="200" name="文本框 199"/>
            <p:cNvSpPr txBox="1"/>
            <p:nvPr/>
          </p:nvSpPr>
          <p:spPr>
            <a:xfrm>
              <a:off x="2949803" y="2259121"/>
              <a:ext cx="1786783" cy="338366"/>
            </a:xfrm>
            <a:prstGeom prst="rect">
              <a:avLst/>
            </a:prstGeom>
            <a:noFill/>
          </p:spPr>
          <p:txBody>
            <a:bodyPr wrap="none" rtlCol="0">
              <a:spAutoFit/>
            </a:bodyPr>
            <a:lstStyle/>
            <a:p>
              <a:pPr defTabSz="1218418"/>
              <a:r>
                <a:rPr lang="en-US" altLang="zh-CN" sz="1798" dirty="0">
                  <a:solidFill>
                    <a:prstClr val="black"/>
                  </a:solidFill>
                  <a:cs typeface="+mn-ea"/>
                  <a:sym typeface="+mn-lt"/>
                </a:rPr>
                <a:t>CloudDeploy</a:t>
              </a:r>
              <a:endParaRPr lang="zh-CN" altLang="en-US" sz="1798" dirty="0">
                <a:solidFill>
                  <a:prstClr val="black"/>
                </a:solidFill>
                <a:cs typeface="+mn-ea"/>
                <a:sym typeface="+mn-lt"/>
              </a:endParaRPr>
            </a:p>
          </p:txBody>
        </p:sp>
      </p:gr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部署</a:t>
            </a:r>
            <a:r>
              <a:rPr lang="en-US" altLang="zh-CN" dirty="0" smtClean="0">
                <a:latin typeface="+mn-lt"/>
                <a:ea typeface="+mn-ea"/>
                <a:cs typeface="+mn-ea"/>
                <a:sym typeface="+mn-lt"/>
              </a:rPr>
              <a:t> - </a:t>
            </a:r>
            <a:r>
              <a:rPr lang="zh-CN" altLang="en-US" dirty="0" smtClean="0">
                <a:latin typeface="+mn-lt"/>
                <a:ea typeface="+mn-ea"/>
                <a:cs typeface="+mn-ea"/>
                <a:sym typeface="+mn-lt"/>
              </a:rPr>
              <a:t>一键自动化部署到物理机，虚机，容器</a:t>
            </a:r>
            <a:endParaRPr lang="zh-CN" altLang="en-US" dirty="0">
              <a:latin typeface="+mn-lt"/>
              <a:ea typeface="+mn-ea"/>
              <a:cs typeface="+mn-ea"/>
              <a:sym typeface="+mn-lt"/>
            </a:endParaRPr>
          </a:p>
        </p:txBody>
      </p:sp>
      <p:grpSp>
        <p:nvGrpSpPr>
          <p:cNvPr id="4" name="组合 3"/>
          <p:cNvGrpSpPr/>
          <p:nvPr/>
        </p:nvGrpSpPr>
        <p:grpSpPr>
          <a:xfrm>
            <a:off x="6650716" y="1362197"/>
            <a:ext cx="5134591" cy="4558458"/>
            <a:chOff x="5720392" y="1884554"/>
            <a:chExt cx="5974690" cy="4560239"/>
          </a:xfrm>
        </p:grpSpPr>
        <p:sp>
          <p:nvSpPr>
            <p:cNvPr id="52" name="Rectangle 9"/>
            <p:cNvSpPr>
              <a:spLocks noChangeArrowheads="1"/>
            </p:cNvSpPr>
            <p:nvPr/>
          </p:nvSpPr>
          <p:spPr bwMode="auto">
            <a:xfrm>
              <a:off x="5727855" y="2174098"/>
              <a:ext cx="5784706" cy="1278063"/>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支持将应用部署到物理机，虚拟机，</a:t>
              </a:r>
              <a:r>
                <a:rPr lang="zh-CN" altLang="en-US" sz="1399" dirty="0" smtClean="0">
                  <a:solidFill>
                    <a:schemeClr val="tx1">
                      <a:lumMod val="75000"/>
                      <a:lumOff val="25000"/>
                    </a:schemeClr>
                  </a:solidFill>
                  <a:cs typeface="+mn-ea"/>
                  <a:sym typeface="+mn-lt"/>
                </a:rPr>
                <a:t>容器</a:t>
              </a:r>
              <a:r>
                <a:rPr lang="zh-CN" altLang="en-US" sz="1399" dirty="0">
                  <a:solidFill>
                    <a:schemeClr val="tx1">
                      <a:lumMod val="75000"/>
                      <a:lumOff val="25000"/>
                    </a:schemeClr>
                  </a:solidFill>
                  <a:cs typeface="+mn-ea"/>
                  <a:sym typeface="+mn-lt"/>
                </a:rPr>
                <a:t>；</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支持主机有</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或无</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模式提供应用</a:t>
              </a:r>
              <a:r>
                <a:rPr lang="zh-CN" altLang="en-US" sz="1399" dirty="0" smtClean="0">
                  <a:solidFill>
                    <a:schemeClr val="tx1">
                      <a:lumMod val="75000"/>
                      <a:lumOff val="25000"/>
                    </a:schemeClr>
                  </a:solidFill>
                  <a:cs typeface="+mn-ea"/>
                  <a:sym typeface="+mn-lt"/>
                </a:rPr>
                <a:t>监测数据；</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支持以代理机</a:t>
              </a:r>
              <a:r>
                <a:rPr lang="zh-CN" altLang="en-US" sz="1399" dirty="0" smtClean="0">
                  <a:solidFill>
                    <a:schemeClr val="tx1">
                      <a:lumMod val="75000"/>
                      <a:lumOff val="25000"/>
                    </a:schemeClr>
                  </a:solidFill>
                  <a:cs typeface="+mn-ea"/>
                  <a:sym typeface="+mn-lt"/>
                </a:rPr>
                <a:t>的方式进行部署；</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支持部署到应用</a:t>
              </a:r>
              <a:r>
                <a:rPr lang="zh-CN" altLang="en-US" sz="1399" dirty="0" smtClean="0">
                  <a:solidFill>
                    <a:schemeClr val="tx1">
                      <a:lumMod val="75000"/>
                      <a:lumOff val="25000"/>
                    </a:schemeClr>
                  </a:solidFill>
                  <a:cs typeface="+mn-ea"/>
                  <a:sym typeface="+mn-lt"/>
                </a:rPr>
                <a:t>管理</a:t>
              </a:r>
              <a:r>
                <a:rPr lang="zh-CN" altLang="en-US" sz="1399" dirty="0">
                  <a:solidFill>
                    <a:schemeClr val="tx1">
                      <a:lumMod val="75000"/>
                      <a:lumOff val="25000"/>
                    </a:schemeClr>
                  </a:solidFill>
                  <a:cs typeface="+mn-ea"/>
                  <a:sym typeface="+mn-lt"/>
                </a:rPr>
                <a:t>平台，纳管容器云集群或客户的私有</a:t>
              </a:r>
              <a:r>
                <a:rPr lang="en-US" altLang="zh-CN" sz="1399" dirty="0">
                  <a:solidFill>
                    <a:schemeClr val="tx1">
                      <a:lumMod val="75000"/>
                      <a:lumOff val="25000"/>
                    </a:schemeClr>
                  </a:solidFill>
                  <a:cs typeface="+mn-ea"/>
                  <a:sym typeface="+mn-lt"/>
                </a:rPr>
                <a:t>K8S</a:t>
              </a:r>
              <a:r>
                <a:rPr lang="zh-CN" altLang="en-US" sz="1399" dirty="0">
                  <a:solidFill>
                    <a:schemeClr val="tx1">
                      <a:lumMod val="75000"/>
                      <a:lumOff val="25000"/>
                    </a:schemeClr>
                  </a:solidFill>
                  <a:cs typeface="+mn-ea"/>
                  <a:sym typeface="+mn-lt"/>
                </a:rPr>
                <a:t>的集群。</a:t>
              </a:r>
              <a:endParaRPr lang="en-US" altLang="zh-CN" sz="1399" dirty="0">
                <a:solidFill>
                  <a:schemeClr val="tx1">
                    <a:lumMod val="75000"/>
                    <a:lumOff val="25000"/>
                  </a:schemeClr>
                </a:solidFill>
                <a:cs typeface="+mn-ea"/>
                <a:sym typeface="+mn-lt"/>
              </a:endParaRPr>
            </a:p>
          </p:txBody>
        </p:sp>
        <p:sp>
          <p:nvSpPr>
            <p:cNvPr id="53" name="Rectangle 9"/>
            <p:cNvSpPr>
              <a:spLocks noChangeArrowheads="1"/>
            </p:cNvSpPr>
            <p:nvPr/>
          </p:nvSpPr>
          <p:spPr bwMode="auto">
            <a:xfrm>
              <a:off x="5795571" y="1884554"/>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部署应用到物理机、虚机、容器</a:t>
              </a:r>
              <a:endParaRPr kumimoji="1" lang="en-US" altLang="zh-CN" sz="1399" b="1" dirty="0">
                <a:solidFill>
                  <a:srgbClr val="C7000B"/>
                </a:solidFill>
                <a:cs typeface="+mn-ea"/>
                <a:sym typeface="+mn-lt"/>
              </a:endParaRPr>
            </a:p>
          </p:txBody>
        </p:sp>
        <p:sp>
          <p:nvSpPr>
            <p:cNvPr id="54" name="Rectangle 9"/>
            <p:cNvSpPr>
              <a:spLocks noChangeArrowheads="1"/>
            </p:cNvSpPr>
            <p:nvPr/>
          </p:nvSpPr>
          <p:spPr bwMode="auto">
            <a:xfrm>
              <a:off x="5738451" y="3526396"/>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支持多种技术栈应用的部署</a:t>
              </a:r>
              <a:endParaRPr kumimoji="1" lang="en-US" altLang="zh-CN" sz="1399" b="1" dirty="0">
                <a:solidFill>
                  <a:srgbClr val="C7000B"/>
                </a:solidFill>
                <a:cs typeface="+mn-ea"/>
                <a:sym typeface="+mn-lt"/>
              </a:endParaRPr>
            </a:p>
          </p:txBody>
        </p:sp>
        <p:sp>
          <p:nvSpPr>
            <p:cNvPr id="55" name="Rectangle 9"/>
            <p:cNvSpPr>
              <a:spLocks noChangeArrowheads="1"/>
            </p:cNvSpPr>
            <p:nvPr/>
          </p:nvSpPr>
          <p:spPr bwMode="auto">
            <a:xfrm>
              <a:off x="5738451" y="3895271"/>
              <a:ext cx="5956631" cy="1141421"/>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Tomcat,Springboot,Nodejs</a:t>
              </a:r>
              <a:r>
                <a:rPr lang="zh-CN" altLang="en-US" sz="1399" dirty="0">
                  <a:solidFill>
                    <a:schemeClr val="tx1">
                      <a:lumMod val="75000"/>
                      <a:lumOff val="25000"/>
                    </a:schemeClr>
                  </a:solidFill>
                  <a:cs typeface="+mn-ea"/>
                  <a:sym typeface="+mn-lt"/>
                </a:rPr>
                <a:t>等多种技术</a:t>
              </a:r>
              <a:r>
                <a:rPr lang="zh-CN" altLang="en-US" sz="1399" dirty="0" smtClean="0">
                  <a:solidFill>
                    <a:schemeClr val="tx1">
                      <a:lumMod val="75000"/>
                      <a:lumOff val="25000"/>
                    </a:schemeClr>
                  </a:solidFill>
                  <a:cs typeface="+mn-ea"/>
                  <a:sym typeface="+mn-lt"/>
                </a:rPr>
                <a:t>栈；</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SpringCloud</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ServiceComb</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Dubbo</a:t>
              </a:r>
              <a:r>
                <a:rPr lang="zh-CN" altLang="en-US" sz="1399" dirty="0">
                  <a:solidFill>
                    <a:schemeClr val="tx1">
                      <a:lumMod val="75000"/>
                      <a:lumOff val="25000"/>
                    </a:schemeClr>
                  </a:solidFill>
                  <a:cs typeface="+mn-ea"/>
                  <a:sym typeface="+mn-lt"/>
                </a:rPr>
                <a:t>等微服务应用部署和治理</a:t>
              </a:r>
              <a:r>
                <a:rPr lang="zh-CN" altLang="en-US" sz="1399" dirty="0" smtClean="0">
                  <a:solidFill>
                    <a:schemeClr val="tx1">
                      <a:lumMod val="75000"/>
                      <a:lumOff val="25000"/>
                    </a:schemeClr>
                  </a:solidFill>
                  <a:cs typeface="+mn-ea"/>
                  <a:sym typeface="+mn-lt"/>
                </a:rPr>
                <a:t>能力；</a:t>
              </a:r>
              <a:endParaRPr lang="zh-CN" altLang="en-US"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提供通用模板，且支持自定义模板，提供</a:t>
              </a:r>
              <a:r>
                <a:rPr lang="en-US" altLang="zh-CN" sz="1399" dirty="0">
                  <a:solidFill>
                    <a:schemeClr val="tx1">
                      <a:lumMod val="75000"/>
                      <a:lumOff val="25000"/>
                    </a:schemeClr>
                  </a:solidFill>
                  <a:cs typeface="+mn-ea"/>
                  <a:sym typeface="+mn-lt"/>
                </a:rPr>
                <a:t>25+</a:t>
              </a:r>
              <a:r>
                <a:rPr lang="zh-CN" altLang="en-US" sz="1399" dirty="0">
                  <a:solidFill>
                    <a:schemeClr val="tx1">
                      <a:lumMod val="75000"/>
                      <a:lumOff val="25000"/>
                    </a:schemeClr>
                  </a:solidFill>
                  <a:cs typeface="+mn-ea"/>
                  <a:sym typeface="+mn-lt"/>
                </a:rPr>
                <a:t>原子步骤组装成部署任务。</a:t>
              </a:r>
              <a:endParaRPr lang="en-US" altLang="zh-CN" sz="1399" dirty="0">
                <a:solidFill>
                  <a:schemeClr val="tx1">
                    <a:lumMod val="75000"/>
                    <a:lumOff val="25000"/>
                  </a:schemeClr>
                </a:solidFill>
                <a:cs typeface="+mn-ea"/>
                <a:sym typeface="+mn-lt"/>
              </a:endParaRPr>
            </a:p>
          </p:txBody>
        </p:sp>
        <p:sp>
          <p:nvSpPr>
            <p:cNvPr id="56" name="Rectangle 9"/>
            <p:cNvSpPr>
              <a:spLocks noChangeArrowheads="1"/>
            </p:cNvSpPr>
            <p:nvPr/>
          </p:nvSpPr>
          <p:spPr bwMode="auto">
            <a:xfrm>
              <a:off x="5816426" y="5127759"/>
              <a:ext cx="4858735" cy="36923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支持与流水线，运维管理无缝集成</a:t>
              </a:r>
              <a:endParaRPr kumimoji="1" lang="en-US" altLang="zh-CN" sz="1399" b="1" dirty="0">
                <a:solidFill>
                  <a:srgbClr val="C7000B"/>
                </a:solidFill>
                <a:cs typeface="+mn-ea"/>
                <a:sym typeface="+mn-lt"/>
              </a:endParaRPr>
            </a:p>
          </p:txBody>
        </p:sp>
        <p:sp>
          <p:nvSpPr>
            <p:cNvPr id="57" name="Rectangle 9"/>
            <p:cNvSpPr>
              <a:spLocks noChangeArrowheads="1"/>
            </p:cNvSpPr>
            <p:nvPr/>
          </p:nvSpPr>
          <p:spPr bwMode="auto">
            <a:xfrm>
              <a:off x="5720392" y="5545027"/>
              <a:ext cx="5905801" cy="899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在流水线能关联部署</a:t>
              </a:r>
              <a:r>
                <a:rPr lang="zh-CN" altLang="en-US" sz="1399" dirty="0" smtClean="0">
                  <a:solidFill>
                    <a:schemeClr val="tx1">
                      <a:lumMod val="75000"/>
                      <a:lumOff val="25000"/>
                    </a:schemeClr>
                  </a:solidFill>
                  <a:cs typeface="+mn-ea"/>
                  <a:sym typeface="+mn-lt"/>
                </a:rPr>
                <a:t>任务；</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通过流水线关联构建，代码检查，测试等服务，实现端到端</a:t>
              </a:r>
              <a:r>
                <a:rPr lang="en-US" altLang="zh-CN" sz="1399" dirty="0" err="1">
                  <a:solidFill>
                    <a:schemeClr val="tx1">
                      <a:lumMod val="75000"/>
                      <a:lumOff val="25000"/>
                    </a:schemeClr>
                  </a:solidFill>
                  <a:cs typeface="+mn-ea"/>
                  <a:sym typeface="+mn-lt"/>
                </a:rPr>
                <a:t>Devops</a:t>
              </a:r>
              <a:r>
                <a:rPr lang="zh-CN" altLang="en-US" sz="1399" dirty="0" smtClean="0">
                  <a:solidFill>
                    <a:schemeClr val="tx1">
                      <a:lumMod val="75000"/>
                      <a:lumOff val="25000"/>
                    </a:schemeClr>
                  </a:solidFill>
                  <a:cs typeface="+mn-ea"/>
                  <a:sym typeface="+mn-lt"/>
                </a:rPr>
                <a:t>流程；</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应用部署后的可运维管理。</a:t>
              </a:r>
            </a:p>
          </p:txBody>
        </p:sp>
      </p:grpSp>
    </p:spTree>
    <p:extLst>
      <p:ext uri="{BB962C8B-B14F-4D97-AF65-F5344CB8AC3E}">
        <p14:creationId xmlns:p14="http://schemas.microsoft.com/office/powerpoint/2010/main" val="32047822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eiling\Desktop\图片2.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310" y="4663235"/>
            <a:ext cx="6183022" cy="1495573"/>
          </a:xfrm>
          <a:prstGeom prst="rect">
            <a:avLst/>
          </a:prstGeom>
          <a:solidFill>
            <a:schemeClr val="bg2"/>
          </a:solidFill>
          <a:extLst/>
        </p:spPr>
      </p:pic>
      <p:sp>
        <p:nvSpPr>
          <p:cNvPr id="13" name="文本框 12"/>
          <p:cNvSpPr txBox="1"/>
          <p:nvPr/>
        </p:nvSpPr>
        <p:spPr>
          <a:xfrm>
            <a:off x="2796125" y="5824442"/>
            <a:ext cx="2499709" cy="276891"/>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799" b="1" dirty="0">
                <a:solidFill>
                  <a:prstClr val="black"/>
                </a:solidFill>
                <a:effectLst>
                  <a:outerShdw blurRad="38100" dist="38100" dir="2700000" algn="tl">
                    <a:srgbClr val="000000">
                      <a:alpha val="43137"/>
                    </a:srgbClr>
                  </a:outerShdw>
                </a:effectLst>
                <a:latin typeface="+mn-lt"/>
                <a:cs typeface="+mn-ea"/>
                <a:sym typeface="+mn-lt"/>
              </a:rPr>
              <a:t>软件发布库</a:t>
            </a:r>
            <a:r>
              <a:rPr lang="en-US" altLang="zh-CN" sz="1799" b="1" dirty="0">
                <a:solidFill>
                  <a:prstClr val="black"/>
                </a:solidFill>
                <a:effectLst>
                  <a:outerShdw blurRad="38100" dist="38100" dir="2700000" algn="tl">
                    <a:srgbClr val="000000">
                      <a:alpha val="43137"/>
                    </a:srgbClr>
                  </a:outerShdw>
                </a:effectLst>
                <a:latin typeface="+mn-lt"/>
                <a:cs typeface="+mn-ea"/>
                <a:sym typeface="+mn-lt"/>
              </a:rPr>
              <a:t>+</a:t>
            </a:r>
            <a:r>
              <a:rPr lang="zh-CN" altLang="en-US" sz="1799" b="1" dirty="0">
                <a:solidFill>
                  <a:prstClr val="black"/>
                </a:solidFill>
                <a:effectLst>
                  <a:outerShdw blurRad="38100" dist="38100" dir="2700000" algn="tl">
                    <a:srgbClr val="000000">
                      <a:alpha val="43137"/>
                    </a:srgbClr>
                  </a:outerShdw>
                </a:effectLst>
                <a:latin typeface="+mn-lt"/>
                <a:cs typeface="+mn-ea"/>
                <a:sym typeface="+mn-lt"/>
              </a:rPr>
              <a:t>私有依赖库</a:t>
            </a:r>
          </a:p>
        </p:txBody>
      </p:sp>
      <p:sp>
        <p:nvSpPr>
          <p:cNvPr id="15" name="文本框 14"/>
          <p:cNvSpPr txBox="1"/>
          <p:nvPr/>
        </p:nvSpPr>
        <p:spPr>
          <a:xfrm>
            <a:off x="1534917" y="5517139"/>
            <a:ext cx="1615196"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制品软件包属性管理</a:t>
            </a:r>
          </a:p>
        </p:txBody>
      </p:sp>
      <p:sp>
        <p:nvSpPr>
          <p:cNvPr id="16" name="文本框 15"/>
          <p:cNvSpPr txBox="1"/>
          <p:nvPr/>
        </p:nvSpPr>
        <p:spPr>
          <a:xfrm>
            <a:off x="2453015" y="5174313"/>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私有依赖组件管理</a:t>
            </a:r>
          </a:p>
        </p:txBody>
      </p:sp>
      <p:sp>
        <p:nvSpPr>
          <p:cNvPr id="18" name="文本框 17"/>
          <p:cNvSpPr txBox="1"/>
          <p:nvPr/>
        </p:nvSpPr>
        <p:spPr>
          <a:xfrm>
            <a:off x="1130190" y="5071449"/>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构建包归档</a:t>
            </a:r>
          </a:p>
        </p:txBody>
      </p:sp>
      <p:sp>
        <p:nvSpPr>
          <p:cNvPr id="19" name="文本框 18"/>
          <p:cNvSpPr txBox="1"/>
          <p:nvPr/>
        </p:nvSpPr>
        <p:spPr>
          <a:xfrm>
            <a:off x="5775669" y="5072543"/>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部署包获取</a:t>
            </a:r>
          </a:p>
        </p:txBody>
      </p:sp>
      <p:sp>
        <p:nvSpPr>
          <p:cNvPr id="55" name="矩形 54"/>
          <p:cNvSpPr/>
          <p:nvPr/>
        </p:nvSpPr>
        <p:spPr>
          <a:xfrm>
            <a:off x="7841470" y="1096361"/>
            <a:ext cx="3092588" cy="369188"/>
          </a:xfrm>
          <a:prstGeom prst="rect">
            <a:avLst/>
          </a:prstGeom>
        </p:spPr>
        <p:txBody>
          <a:bodyPr wrap="none" lIns="0" tIns="0" rIns="0" bIns="0">
            <a:spAutoFit/>
          </a:bodyPr>
          <a:lstStyle/>
          <a:p>
            <a:pPr defTabSz="913760" fontAlgn="base">
              <a:spcBef>
                <a:spcPct val="0"/>
              </a:spcBef>
              <a:spcAft>
                <a:spcPts val="600"/>
              </a:spcAft>
              <a:buClr>
                <a:prstClr val="white"/>
              </a:buClr>
              <a:defRPr/>
            </a:pPr>
            <a:r>
              <a:rPr lang="zh-CN" altLang="en-US" sz="2399" b="1" kern="0" dirty="0">
                <a:solidFill>
                  <a:prstClr val="black"/>
                </a:solidFill>
                <a:cs typeface="+mn-ea"/>
                <a:sym typeface="+mn-lt"/>
              </a:rPr>
              <a:t>高效便捷的软件制品库</a:t>
            </a:r>
          </a:p>
        </p:txBody>
      </p:sp>
      <p:pic>
        <p:nvPicPr>
          <p:cNvPr id="39" name="Picture 11" descr="D:\mary\正在进行中\D-201512231 李智 2016MWC资料设计\徐林\link\线条.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7691" y="1490554"/>
            <a:ext cx="4415537" cy="181606"/>
          </a:xfrm>
          <a:prstGeom prst="rect">
            <a:avLst/>
          </a:prstGeom>
          <a:noFill/>
          <a:extLst>
            <a:ext uri="{909E8E84-426E-40DD-AFC4-6F175D3DCCD1}">
              <a14:hiddenFill xmlns:a14="http://schemas.microsoft.com/office/drawing/2010/main">
                <a:solidFill>
                  <a:srgbClr val="FFFFFF"/>
                </a:solidFill>
              </a14:hiddenFill>
            </a:ext>
          </a:extLst>
        </p:spPr>
      </p:pic>
      <p:sp>
        <p:nvSpPr>
          <p:cNvPr id="124" name="矩形 123"/>
          <p:cNvSpPr/>
          <p:nvPr/>
        </p:nvSpPr>
        <p:spPr>
          <a:xfrm>
            <a:off x="816859" y="1293765"/>
            <a:ext cx="6398605" cy="2823255"/>
          </a:xfrm>
          <a:prstGeom prst="rect">
            <a:avLst/>
          </a:prstGeom>
          <a:solidFill>
            <a:schemeClr val="tx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599" dirty="0">
              <a:solidFill>
                <a:prstClr val="white"/>
              </a:solidFill>
              <a:cs typeface="+mn-ea"/>
              <a:sym typeface="+mn-lt"/>
            </a:endParaRPr>
          </a:p>
        </p:txBody>
      </p:sp>
      <p:sp>
        <p:nvSpPr>
          <p:cNvPr id="103" name="流程图: 磁盘 102"/>
          <p:cNvSpPr/>
          <p:nvPr/>
        </p:nvSpPr>
        <p:spPr>
          <a:xfrm>
            <a:off x="3570440" y="2102167"/>
            <a:ext cx="965941" cy="483847"/>
          </a:xfrm>
          <a:prstGeom prst="flowChartMagneticDisk">
            <a:avLst/>
          </a:prstGeom>
          <a:solidFill>
            <a:srgbClr val="214659"/>
          </a:solidFill>
          <a:ln w="28575" cap="flat" cmpd="sng" algn="ctr">
            <a:solidFill>
              <a:srgbClr val="C7000B"/>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Repository</a:t>
            </a:r>
            <a:endParaRPr lang="zh-CN" altLang="en-US" sz="1200" b="1" kern="0" dirty="0">
              <a:solidFill>
                <a:prstClr val="white"/>
              </a:solidFill>
              <a:cs typeface="+mn-ea"/>
              <a:sym typeface="+mn-lt"/>
            </a:endParaRPr>
          </a:p>
        </p:txBody>
      </p:sp>
      <p:pic>
        <p:nvPicPr>
          <p:cNvPr id="104" name="图片 103"/>
          <p:cNvPicPr>
            <a:picLocks noChangeAspect="1"/>
          </p:cNvPicPr>
          <p:nvPr/>
        </p:nvPicPr>
        <p:blipFill>
          <a:blip r:embed="rId6"/>
          <a:stretch>
            <a:fillRect/>
          </a:stretch>
        </p:blipFill>
        <p:spPr>
          <a:xfrm>
            <a:off x="1788814" y="3406035"/>
            <a:ext cx="578773" cy="354593"/>
          </a:xfrm>
          <a:prstGeom prst="rect">
            <a:avLst/>
          </a:prstGeom>
          <a:solidFill>
            <a:srgbClr val="214659"/>
          </a:solidFill>
          <a:ln w="12700">
            <a:solidFill>
              <a:schemeClr val="bg1"/>
            </a:solidFill>
          </a:ln>
        </p:spPr>
      </p:pic>
      <p:sp>
        <p:nvSpPr>
          <p:cNvPr id="105" name="流程图: 磁盘 104"/>
          <p:cNvSpPr/>
          <p:nvPr/>
        </p:nvSpPr>
        <p:spPr>
          <a:xfrm>
            <a:off x="955455" y="1935104"/>
            <a:ext cx="696379" cy="650911"/>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endParaRPr lang="en-US" altLang="zh-CN" sz="1200" kern="0" dirty="0">
              <a:solidFill>
                <a:prstClr val="white"/>
              </a:solidFill>
              <a:cs typeface="+mn-ea"/>
              <a:sym typeface="+mn-lt"/>
            </a:endParaRPr>
          </a:p>
          <a:p>
            <a:pPr algn="ctr" defTabSz="913760" fontAlgn="base">
              <a:spcBef>
                <a:spcPct val="0"/>
              </a:spcBef>
              <a:spcAft>
                <a:spcPct val="0"/>
              </a:spcAft>
              <a:defRPr/>
            </a:pPr>
            <a:r>
              <a:rPr lang="en-US" altLang="zh-CN" sz="1200" b="1" kern="0" dirty="0">
                <a:solidFill>
                  <a:prstClr val="white"/>
                </a:solidFill>
                <a:cs typeface="+mn-ea"/>
                <a:sym typeface="+mn-lt"/>
              </a:rPr>
              <a:t>Source</a:t>
            </a:r>
          </a:p>
          <a:p>
            <a:pPr algn="ctr" defTabSz="913760" fontAlgn="base">
              <a:spcBef>
                <a:spcPct val="0"/>
              </a:spcBef>
              <a:spcAft>
                <a:spcPct val="0"/>
              </a:spcAft>
              <a:defRPr/>
            </a:pPr>
            <a:r>
              <a:rPr lang="en-US" altLang="zh-CN" sz="1200" b="1" kern="0" dirty="0">
                <a:solidFill>
                  <a:prstClr val="white"/>
                </a:solidFill>
                <a:cs typeface="+mn-ea"/>
                <a:sym typeface="+mn-lt"/>
              </a:rPr>
              <a:t>Code</a:t>
            </a:r>
          </a:p>
          <a:p>
            <a:pPr algn="ctr" defTabSz="913760" fontAlgn="base">
              <a:spcBef>
                <a:spcPct val="0"/>
              </a:spcBef>
              <a:spcAft>
                <a:spcPct val="0"/>
              </a:spcAft>
              <a:defRPr/>
            </a:pPr>
            <a:endParaRPr lang="zh-CN" altLang="en-US" sz="1200" kern="0" dirty="0">
              <a:solidFill>
                <a:prstClr val="white"/>
              </a:solidFill>
              <a:cs typeface="+mn-ea"/>
              <a:sym typeface="+mn-lt"/>
            </a:endParaRPr>
          </a:p>
        </p:txBody>
      </p:sp>
      <p:sp>
        <p:nvSpPr>
          <p:cNvPr id="106" name="圆角矩形 105"/>
          <p:cNvSpPr/>
          <p:nvPr/>
        </p:nvSpPr>
        <p:spPr>
          <a:xfrm>
            <a:off x="2196389" y="2119438"/>
            <a:ext cx="676996" cy="466577"/>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Build</a:t>
            </a:r>
            <a:endParaRPr lang="zh-CN" altLang="en-US" sz="1200" b="1" kern="0" dirty="0">
              <a:solidFill>
                <a:prstClr val="white"/>
              </a:solidFill>
              <a:cs typeface="+mn-ea"/>
              <a:sym typeface="+mn-lt"/>
            </a:endParaRPr>
          </a:p>
        </p:txBody>
      </p:sp>
      <p:cxnSp>
        <p:nvCxnSpPr>
          <p:cNvPr id="107" name="直接箭头连接符 106"/>
          <p:cNvCxnSpPr/>
          <p:nvPr/>
        </p:nvCxnSpPr>
        <p:spPr>
          <a:xfrm>
            <a:off x="2894905" y="2255106"/>
            <a:ext cx="6603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8" name="直接箭头连接符 107"/>
          <p:cNvCxnSpPr/>
          <p:nvPr/>
        </p:nvCxnSpPr>
        <p:spPr>
          <a:xfrm flipH="1" flipV="1">
            <a:off x="2891336" y="2482150"/>
            <a:ext cx="650394" cy="1024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9" name="直接箭头连接符 108"/>
          <p:cNvCxnSpPr/>
          <p:nvPr/>
        </p:nvCxnSpPr>
        <p:spPr>
          <a:xfrm>
            <a:off x="1614256" y="2364700"/>
            <a:ext cx="5457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0" name="直接箭头连接符 109"/>
          <p:cNvCxnSpPr/>
          <p:nvPr/>
        </p:nvCxnSpPr>
        <p:spPr>
          <a:xfrm>
            <a:off x="1327980" y="2753312"/>
            <a:ext cx="465715" cy="652723"/>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1" name="直接箭头连接符 110"/>
          <p:cNvCxnSpPr/>
          <p:nvPr/>
        </p:nvCxnSpPr>
        <p:spPr>
          <a:xfrm flipH="1" flipV="1">
            <a:off x="1391421" y="2652685"/>
            <a:ext cx="474235" cy="667726"/>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2" name="直接箭头连接符 111"/>
          <p:cNvCxnSpPr>
            <a:endCxn id="104" idx="3"/>
          </p:cNvCxnSpPr>
          <p:nvPr/>
        </p:nvCxnSpPr>
        <p:spPr>
          <a:xfrm flipH="1">
            <a:off x="2367586" y="2652686"/>
            <a:ext cx="1525234" cy="930649"/>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3" name="圆角矩形 112"/>
          <p:cNvSpPr/>
          <p:nvPr/>
        </p:nvSpPr>
        <p:spPr>
          <a:xfrm>
            <a:off x="4923213" y="2119436"/>
            <a:ext cx="809360" cy="466578"/>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Deploy</a:t>
            </a:r>
            <a:endParaRPr lang="zh-CN" altLang="en-US" sz="1200" b="1" kern="0" dirty="0">
              <a:solidFill>
                <a:prstClr val="white"/>
              </a:solidFill>
              <a:cs typeface="+mn-ea"/>
              <a:sym typeface="+mn-lt"/>
            </a:endParaRPr>
          </a:p>
        </p:txBody>
      </p:sp>
      <p:cxnSp>
        <p:nvCxnSpPr>
          <p:cNvPr id="114" name="直接箭头连接符 113"/>
          <p:cNvCxnSpPr/>
          <p:nvPr/>
        </p:nvCxnSpPr>
        <p:spPr>
          <a:xfrm>
            <a:off x="4543227" y="2352725"/>
            <a:ext cx="371116" cy="0"/>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5" name="圆角矩形 114"/>
          <p:cNvSpPr/>
          <p:nvPr/>
        </p:nvSpPr>
        <p:spPr>
          <a:xfrm>
            <a:off x="6213577" y="1836571"/>
            <a:ext cx="887635" cy="360599"/>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DEV ENV</a:t>
            </a:r>
            <a:endParaRPr lang="zh-CN" altLang="en-US" sz="1200" b="1" kern="0" dirty="0">
              <a:solidFill>
                <a:prstClr val="white"/>
              </a:solidFill>
              <a:cs typeface="+mn-ea"/>
              <a:sym typeface="+mn-lt"/>
            </a:endParaRPr>
          </a:p>
        </p:txBody>
      </p:sp>
      <p:sp>
        <p:nvSpPr>
          <p:cNvPr id="116" name="圆角矩形 115"/>
          <p:cNvSpPr/>
          <p:nvPr/>
        </p:nvSpPr>
        <p:spPr>
          <a:xfrm>
            <a:off x="6217506" y="2212817"/>
            <a:ext cx="778915" cy="411293"/>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TEST ENV</a:t>
            </a:r>
            <a:endParaRPr lang="zh-CN" altLang="en-US" sz="1200" b="1" kern="0" dirty="0">
              <a:solidFill>
                <a:prstClr val="white"/>
              </a:solidFill>
              <a:cs typeface="+mn-ea"/>
              <a:sym typeface="+mn-lt"/>
            </a:endParaRPr>
          </a:p>
        </p:txBody>
      </p:sp>
      <p:sp>
        <p:nvSpPr>
          <p:cNvPr id="117" name="圆角矩形 116"/>
          <p:cNvSpPr/>
          <p:nvPr/>
        </p:nvSpPr>
        <p:spPr>
          <a:xfrm>
            <a:off x="6217506" y="2644526"/>
            <a:ext cx="778915" cy="392991"/>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PRO ENV</a:t>
            </a:r>
            <a:endParaRPr lang="zh-CN" altLang="en-US" sz="1200" b="1" kern="0" dirty="0">
              <a:solidFill>
                <a:prstClr val="white"/>
              </a:solidFill>
              <a:cs typeface="+mn-ea"/>
              <a:sym typeface="+mn-lt"/>
            </a:endParaRPr>
          </a:p>
        </p:txBody>
      </p:sp>
      <p:cxnSp>
        <p:nvCxnSpPr>
          <p:cNvPr id="118" name="直接箭头连接符 117"/>
          <p:cNvCxnSpPr/>
          <p:nvPr/>
        </p:nvCxnSpPr>
        <p:spPr>
          <a:xfrm flipV="1">
            <a:off x="5586964" y="1983360"/>
            <a:ext cx="605538" cy="118808"/>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9" name="直接箭头连接符 118"/>
          <p:cNvCxnSpPr/>
          <p:nvPr/>
        </p:nvCxnSpPr>
        <p:spPr>
          <a:xfrm>
            <a:off x="5587551" y="2352725"/>
            <a:ext cx="605538" cy="0"/>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20" name="直接箭头连接符 119"/>
          <p:cNvCxnSpPr/>
          <p:nvPr/>
        </p:nvCxnSpPr>
        <p:spPr>
          <a:xfrm>
            <a:off x="5583697" y="2607726"/>
            <a:ext cx="608805" cy="26099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21" name="圆角矩形 120"/>
          <p:cNvSpPr/>
          <p:nvPr/>
        </p:nvSpPr>
        <p:spPr>
          <a:xfrm>
            <a:off x="955455" y="1450723"/>
            <a:ext cx="3007189" cy="255515"/>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持续集成（</a:t>
            </a:r>
            <a:r>
              <a:rPr lang="en-US" altLang="zh-CN" sz="1200" b="1" kern="0" dirty="0">
                <a:solidFill>
                  <a:schemeClr val="bg1"/>
                </a:solidFill>
                <a:cs typeface="+mn-ea"/>
                <a:sym typeface="+mn-lt"/>
              </a:rPr>
              <a:t>CI</a:t>
            </a:r>
            <a:r>
              <a:rPr lang="zh-CN" altLang="en-US" sz="1200" b="1" kern="0" dirty="0">
                <a:solidFill>
                  <a:schemeClr val="bg1"/>
                </a:solidFill>
                <a:cs typeface="+mn-ea"/>
                <a:sym typeface="+mn-lt"/>
              </a:rPr>
              <a:t>）</a:t>
            </a:r>
          </a:p>
        </p:txBody>
      </p:sp>
      <p:sp>
        <p:nvSpPr>
          <p:cNvPr id="122" name="圆角矩形 121"/>
          <p:cNvSpPr/>
          <p:nvPr/>
        </p:nvSpPr>
        <p:spPr>
          <a:xfrm>
            <a:off x="4064871" y="1441679"/>
            <a:ext cx="2931547" cy="276467"/>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持续发布（</a:t>
            </a:r>
            <a:r>
              <a:rPr lang="en-US" altLang="zh-CN" sz="1200" b="1" kern="0" dirty="0">
                <a:solidFill>
                  <a:schemeClr val="bg1"/>
                </a:solidFill>
                <a:cs typeface="+mn-ea"/>
                <a:sym typeface="+mn-lt"/>
              </a:rPr>
              <a:t>CD</a:t>
            </a:r>
            <a:r>
              <a:rPr lang="zh-CN" altLang="en-US" sz="1200" b="1" kern="0" dirty="0">
                <a:solidFill>
                  <a:schemeClr val="bg1"/>
                </a:solidFill>
                <a:cs typeface="+mn-ea"/>
                <a:sym typeface="+mn-lt"/>
              </a:rPr>
              <a:t>）</a:t>
            </a:r>
          </a:p>
        </p:txBody>
      </p:sp>
      <p:sp>
        <p:nvSpPr>
          <p:cNvPr id="2" name="文本框 1"/>
          <p:cNvSpPr txBox="1"/>
          <p:nvPr/>
        </p:nvSpPr>
        <p:spPr>
          <a:xfrm>
            <a:off x="1667758" y="3812150"/>
            <a:ext cx="953365" cy="276999"/>
          </a:xfrm>
          <a:prstGeom prst="rect">
            <a:avLst/>
          </a:prstGeom>
          <a:noFill/>
        </p:spPr>
        <p:txBody>
          <a:bodyPr wrap="square" rtlCol="0">
            <a:spAutoFit/>
          </a:bodyPr>
          <a:lstStyle/>
          <a:p>
            <a:pPr defTabSz="1218418"/>
            <a:r>
              <a:rPr lang="en-US" altLang="zh-CN" sz="1200" b="1" dirty="0">
                <a:solidFill>
                  <a:prstClr val="black"/>
                </a:solidFill>
                <a:cs typeface="+mn-ea"/>
                <a:sym typeface="+mn-lt"/>
              </a:rPr>
              <a:t>Developer</a:t>
            </a:r>
            <a:endParaRPr lang="zh-CN" altLang="en-US" sz="1200" b="1" dirty="0">
              <a:solidFill>
                <a:prstClr val="black"/>
              </a:solidFill>
              <a:cs typeface="+mn-ea"/>
              <a:sym typeface="+mn-lt"/>
            </a:endParaRPr>
          </a:p>
        </p:txBody>
      </p:sp>
      <p:cxnSp>
        <p:nvCxnSpPr>
          <p:cNvPr id="10" name="直接箭头连接符 9"/>
          <p:cNvCxnSpPr/>
          <p:nvPr/>
        </p:nvCxnSpPr>
        <p:spPr>
          <a:xfrm flipH="1" flipV="1">
            <a:off x="1612720" y="4385060"/>
            <a:ext cx="1536" cy="901749"/>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1" name="直接箭头连接符 10"/>
          <p:cNvCxnSpPr/>
          <p:nvPr/>
        </p:nvCxnSpPr>
        <p:spPr>
          <a:xfrm flipV="1">
            <a:off x="3766128" y="4384416"/>
            <a:ext cx="0" cy="794564"/>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2" name="直接箭头连接符 11"/>
          <p:cNvCxnSpPr/>
          <p:nvPr/>
        </p:nvCxnSpPr>
        <p:spPr>
          <a:xfrm flipV="1">
            <a:off x="6096000" y="4406702"/>
            <a:ext cx="0" cy="664747"/>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sp>
        <p:nvSpPr>
          <p:cNvPr id="129" name="流程图: 磁盘 128"/>
          <p:cNvSpPr/>
          <p:nvPr/>
        </p:nvSpPr>
        <p:spPr>
          <a:xfrm>
            <a:off x="4277007" y="3270756"/>
            <a:ext cx="965941" cy="674315"/>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Huawei mirrors</a:t>
            </a:r>
            <a:endParaRPr lang="zh-CN" altLang="en-US" sz="1200" b="1" kern="0" dirty="0">
              <a:solidFill>
                <a:prstClr val="white"/>
              </a:solidFill>
              <a:cs typeface="+mn-ea"/>
              <a:sym typeface="+mn-lt"/>
            </a:endParaRPr>
          </a:p>
        </p:txBody>
      </p:sp>
      <p:cxnSp>
        <p:nvCxnSpPr>
          <p:cNvPr id="130" name="直接箭头连接符 129"/>
          <p:cNvCxnSpPr/>
          <p:nvPr/>
        </p:nvCxnSpPr>
        <p:spPr>
          <a:xfrm flipH="1" flipV="1">
            <a:off x="4107676" y="2636174"/>
            <a:ext cx="621107" cy="70742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32" name="文本框 131"/>
          <p:cNvSpPr txBox="1"/>
          <p:nvPr/>
        </p:nvSpPr>
        <p:spPr>
          <a:xfrm>
            <a:off x="5185369" y="5510794"/>
            <a:ext cx="1504632"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软件</a:t>
            </a:r>
            <a:r>
              <a:rPr lang="en-US" altLang="zh-CN" sz="1399" dirty="0">
                <a:solidFill>
                  <a:prstClr val="black"/>
                </a:solidFill>
                <a:latin typeface="+mn-lt"/>
                <a:cs typeface="+mn-ea"/>
                <a:sym typeface="+mn-lt"/>
              </a:rPr>
              <a:t>/</a:t>
            </a:r>
            <a:r>
              <a:rPr lang="zh-CN" altLang="en-US" sz="1399" dirty="0">
                <a:solidFill>
                  <a:prstClr val="black"/>
                </a:solidFill>
                <a:latin typeface="+mn-lt"/>
                <a:cs typeface="+mn-ea"/>
                <a:sym typeface="+mn-lt"/>
              </a:rPr>
              <a:t>组件快速搜索</a:t>
            </a:r>
          </a:p>
        </p:txBody>
      </p:sp>
      <p:sp>
        <p:nvSpPr>
          <p:cNvPr id="133" name="文本框 132"/>
          <p:cNvSpPr txBox="1"/>
          <p:nvPr/>
        </p:nvSpPr>
        <p:spPr>
          <a:xfrm>
            <a:off x="4149143" y="5178980"/>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a:t>
            </a:r>
            <a:r>
              <a:rPr lang="zh-CN" altLang="en-US" sz="1399" dirty="0" smtClean="0">
                <a:solidFill>
                  <a:prstClr val="black"/>
                </a:solidFill>
                <a:latin typeface="+mn-lt"/>
                <a:cs typeface="+mn-ea"/>
                <a:sym typeface="+mn-lt"/>
              </a:rPr>
              <a:t>组件跟随</a:t>
            </a:r>
            <a:endParaRPr lang="zh-CN" altLang="en-US" sz="1399" dirty="0">
              <a:solidFill>
                <a:prstClr val="black"/>
              </a:solidFill>
              <a:latin typeface="+mn-lt"/>
              <a:cs typeface="+mn-ea"/>
              <a:sym typeface="+mn-lt"/>
            </a:endParaRPr>
          </a:p>
        </p:txBody>
      </p:sp>
      <p:grpSp>
        <p:nvGrpSpPr>
          <p:cNvPr id="4" name="组合 3"/>
          <p:cNvGrpSpPr/>
          <p:nvPr/>
        </p:nvGrpSpPr>
        <p:grpSpPr>
          <a:xfrm>
            <a:off x="7327730" y="1697267"/>
            <a:ext cx="4010360" cy="4379851"/>
            <a:chOff x="7030563" y="2215124"/>
            <a:chExt cx="4816236" cy="3563720"/>
          </a:xfrm>
        </p:grpSpPr>
        <p:sp>
          <p:nvSpPr>
            <p:cNvPr id="41" name="矩形 40"/>
            <p:cNvSpPr/>
            <p:nvPr/>
          </p:nvSpPr>
          <p:spPr>
            <a:xfrm>
              <a:off x="7030563" y="4879078"/>
              <a:ext cx="4795846" cy="89976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2" name="矩形 41"/>
            <p:cNvSpPr/>
            <p:nvPr/>
          </p:nvSpPr>
          <p:spPr>
            <a:xfrm>
              <a:off x="7047994" y="4076513"/>
              <a:ext cx="4785925" cy="66341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7060873" y="3028332"/>
              <a:ext cx="4785926" cy="91975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4" name="矩形 43"/>
            <p:cNvSpPr/>
            <p:nvPr/>
          </p:nvSpPr>
          <p:spPr>
            <a:xfrm>
              <a:off x="7047994" y="2215124"/>
              <a:ext cx="4785925" cy="70252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45" name="组合 44"/>
            <p:cNvGrpSpPr/>
            <p:nvPr/>
          </p:nvGrpSpPr>
          <p:grpSpPr>
            <a:xfrm>
              <a:off x="7065757" y="2353206"/>
              <a:ext cx="4723218" cy="3085178"/>
              <a:chOff x="6998898" y="3101119"/>
              <a:chExt cx="4724448" cy="3085982"/>
            </a:xfrm>
          </p:grpSpPr>
          <p:sp>
            <p:nvSpPr>
              <p:cNvPr id="49" name="矩形 48"/>
              <p:cNvSpPr/>
              <p:nvPr/>
            </p:nvSpPr>
            <p:spPr>
              <a:xfrm>
                <a:off x="9052953" y="3101119"/>
                <a:ext cx="2670393" cy="632491"/>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编译构建产物自动归档到发布</a:t>
                </a:r>
                <a:r>
                  <a:rPr lang="zh-CN" altLang="en-US" sz="1200" kern="0" dirty="0" smtClean="0">
                    <a:solidFill>
                      <a:prstClr val="black"/>
                    </a:solidFill>
                    <a:cs typeface="+mn-ea"/>
                    <a:sym typeface="+mn-lt"/>
                  </a:rPr>
                  <a:t>库；</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编译构建属性自动关联</a:t>
                </a:r>
                <a:r>
                  <a:rPr lang="zh-CN" altLang="en-US" sz="1200" kern="0" dirty="0" smtClean="0">
                    <a:solidFill>
                      <a:prstClr val="black"/>
                    </a:solidFill>
                    <a:cs typeface="+mn-ea"/>
                    <a:sym typeface="+mn-lt"/>
                  </a:rPr>
                  <a:t>软件包。</a:t>
                </a:r>
                <a:endParaRPr lang="zh-CN" altLang="en-US" sz="1200" kern="0" dirty="0">
                  <a:solidFill>
                    <a:prstClr val="black"/>
                  </a:solidFill>
                  <a:cs typeface="+mn-ea"/>
                  <a:sym typeface="+mn-lt"/>
                </a:endParaRPr>
              </a:p>
            </p:txBody>
          </p:sp>
          <p:sp>
            <p:nvSpPr>
              <p:cNvPr id="50" name="矩形 49"/>
              <p:cNvSpPr/>
              <p:nvPr/>
            </p:nvSpPr>
            <p:spPr>
              <a:xfrm>
                <a:off x="6998898" y="3252361"/>
                <a:ext cx="1941032" cy="225182"/>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构建包自动归档</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2" name="矩形 51"/>
              <p:cNvSpPr/>
              <p:nvPr/>
            </p:nvSpPr>
            <p:spPr>
              <a:xfrm>
                <a:off x="7102588" y="5045606"/>
                <a:ext cx="1663741" cy="225182"/>
              </a:xfrm>
              <a:prstGeom prst="rect">
                <a:avLst/>
              </a:prstGeom>
            </p:spPr>
            <p:txBody>
              <a:bodyPr wrap="none" lIns="0" tIns="0" rIns="0" bIns="0">
                <a:spAutoFit/>
              </a:bodyPr>
              <a:lstStyle/>
              <a:p>
                <a:pPr algn="r" defTabSz="913760">
                  <a:defRPr/>
                </a:pPr>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部署无缝集成</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3" name="矩形 52"/>
              <p:cNvSpPr/>
              <p:nvPr/>
            </p:nvSpPr>
            <p:spPr>
              <a:xfrm>
                <a:off x="7097538" y="5961919"/>
                <a:ext cx="1386450" cy="225182"/>
              </a:xfrm>
              <a:prstGeom prst="rect">
                <a:avLst/>
              </a:prstGeom>
            </p:spPr>
            <p:txBody>
              <a:bodyPr wrap="none" lIns="0" tIns="0" rIns="0" bIns="0">
                <a:spAutoFit/>
              </a:bodyPr>
              <a:lstStyle/>
              <a:p>
                <a:pPr algn="r" defTabSz="913760"/>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多视图追溯</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grpSp>
        <p:sp>
          <p:nvSpPr>
            <p:cNvPr id="134" name="矩形 133"/>
            <p:cNvSpPr/>
            <p:nvPr/>
          </p:nvSpPr>
          <p:spPr>
            <a:xfrm>
              <a:off x="7112061" y="3397380"/>
              <a:ext cx="1663308" cy="225123"/>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多格式私有库</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135" name="矩形 134"/>
            <p:cNvSpPr/>
            <p:nvPr/>
          </p:nvSpPr>
          <p:spPr>
            <a:xfrm>
              <a:off x="9006284" y="3168290"/>
              <a:ext cx="2792584" cy="663630"/>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a:t>
              </a:r>
              <a:r>
                <a:rPr lang="en-US" altLang="zh-CN" sz="1200" kern="0" dirty="0">
                  <a:solidFill>
                    <a:prstClr val="black"/>
                  </a:solidFill>
                  <a:cs typeface="+mn-ea"/>
                  <a:sym typeface="+mn-lt"/>
                </a:rPr>
                <a:t>maven</a:t>
              </a:r>
              <a:r>
                <a:rPr lang="zh-CN" altLang="en-US" sz="1200" kern="0" dirty="0">
                  <a:solidFill>
                    <a:prstClr val="black"/>
                  </a:solidFill>
                  <a:cs typeface="+mn-ea"/>
                  <a:sym typeface="+mn-lt"/>
                </a:rPr>
                <a:t>、</a:t>
              </a:r>
              <a:r>
                <a:rPr lang="en-US" altLang="zh-CN" sz="1200" kern="0" dirty="0" err="1">
                  <a:solidFill>
                    <a:prstClr val="black"/>
                  </a:solidFill>
                  <a:cs typeface="+mn-ea"/>
                  <a:sym typeface="+mn-lt"/>
                </a:rPr>
                <a:t>docker</a:t>
              </a:r>
              <a:r>
                <a:rPr lang="zh-CN" altLang="en-US" sz="1200" kern="0" dirty="0">
                  <a:solidFill>
                    <a:prstClr val="black"/>
                  </a:solidFill>
                  <a:cs typeface="+mn-ea"/>
                  <a:sym typeface="+mn-lt"/>
                </a:rPr>
                <a:t>私有组件</a:t>
              </a:r>
              <a:r>
                <a:rPr lang="zh-CN" altLang="en-US" sz="1200" kern="0" dirty="0" smtClean="0">
                  <a:solidFill>
                    <a:prstClr val="black"/>
                  </a:solidFill>
                  <a:cs typeface="+mn-ea"/>
                  <a:sym typeface="+mn-lt"/>
                </a:rPr>
                <a:t>管理；</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支持编译构建一键发布私有</a:t>
              </a:r>
              <a:r>
                <a:rPr lang="zh-CN" altLang="en-US" sz="1200" kern="0" dirty="0" smtClean="0">
                  <a:solidFill>
                    <a:prstClr val="black"/>
                  </a:solidFill>
                  <a:cs typeface="+mn-ea"/>
                  <a:sym typeface="+mn-lt"/>
                </a:rPr>
                <a:t>组件；</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私有组件</a:t>
              </a:r>
              <a:r>
                <a:rPr lang="zh-CN" altLang="en-US" sz="1200" kern="0" dirty="0" smtClean="0">
                  <a:solidFill>
                    <a:prstClr val="black"/>
                  </a:solidFill>
                  <a:cs typeface="+mn-ea"/>
                  <a:sym typeface="+mn-lt"/>
                </a:rPr>
                <a:t>变化发现并</a:t>
              </a:r>
              <a:r>
                <a:rPr lang="zh-CN" altLang="en-US" sz="1200" kern="0" dirty="0">
                  <a:solidFill>
                    <a:prstClr val="black"/>
                  </a:solidFill>
                  <a:cs typeface="+mn-ea"/>
                  <a:sym typeface="+mn-lt"/>
                </a:rPr>
                <a:t>及时</a:t>
              </a:r>
              <a:r>
                <a:rPr lang="zh-CN" altLang="en-US" sz="1200" kern="0" dirty="0" smtClean="0">
                  <a:solidFill>
                    <a:prstClr val="black"/>
                  </a:solidFill>
                  <a:cs typeface="+mn-ea"/>
                  <a:sym typeface="+mn-lt"/>
                </a:rPr>
                <a:t>知会。</a:t>
              </a:r>
              <a:endParaRPr lang="zh-CN" altLang="en-US" sz="1200" kern="0" dirty="0">
                <a:solidFill>
                  <a:prstClr val="black"/>
                </a:solidFill>
                <a:cs typeface="+mn-ea"/>
                <a:sym typeface="+mn-lt"/>
              </a:endParaRPr>
            </a:p>
          </p:txBody>
        </p:sp>
        <p:sp>
          <p:nvSpPr>
            <p:cNvPr id="136" name="矩形 135"/>
            <p:cNvSpPr/>
            <p:nvPr/>
          </p:nvSpPr>
          <p:spPr>
            <a:xfrm>
              <a:off x="8984985" y="4250957"/>
              <a:ext cx="2748099"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支持部署服务从发布库快速取包</a:t>
              </a:r>
              <a:r>
                <a:rPr lang="zh-CN" altLang="en-US" sz="1200" kern="0" dirty="0" smtClean="0">
                  <a:solidFill>
                    <a:prstClr val="black"/>
                  </a:solidFill>
                  <a:cs typeface="+mn-ea"/>
                  <a:sym typeface="+mn-lt"/>
                </a:rPr>
                <a:t>部署。</a:t>
              </a:r>
              <a:endParaRPr lang="zh-CN" altLang="en-US" sz="1200" kern="0" dirty="0">
                <a:solidFill>
                  <a:prstClr val="black"/>
                </a:solidFill>
                <a:cs typeface="+mn-ea"/>
                <a:sym typeface="+mn-lt"/>
              </a:endParaRPr>
            </a:p>
          </p:txBody>
        </p:sp>
        <p:sp>
          <p:nvSpPr>
            <p:cNvPr id="137" name="矩形 136"/>
            <p:cNvSpPr/>
            <p:nvPr/>
          </p:nvSpPr>
          <p:spPr>
            <a:xfrm>
              <a:off x="8984985" y="5158965"/>
              <a:ext cx="2726038"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提供目录</a:t>
              </a:r>
              <a:r>
                <a:rPr lang="en-US" altLang="zh-CN" sz="1200" kern="0" dirty="0">
                  <a:solidFill>
                    <a:prstClr val="black"/>
                  </a:solidFill>
                  <a:cs typeface="+mn-ea"/>
                  <a:sym typeface="+mn-lt"/>
                </a:rPr>
                <a:t>/</a:t>
              </a:r>
              <a:r>
                <a:rPr lang="zh-CN" altLang="en-US" sz="1200" kern="0" dirty="0">
                  <a:solidFill>
                    <a:prstClr val="black"/>
                  </a:solidFill>
                  <a:cs typeface="+mn-ea"/>
                  <a:sym typeface="+mn-lt"/>
                </a:rPr>
                <a:t>构建两种视图支持用户进行软件包生命周期</a:t>
              </a:r>
              <a:r>
                <a:rPr lang="zh-CN" altLang="en-US" sz="1200" kern="0" dirty="0" smtClean="0">
                  <a:solidFill>
                    <a:prstClr val="black"/>
                  </a:solidFill>
                  <a:cs typeface="+mn-ea"/>
                  <a:sym typeface="+mn-lt"/>
                </a:rPr>
                <a:t>追溯。</a:t>
              </a:r>
              <a:endParaRPr lang="zh-CN" altLang="en-US" sz="1200" kern="0" dirty="0">
                <a:solidFill>
                  <a:prstClr val="black"/>
                </a:solidFill>
                <a:cs typeface="+mn-ea"/>
                <a:sym typeface="+mn-lt"/>
              </a:endParaRPr>
            </a:p>
          </p:txBody>
        </p:sp>
      </p:grpSp>
      <p:sp>
        <p:nvSpPr>
          <p:cNvPr id="3" name="标题 2"/>
          <p:cNvSpPr>
            <a:spLocks noGrp="1"/>
          </p:cNvSpPr>
          <p:nvPr>
            <p:ph type="title"/>
          </p:nvPr>
        </p:nvSpPr>
        <p:spPr/>
        <p:txBody>
          <a:bodyPr>
            <a:normAutofit/>
          </a:bodyPr>
          <a:lstStyle/>
          <a:p>
            <a:r>
              <a:rPr lang="zh-CN" altLang="en-US" dirty="0" smtClean="0">
                <a:latin typeface="+mn-lt"/>
                <a:ea typeface="+mn-ea"/>
                <a:cs typeface="+mn-ea"/>
                <a:sym typeface="+mn-lt"/>
              </a:rPr>
              <a:t>发布 </a:t>
            </a:r>
            <a:r>
              <a:rPr lang="en-US" altLang="zh-CN" dirty="0" smtClean="0">
                <a:latin typeface="+mn-lt"/>
                <a:ea typeface="+mn-ea"/>
                <a:cs typeface="+mn-ea"/>
                <a:sym typeface="+mn-lt"/>
              </a:rPr>
              <a:t>- </a:t>
            </a:r>
            <a:r>
              <a:rPr lang="zh-CN" altLang="en-US" dirty="0" smtClean="0">
                <a:latin typeface="+mn-lt"/>
                <a:ea typeface="+mn-ea"/>
                <a:cs typeface="+mn-ea"/>
                <a:sym typeface="+mn-lt"/>
              </a:rPr>
              <a:t>软件包资产的可视化管理和追溯</a:t>
            </a:r>
            <a:endParaRPr lang="zh-CN" altLang="en-US" dirty="0">
              <a:latin typeface="+mn-lt"/>
              <a:ea typeface="+mn-ea"/>
              <a:cs typeface="+mn-ea"/>
              <a:sym typeface="+mn-lt"/>
            </a:endParaRPr>
          </a:p>
        </p:txBody>
      </p:sp>
    </p:spTree>
    <p:extLst>
      <p:ext uri="{BB962C8B-B14F-4D97-AF65-F5344CB8AC3E}">
        <p14:creationId xmlns:p14="http://schemas.microsoft.com/office/powerpoint/2010/main" val="1990308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合 1033"/>
          <p:cNvGrpSpPr/>
          <p:nvPr/>
        </p:nvGrpSpPr>
        <p:grpSpPr bwMode="auto">
          <a:xfrm>
            <a:off x="779384" y="4078055"/>
            <a:ext cx="1962713" cy="1690595"/>
            <a:chOff x="1216025" y="1338261"/>
            <a:chExt cx="5078413" cy="4225926"/>
          </a:xfrm>
          <a:solidFill>
            <a:schemeClr val="accent1">
              <a:lumMod val="20000"/>
              <a:lumOff val="80000"/>
              <a:alpha val="12000"/>
            </a:schemeClr>
          </a:solidFill>
        </p:grpSpPr>
        <p:sp>
          <p:nvSpPr>
            <p:cNvPr id="163" name="Freeform 6"/>
            <p:cNvSpPr>
              <a:spLocks/>
            </p:cNvSpPr>
            <p:nvPr/>
          </p:nvSpPr>
          <p:spPr bwMode="auto">
            <a:xfrm>
              <a:off x="4381500" y="5314949"/>
              <a:ext cx="273050" cy="249238"/>
            </a:xfrm>
            <a:custGeom>
              <a:avLst/>
              <a:gdLst>
                <a:gd name="T0" fmla="*/ 374 w 1618"/>
                <a:gd name="T1" fmla="*/ 403 h 1471"/>
                <a:gd name="T2" fmla="*/ 267 w 1618"/>
                <a:gd name="T3" fmla="*/ 427 h 1471"/>
                <a:gd name="T4" fmla="*/ 158 w 1618"/>
                <a:gd name="T5" fmla="*/ 528 h 1471"/>
                <a:gd name="T6" fmla="*/ 73 w 1618"/>
                <a:gd name="T7" fmla="*/ 614 h 1471"/>
                <a:gd name="T8" fmla="*/ 28 w 1618"/>
                <a:gd name="T9" fmla="*/ 730 h 1471"/>
                <a:gd name="T10" fmla="*/ 3 w 1618"/>
                <a:gd name="T11" fmla="*/ 904 h 1471"/>
                <a:gd name="T12" fmla="*/ 45 w 1618"/>
                <a:gd name="T13" fmla="*/ 1051 h 1471"/>
                <a:gd name="T14" fmla="*/ 49 w 1618"/>
                <a:gd name="T15" fmla="*/ 1170 h 1471"/>
                <a:gd name="T16" fmla="*/ 158 w 1618"/>
                <a:gd name="T17" fmla="*/ 1260 h 1471"/>
                <a:gd name="T18" fmla="*/ 374 w 1618"/>
                <a:gd name="T19" fmla="*/ 1335 h 1471"/>
                <a:gd name="T20" fmla="*/ 533 w 1618"/>
                <a:gd name="T21" fmla="*/ 1357 h 1471"/>
                <a:gd name="T22" fmla="*/ 557 w 1618"/>
                <a:gd name="T23" fmla="*/ 1431 h 1471"/>
                <a:gd name="T24" fmla="*/ 657 w 1618"/>
                <a:gd name="T25" fmla="*/ 1454 h 1471"/>
                <a:gd name="T26" fmla="*/ 749 w 1618"/>
                <a:gd name="T27" fmla="*/ 1345 h 1471"/>
                <a:gd name="T28" fmla="*/ 874 w 1618"/>
                <a:gd name="T29" fmla="*/ 1241 h 1471"/>
                <a:gd name="T30" fmla="*/ 1007 w 1618"/>
                <a:gd name="T31" fmla="*/ 1258 h 1471"/>
                <a:gd name="T32" fmla="*/ 1028 w 1618"/>
                <a:gd name="T33" fmla="*/ 1144 h 1471"/>
                <a:gd name="T34" fmla="*/ 1166 w 1618"/>
                <a:gd name="T35" fmla="*/ 1032 h 1471"/>
                <a:gd name="T36" fmla="*/ 1244 w 1618"/>
                <a:gd name="T37" fmla="*/ 1036 h 1471"/>
                <a:gd name="T38" fmla="*/ 1273 w 1618"/>
                <a:gd name="T39" fmla="*/ 931 h 1471"/>
                <a:gd name="T40" fmla="*/ 1253 w 1618"/>
                <a:gd name="T41" fmla="*/ 873 h 1471"/>
                <a:gd name="T42" fmla="*/ 1298 w 1618"/>
                <a:gd name="T43" fmla="*/ 767 h 1471"/>
                <a:gd name="T44" fmla="*/ 1345 w 1618"/>
                <a:gd name="T45" fmla="*/ 577 h 1471"/>
                <a:gd name="T46" fmla="*/ 1438 w 1618"/>
                <a:gd name="T47" fmla="*/ 432 h 1471"/>
                <a:gd name="T48" fmla="*/ 1471 w 1618"/>
                <a:gd name="T49" fmla="*/ 356 h 1471"/>
                <a:gd name="T50" fmla="*/ 1486 w 1618"/>
                <a:gd name="T51" fmla="*/ 433 h 1471"/>
                <a:gd name="T52" fmla="*/ 1548 w 1618"/>
                <a:gd name="T53" fmla="*/ 380 h 1471"/>
                <a:gd name="T54" fmla="*/ 1617 w 1618"/>
                <a:gd name="T55" fmla="*/ 284 h 1471"/>
                <a:gd name="T56" fmla="*/ 1565 w 1618"/>
                <a:gd name="T57" fmla="*/ 178 h 1471"/>
                <a:gd name="T58" fmla="*/ 1502 w 1618"/>
                <a:gd name="T59" fmla="*/ 84 h 1471"/>
                <a:gd name="T60" fmla="*/ 1427 w 1618"/>
                <a:gd name="T61" fmla="*/ 46 h 1471"/>
                <a:gd name="T62" fmla="*/ 1366 w 1618"/>
                <a:gd name="T63" fmla="*/ 18 h 1471"/>
                <a:gd name="T64" fmla="*/ 1303 w 1618"/>
                <a:gd name="T65" fmla="*/ 10 h 1471"/>
                <a:gd name="T66" fmla="*/ 1237 w 1618"/>
                <a:gd name="T67" fmla="*/ 91 h 1471"/>
                <a:gd name="T68" fmla="*/ 1121 w 1618"/>
                <a:gd name="T69" fmla="*/ 117 h 1471"/>
                <a:gd name="T70" fmla="*/ 1030 w 1618"/>
                <a:gd name="T71" fmla="*/ 160 h 1471"/>
                <a:gd name="T72" fmla="*/ 823 w 1618"/>
                <a:gd name="T73" fmla="*/ 138 h 1471"/>
                <a:gd name="T74" fmla="*/ 699 w 1618"/>
                <a:gd name="T75" fmla="*/ 144 h 1471"/>
                <a:gd name="T76" fmla="*/ 602 w 1618"/>
                <a:gd name="T77" fmla="*/ 172 h 1471"/>
                <a:gd name="T78" fmla="*/ 615 w 1618"/>
                <a:gd name="T79" fmla="*/ 248 h 1471"/>
                <a:gd name="T80" fmla="*/ 519 w 1618"/>
                <a:gd name="T81" fmla="*/ 253 h 1471"/>
                <a:gd name="T82" fmla="*/ 407 w 1618"/>
                <a:gd name="T83" fmla="*/ 205 h 1471"/>
                <a:gd name="T84" fmla="*/ 329 w 1618"/>
                <a:gd name="T85" fmla="*/ 287 h 1471"/>
                <a:gd name="T86" fmla="*/ 376 w 1618"/>
                <a:gd name="T87" fmla="*/ 339 h 1471"/>
                <a:gd name="T88" fmla="*/ 429 w 1618"/>
                <a:gd name="T89" fmla="*/ 299 h 1471"/>
                <a:gd name="T90" fmla="*/ 452 w 1618"/>
                <a:gd name="T91" fmla="*/ 3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8" h="1471">
                  <a:moveTo>
                    <a:pt x="427" y="382"/>
                  </a:moveTo>
                  <a:cubicBezTo>
                    <a:pt x="415" y="391"/>
                    <a:pt x="388" y="402"/>
                    <a:pt x="374" y="403"/>
                  </a:cubicBezTo>
                  <a:cubicBezTo>
                    <a:pt x="359" y="405"/>
                    <a:pt x="330" y="389"/>
                    <a:pt x="315" y="393"/>
                  </a:cubicBezTo>
                  <a:cubicBezTo>
                    <a:pt x="301" y="396"/>
                    <a:pt x="277" y="416"/>
                    <a:pt x="267" y="427"/>
                  </a:cubicBezTo>
                  <a:cubicBezTo>
                    <a:pt x="254" y="440"/>
                    <a:pt x="241" y="476"/>
                    <a:pt x="227" y="489"/>
                  </a:cubicBezTo>
                  <a:cubicBezTo>
                    <a:pt x="213" y="502"/>
                    <a:pt x="174" y="516"/>
                    <a:pt x="158" y="528"/>
                  </a:cubicBezTo>
                  <a:cubicBezTo>
                    <a:pt x="146" y="537"/>
                    <a:pt x="126" y="558"/>
                    <a:pt x="116" y="568"/>
                  </a:cubicBezTo>
                  <a:cubicBezTo>
                    <a:pt x="105" y="579"/>
                    <a:pt x="83" y="602"/>
                    <a:pt x="73" y="614"/>
                  </a:cubicBezTo>
                  <a:cubicBezTo>
                    <a:pt x="59" y="628"/>
                    <a:pt x="25" y="651"/>
                    <a:pt x="19" y="669"/>
                  </a:cubicBezTo>
                  <a:cubicBezTo>
                    <a:pt x="15" y="684"/>
                    <a:pt x="29" y="715"/>
                    <a:pt x="28" y="730"/>
                  </a:cubicBezTo>
                  <a:cubicBezTo>
                    <a:pt x="27" y="753"/>
                    <a:pt x="6" y="796"/>
                    <a:pt x="3" y="818"/>
                  </a:cubicBezTo>
                  <a:cubicBezTo>
                    <a:pt x="0" y="839"/>
                    <a:pt x="0" y="883"/>
                    <a:pt x="3" y="904"/>
                  </a:cubicBezTo>
                  <a:cubicBezTo>
                    <a:pt x="6" y="920"/>
                    <a:pt x="21" y="950"/>
                    <a:pt x="26" y="966"/>
                  </a:cubicBezTo>
                  <a:cubicBezTo>
                    <a:pt x="32" y="987"/>
                    <a:pt x="45" y="1029"/>
                    <a:pt x="45" y="1051"/>
                  </a:cubicBezTo>
                  <a:cubicBezTo>
                    <a:pt x="46" y="1071"/>
                    <a:pt x="31" y="1111"/>
                    <a:pt x="33" y="1132"/>
                  </a:cubicBezTo>
                  <a:cubicBezTo>
                    <a:pt x="34" y="1142"/>
                    <a:pt x="43" y="1162"/>
                    <a:pt x="49" y="1170"/>
                  </a:cubicBezTo>
                  <a:cubicBezTo>
                    <a:pt x="58" y="1183"/>
                    <a:pt x="84" y="1201"/>
                    <a:pt x="96" y="1211"/>
                  </a:cubicBezTo>
                  <a:cubicBezTo>
                    <a:pt x="111" y="1224"/>
                    <a:pt x="141" y="1251"/>
                    <a:pt x="158" y="1260"/>
                  </a:cubicBezTo>
                  <a:cubicBezTo>
                    <a:pt x="184" y="1274"/>
                    <a:pt x="241" y="1287"/>
                    <a:pt x="268" y="1296"/>
                  </a:cubicBezTo>
                  <a:cubicBezTo>
                    <a:pt x="295" y="1305"/>
                    <a:pt x="346" y="1329"/>
                    <a:pt x="374" y="1335"/>
                  </a:cubicBezTo>
                  <a:cubicBezTo>
                    <a:pt x="394" y="1339"/>
                    <a:pt x="436" y="1338"/>
                    <a:pt x="457" y="1341"/>
                  </a:cubicBezTo>
                  <a:cubicBezTo>
                    <a:pt x="476" y="1344"/>
                    <a:pt x="517" y="1347"/>
                    <a:pt x="533" y="1357"/>
                  </a:cubicBezTo>
                  <a:cubicBezTo>
                    <a:pt x="542" y="1362"/>
                    <a:pt x="554" y="1379"/>
                    <a:pt x="557" y="1388"/>
                  </a:cubicBezTo>
                  <a:cubicBezTo>
                    <a:pt x="560" y="1398"/>
                    <a:pt x="553" y="1421"/>
                    <a:pt x="557" y="1431"/>
                  </a:cubicBezTo>
                  <a:cubicBezTo>
                    <a:pt x="562" y="1444"/>
                    <a:pt x="584" y="1464"/>
                    <a:pt x="597" y="1467"/>
                  </a:cubicBezTo>
                  <a:cubicBezTo>
                    <a:pt x="612" y="1471"/>
                    <a:pt x="643" y="1460"/>
                    <a:pt x="657" y="1454"/>
                  </a:cubicBezTo>
                  <a:cubicBezTo>
                    <a:pt x="675" y="1446"/>
                    <a:pt x="708" y="1425"/>
                    <a:pt x="720" y="1410"/>
                  </a:cubicBezTo>
                  <a:cubicBezTo>
                    <a:pt x="732" y="1396"/>
                    <a:pt x="742" y="1361"/>
                    <a:pt x="749" y="1345"/>
                  </a:cubicBezTo>
                  <a:cubicBezTo>
                    <a:pt x="757" y="1325"/>
                    <a:pt x="767" y="1282"/>
                    <a:pt x="782" y="1268"/>
                  </a:cubicBezTo>
                  <a:cubicBezTo>
                    <a:pt x="800" y="1252"/>
                    <a:pt x="850" y="1244"/>
                    <a:pt x="874" y="1241"/>
                  </a:cubicBezTo>
                  <a:cubicBezTo>
                    <a:pt x="890" y="1238"/>
                    <a:pt x="923" y="1239"/>
                    <a:pt x="938" y="1241"/>
                  </a:cubicBezTo>
                  <a:cubicBezTo>
                    <a:pt x="956" y="1243"/>
                    <a:pt x="991" y="1266"/>
                    <a:pt x="1007" y="1258"/>
                  </a:cubicBezTo>
                  <a:cubicBezTo>
                    <a:pt x="1021" y="1250"/>
                    <a:pt x="1025" y="1211"/>
                    <a:pt x="1028" y="1195"/>
                  </a:cubicBezTo>
                  <a:cubicBezTo>
                    <a:pt x="1030" y="1182"/>
                    <a:pt x="1022" y="1155"/>
                    <a:pt x="1028" y="1144"/>
                  </a:cubicBezTo>
                  <a:cubicBezTo>
                    <a:pt x="1034" y="1131"/>
                    <a:pt x="1063" y="1118"/>
                    <a:pt x="1075" y="1109"/>
                  </a:cubicBezTo>
                  <a:cubicBezTo>
                    <a:pt x="1098" y="1091"/>
                    <a:pt x="1137" y="1030"/>
                    <a:pt x="1166" y="1032"/>
                  </a:cubicBezTo>
                  <a:cubicBezTo>
                    <a:pt x="1175" y="1033"/>
                    <a:pt x="1179" y="1056"/>
                    <a:pt x="1187" y="1058"/>
                  </a:cubicBezTo>
                  <a:cubicBezTo>
                    <a:pt x="1202" y="1062"/>
                    <a:pt x="1232" y="1046"/>
                    <a:pt x="1244" y="1036"/>
                  </a:cubicBezTo>
                  <a:cubicBezTo>
                    <a:pt x="1258" y="1026"/>
                    <a:pt x="1279" y="998"/>
                    <a:pt x="1283" y="982"/>
                  </a:cubicBezTo>
                  <a:cubicBezTo>
                    <a:pt x="1286" y="969"/>
                    <a:pt x="1281" y="941"/>
                    <a:pt x="1273" y="931"/>
                  </a:cubicBezTo>
                  <a:cubicBezTo>
                    <a:pt x="1267" y="923"/>
                    <a:pt x="1240" y="925"/>
                    <a:pt x="1236" y="916"/>
                  </a:cubicBezTo>
                  <a:cubicBezTo>
                    <a:pt x="1231" y="905"/>
                    <a:pt x="1246" y="882"/>
                    <a:pt x="1253" y="873"/>
                  </a:cubicBezTo>
                  <a:cubicBezTo>
                    <a:pt x="1259" y="865"/>
                    <a:pt x="1278" y="859"/>
                    <a:pt x="1283" y="852"/>
                  </a:cubicBezTo>
                  <a:cubicBezTo>
                    <a:pt x="1294" y="834"/>
                    <a:pt x="1296" y="789"/>
                    <a:pt x="1298" y="767"/>
                  </a:cubicBezTo>
                  <a:cubicBezTo>
                    <a:pt x="1300" y="743"/>
                    <a:pt x="1292" y="693"/>
                    <a:pt x="1298" y="669"/>
                  </a:cubicBezTo>
                  <a:cubicBezTo>
                    <a:pt x="1304" y="644"/>
                    <a:pt x="1330" y="598"/>
                    <a:pt x="1345" y="577"/>
                  </a:cubicBezTo>
                  <a:cubicBezTo>
                    <a:pt x="1357" y="559"/>
                    <a:pt x="1393" y="534"/>
                    <a:pt x="1404" y="516"/>
                  </a:cubicBezTo>
                  <a:cubicBezTo>
                    <a:pt x="1417" y="497"/>
                    <a:pt x="1433" y="454"/>
                    <a:pt x="1438" y="432"/>
                  </a:cubicBezTo>
                  <a:cubicBezTo>
                    <a:pt x="1440" y="422"/>
                    <a:pt x="1434" y="401"/>
                    <a:pt x="1438" y="392"/>
                  </a:cubicBezTo>
                  <a:cubicBezTo>
                    <a:pt x="1442" y="381"/>
                    <a:pt x="1459" y="353"/>
                    <a:pt x="1471" y="356"/>
                  </a:cubicBezTo>
                  <a:cubicBezTo>
                    <a:pt x="1483" y="359"/>
                    <a:pt x="1484" y="392"/>
                    <a:pt x="1486" y="404"/>
                  </a:cubicBezTo>
                  <a:cubicBezTo>
                    <a:pt x="1487" y="411"/>
                    <a:pt x="1480" y="429"/>
                    <a:pt x="1486" y="433"/>
                  </a:cubicBezTo>
                  <a:cubicBezTo>
                    <a:pt x="1495" y="439"/>
                    <a:pt x="1519" y="426"/>
                    <a:pt x="1527" y="419"/>
                  </a:cubicBezTo>
                  <a:cubicBezTo>
                    <a:pt x="1535" y="412"/>
                    <a:pt x="1541" y="388"/>
                    <a:pt x="1548" y="380"/>
                  </a:cubicBezTo>
                  <a:cubicBezTo>
                    <a:pt x="1558" y="367"/>
                    <a:pt x="1586" y="350"/>
                    <a:pt x="1595" y="338"/>
                  </a:cubicBezTo>
                  <a:cubicBezTo>
                    <a:pt x="1603" y="326"/>
                    <a:pt x="1617" y="299"/>
                    <a:pt x="1617" y="284"/>
                  </a:cubicBezTo>
                  <a:cubicBezTo>
                    <a:pt x="1618" y="262"/>
                    <a:pt x="1596" y="222"/>
                    <a:pt x="1585" y="202"/>
                  </a:cubicBezTo>
                  <a:cubicBezTo>
                    <a:pt x="1581" y="196"/>
                    <a:pt x="1570" y="184"/>
                    <a:pt x="1565" y="178"/>
                  </a:cubicBezTo>
                  <a:cubicBezTo>
                    <a:pt x="1554" y="161"/>
                    <a:pt x="1537" y="123"/>
                    <a:pt x="1524" y="107"/>
                  </a:cubicBezTo>
                  <a:cubicBezTo>
                    <a:pt x="1520" y="101"/>
                    <a:pt x="1507" y="90"/>
                    <a:pt x="1502" y="84"/>
                  </a:cubicBezTo>
                  <a:cubicBezTo>
                    <a:pt x="1493" y="73"/>
                    <a:pt x="1481" y="43"/>
                    <a:pt x="1467" y="38"/>
                  </a:cubicBezTo>
                  <a:cubicBezTo>
                    <a:pt x="1458" y="34"/>
                    <a:pt x="1437" y="44"/>
                    <a:pt x="1427" y="46"/>
                  </a:cubicBezTo>
                  <a:cubicBezTo>
                    <a:pt x="1415" y="49"/>
                    <a:pt x="1392" y="59"/>
                    <a:pt x="1382" y="54"/>
                  </a:cubicBezTo>
                  <a:cubicBezTo>
                    <a:pt x="1373" y="49"/>
                    <a:pt x="1373" y="25"/>
                    <a:pt x="1366" y="18"/>
                  </a:cubicBezTo>
                  <a:cubicBezTo>
                    <a:pt x="1358" y="10"/>
                    <a:pt x="1336" y="0"/>
                    <a:pt x="1325" y="1"/>
                  </a:cubicBezTo>
                  <a:cubicBezTo>
                    <a:pt x="1319" y="1"/>
                    <a:pt x="1307" y="6"/>
                    <a:pt x="1303" y="10"/>
                  </a:cubicBezTo>
                  <a:cubicBezTo>
                    <a:pt x="1295" y="18"/>
                    <a:pt x="1291" y="41"/>
                    <a:pt x="1284" y="50"/>
                  </a:cubicBezTo>
                  <a:cubicBezTo>
                    <a:pt x="1275" y="63"/>
                    <a:pt x="1252" y="85"/>
                    <a:pt x="1237" y="91"/>
                  </a:cubicBezTo>
                  <a:cubicBezTo>
                    <a:pt x="1223" y="97"/>
                    <a:pt x="1190" y="90"/>
                    <a:pt x="1175" y="93"/>
                  </a:cubicBezTo>
                  <a:cubicBezTo>
                    <a:pt x="1161" y="97"/>
                    <a:pt x="1133" y="110"/>
                    <a:pt x="1121" y="117"/>
                  </a:cubicBezTo>
                  <a:cubicBezTo>
                    <a:pt x="1114" y="121"/>
                    <a:pt x="1102" y="133"/>
                    <a:pt x="1095" y="137"/>
                  </a:cubicBezTo>
                  <a:cubicBezTo>
                    <a:pt x="1080" y="145"/>
                    <a:pt x="1047" y="158"/>
                    <a:pt x="1030" y="160"/>
                  </a:cubicBezTo>
                  <a:cubicBezTo>
                    <a:pt x="997" y="165"/>
                    <a:pt x="929" y="153"/>
                    <a:pt x="895" y="149"/>
                  </a:cubicBezTo>
                  <a:cubicBezTo>
                    <a:pt x="877" y="147"/>
                    <a:pt x="841" y="137"/>
                    <a:pt x="823" y="138"/>
                  </a:cubicBezTo>
                  <a:cubicBezTo>
                    <a:pt x="803" y="140"/>
                    <a:pt x="766" y="165"/>
                    <a:pt x="745" y="164"/>
                  </a:cubicBezTo>
                  <a:cubicBezTo>
                    <a:pt x="733" y="164"/>
                    <a:pt x="712" y="147"/>
                    <a:pt x="699" y="144"/>
                  </a:cubicBezTo>
                  <a:cubicBezTo>
                    <a:pt x="678" y="140"/>
                    <a:pt x="628" y="131"/>
                    <a:pt x="610" y="144"/>
                  </a:cubicBezTo>
                  <a:cubicBezTo>
                    <a:pt x="604" y="148"/>
                    <a:pt x="601" y="164"/>
                    <a:pt x="602" y="172"/>
                  </a:cubicBezTo>
                  <a:cubicBezTo>
                    <a:pt x="602" y="184"/>
                    <a:pt x="623" y="205"/>
                    <a:pt x="624" y="217"/>
                  </a:cubicBezTo>
                  <a:cubicBezTo>
                    <a:pt x="625" y="225"/>
                    <a:pt x="621" y="243"/>
                    <a:pt x="615" y="248"/>
                  </a:cubicBezTo>
                  <a:cubicBezTo>
                    <a:pt x="606" y="257"/>
                    <a:pt x="577" y="260"/>
                    <a:pt x="564" y="261"/>
                  </a:cubicBezTo>
                  <a:cubicBezTo>
                    <a:pt x="553" y="261"/>
                    <a:pt x="529" y="259"/>
                    <a:pt x="519" y="253"/>
                  </a:cubicBezTo>
                  <a:cubicBezTo>
                    <a:pt x="503" y="245"/>
                    <a:pt x="484" y="210"/>
                    <a:pt x="468" y="204"/>
                  </a:cubicBezTo>
                  <a:cubicBezTo>
                    <a:pt x="454" y="198"/>
                    <a:pt x="422" y="201"/>
                    <a:pt x="407" y="205"/>
                  </a:cubicBezTo>
                  <a:cubicBezTo>
                    <a:pt x="391" y="209"/>
                    <a:pt x="359" y="224"/>
                    <a:pt x="348" y="237"/>
                  </a:cubicBezTo>
                  <a:cubicBezTo>
                    <a:pt x="339" y="247"/>
                    <a:pt x="331" y="274"/>
                    <a:pt x="329" y="287"/>
                  </a:cubicBezTo>
                  <a:cubicBezTo>
                    <a:pt x="327" y="297"/>
                    <a:pt x="322" y="321"/>
                    <a:pt x="329" y="329"/>
                  </a:cubicBezTo>
                  <a:cubicBezTo>
                    <a:pt x="337" y="338"/>
                    <a:pt x="364" y="341"/>
                    <a:pt x="376" y="339"/>
                  </a:cubicBezTo>
                  <a:cubicBezTo>
                    <a:pt x="385" y="337"/>
                    <a:pt x="396" y="323"/>
                    <a:pt x="403" y="318"/>
                  </a:cubicBezTo>
                  <a:cubicBezTo>
                    <a:pt x="410" y="313"/>
                    <a:pt x="421" y="299"/>
                    <a:pt x="429" y="299"/>
                  </a:cubicBezTo>
                  <a:cubicBezTo>
                    <a:pt x="435" y="299"/>
                    <a:pt x="444" y="310"/>
                    <a:pt x="447" y="315"/>
                  </a:cubicBezTo>
                  <a:cubicBezTo>
                    <a:pt x="451" y="324"/>
                    <a:pt x="454" y="343"/>
                    <a:pt x="452" y="352"/>
                  </a:cubicBezTo>
                  <a:cubicBezTo>
                    <a:pt x="449" y="362"/>
                    <a:pt x="435" y="376"/>
                    <a:pt x="427" y="38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4" name="Freeform 7"/>
            <p:cNvSpPr>
              <a:spLocks/>
            </p:cNvSpPr>
            <p:nvPr/>
          </p:nvSpPr>
          <p:spPr bwMode="auto">
            <a:xfrm>
              <a:off x="5511800" y="4824411"/>
              <a:ext cx="19050" cy="20638"/>
            </a:xfrm>
            <a:custGeom>
              <a:avLst/>
              <a:gdLst>
                <a:gd name="T0" fmla="*/ 78 w 117"/>
                <a:gd name="T1" fmla="*/ 3 h 127"/>
                <a:gd name="T2" fmla="*/ 40 w 117"/>
                <a:gd name="T3" fmla="*/ 18 h 127"/>
                <a:gd name="T4" fmla="*/ 4 w 117"/>
                <a:gd name="T5" fmla="*/ 49 h 127"/>
                <a:gd name="T6" fmla="*/ 17 w 117"/>
                <a:gd name="T7" fmla="*/ 103 h 127"/>
                <a:gd name="T8" fmla="*/ 62 w 117"/>
                <a:gd name="T9" fmla="*/ 127 h 127"/>
                <a:gd name="T10" fmla="*/ 103 w 117"/>
                <a:gd name="T11" fmla="*/ 98 h 127"/>
                <a:gd name="T12" fmla="*/ 113 w 117"/>
                <a:gd name="T13" fmla="*/ 39 h 127"/>
                <a:gd name="T14" fmla="*/ 78 w 117"/>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27">
                  <a:moveTo>
                    <a:pt x="78" y="3"/>
                  </a:moveTo>
                  <a:cubicBezTo>
                    <a:pt x="68" y="0"/>
                    <a:pt x="49" y="12"/>
                    <a:pt x="40" y="18"/>
                  </a:cubicBezTo>
                  <a:cubicBezTo>
                    <a:pt x="30" y="24"/>
                    <a:pt x="8" y="38"/>
                    <a:pt x="4" y="49"/>
                  </a:cubicBezTo>
                  <a:cubicBezTo>
                    <a:pt x="0" y="62"/>
                    <a:pt x="9" y="92"/>
                    <a:pt x="17" y="103"/>
                  </a:cubicBezTo>
                  <a:cubicBezTo>
                    <a:pt x="25" y="113"/>
                    <a:pt x="49" y="127"/>
                    <a:pt x="62" y="127"/>
                  </a:cubicBezTo>
                  <a:cubicBezTo>
                    <a:pt x="74" y="126"/>
                    <a:pt x="96" y="109"/>
                    <a:pt x="103" y="98"/>
                  </a:cubicBezTo>
                  <a:cubicBezTo>
                    <a:pt x="111" y="86"/>
                    <a:pt x="117" y="53"/>
                    <a:pt x="113" y="39"/>
                  </a:cubicBezTo>
                  <a:cubicBezTo>
                    <a:pt x="109" y="27"/>
                    <a:pt x="91" y="5"/>
                    <a:pt x="78"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5" name="Freeform 8"/>
            <p:cNvSpPr>
              <a:spLocks/>
            </p:cNvSpPr>
            <p:nvPr/>
          </p:nvSpPr>
          <p:spPr bwMode="auto">
            <a:xfrm>
              <a:off x="5510212" y="4783136"/>
              <a:ext cx="25400" cy="30163"/>
            </a:xfrm>
            <a:custGeom>
              <a:avLst/>
              <a:gdLst>
                <a:gd name="T0" fmla="*/ 68 w 154"/>
                <a:gd name="T1" fmla="*/ 161 h 182"/>
                <a:gd name="T2" fmla="*/ 92 w 154"/>
                <a:gd name="T3" fmla="*/ 126 h 182"/>
                <a:gd name="T4" fmla="*/ 122 w 154"/>
                <a:gd name="T5" fmla="*/ 54 h 182"/>
                <a:gd name="T6" fmla="*/ 153 w 154"/>
                <a:gd name="T7" fmla="*/ 27 h 182"/>
                <a:gd name="T8" fmla="*/ 122 w 154"/>
                <a:gd name="T9" fmla="*/ 6 h 182"/>
                <a:gd name="T10" fmla="*/ 84 w 154"/>
                <a:gd name="T11" fmla="*/ 6 h 182"/>
                <a:gd name="T12" fmla="*/ 68 w 154"/>
                <a:gd name="T13" fmla="*/ 51 h 182"/>
                <a:gd name="T14" fmla="*/ 30 w 154"/>
                <a:gd name="T15" fmla="*/ 60 h 182"/>
                <a:gd name="T16" fmla="*/ 3 w 154"/>
                <a:gd name="T17" fmla="*/ 93 h 182"/>
                <a:gd name="T18" fmla="*/ 3 w 154"/>
                <a:gd name="T19" fmla="*/ 136 h 182"/>
                <a:gd name="T20" fmla="*/ 30 w 154"/>
                <a:gd name="T21" fmla="*/ 179 h 182"/>
                <a:gd name="T22" fmla="*/ 68 w 154"/>
                <a:gd name="T23"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82">
                  <a:moveTo>
                    <a:pt x="68" y="161"/>
                  </a:moveTo>
                  <a:cubicBezTo>
                    <a:pt x="76" y="154"/>
                    <a:pt x="87" y="136"/>
                    <a:pt x="92" y="126"/>
                  </a:cubicBezTo>
                  <a:cubicBezTo>
                    <a:pt x="102" y="109"/>
                    <a:pt x="110" y="70"/>
                    <a:pt x="122" y="54"/>
                  </a:cubicBezTo>
                  <a:cubicBezTo>
                    <a:pt x="128" y="46"/>
                    <a:pt x="154" y="38"/>
                    <a:pt x="153" y="27"/>
                  </a:cubicBezTo>
                  <a:cubicBezTo>
                    <a:pt x="153" y="18"/>
                    <a:pt x="131" y="9"/>
                    <a:pt x="122" y="6"/>
                  </a:cubicBezTo>
                  <a:cubicBezTo>
                    <a:pt x="113" y="3"/>
                    <a:pt x="92" y="0"/>
                    <a:pt x="84" y="6"/>
                  </a:cubicBezTo>
                  <a:cubicBezTo>
                    <a:pt x="74" y="13"/>
                    <a:pt x="76" y="43"/>
                    <a:pt x="68" y="51"/>
                  </a:cubicBezTo>
                  <a:cubicBezTo>
                    <a:pt x="60" y="57"/>
                    <a:pt x="38" y="55"/>
                    <a:pt x="30" y="60"/>
                  </a:cubicBezTo>
                  <a:cubicBezTo>
                    <a:pt x="21" y="66"/>
                    <a:pt x="7" y="83"/>
                    <a:pt x="3" y="93"/>
                  </a:cubicBezTo>
                  <a:cubicBezTo>
                    <a:pt x="0" y="104"/>
                    <a:pt x="0" y="126"/>
                    <a:pt x="3" y="136"/>
                  </a:cubicBezTo>
                  <a:cubicBezTo>
                    <a:pt x="7" y="149"/>
                    <a:pt x="17" y="176"/>
                    <a:pt x="30" y="179"/>
                  </a:cubicBezTo>
                  <a:cubicBezTo>
                    <a:pt x="40" y="182"/>
                    <a:pt x="59" y="168"/>
                    <a:pt x="68"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6" name="Freeform 9"/>
            <p:cNvSpPr>
              <a:spLocks/>
            </p:cNvSpPr>
            <p:nvPr/>
          </p:nvSpPr>
          <p:spPr bwMode="auto">
            <a:xfrm>
              <a:off x="5586413" y="4595812"/>
              <a:ext cx="174625" cy="390524"/>
            </a:xfrm>
            <a:custGeom>
              <a:avLst/>
              <a:gdLst>
                <a:gd name="T0" fmla="*/ 678 w 1029"/>
                <a:gd name="T1" fmla="*/ 2240 h 2306"/>
                <a:gd name="T2" fmla="*/ 630 w 1029"/>
                <a:gd name="T3" fmla="*/ 2261 h 2306"/>
                <a:gd name="T4" fmla="*/ 592 w 1029"/>
                <a:gd name="T5" fmla="*/ 2305 h 2306"/>
                <a:gd name="T6" fmla="*/ 540 w 1029"/>
                <a:gd name="T7" fmla="*/ 2265 h 2306"/>
                <a:gd name="T8" fmla="*/ 540 w 1029"/>
                <a:gd name="T9" fmla="*/ 2178 h 2306"/>
                <a:gd name="T10" fmla="*/ 485 w 1029"/>
                <a:gd name="T11" fmla="*/ 2064 h 2306"/>
                <a:gd name="T12" fmla="*/ 416 w 1029"/>
                <a:gd name="T13" fmla="*/ 2014 h 2306"/>
                <a:gd name="T14" fmla="*/ 347 w 1029"/>
                <a:gd name="T15" fmla="*/ 1972 h 2306"/>
                <a:gd name="T16" fmla="*/ 275 w 1029"/>
                <a:gd name="T17" fmla="*/ 1938 h 2306"/>
                <a:gd name="T18" fmla="*/ 210 w 1029"/>
                <a:gd name="T19" fmla="*/ 1861 h 2306"/>
                <a:gd name="T20" fmla="*/ 181 w 1029"/>
                <a:gd name="T21" fmla="*/ 1788 h 2306"/>
                <a:gd name="T22" fmla="*/ 144 w 1029"/>
                <a:gd name="T23" fmla="*/ 1703 h 2306"/>
                <a:gd name="T24" fmla="*/ 92 w 1029"/>
                <a:gd name="T25" fmla="*/ 1627 h 2306"/>
                <a:gd name="T26" fmla="*/ 21 w 1029"/>
                <a:gd name="T27" fmla="*/ 1627 h 2306"/>
                <a:gd name="T28" fmla="*/ 2 w 1029"/>
                <a:gd name="T29" fmla="*/ 1583 h 2306"/>
                <a:gd name="T30" fmla="*/ 8 w 1029"/>
                <a:gd name="T31" fmla="*/ 1537 h 2306"/>
                <a:gd name="T32" fmla="*/ 45 w 1029"/>
                <a:gd name="T33" fmla="*/ 1495 h 2306"/>
                <a:gd name="T34" fmla="*/ 51 w 1029"/>
                <a:gd name="T35" fmla="*/ 1412 h 2306"/>
                <a:gd name="T36" fmla="*/ 41 w 1029"/>
                <a:gd name="T37" fmla="*/ 1287 h 2306"/>
                <a:gd name="T38" fmla="*/ 23 w 1029"/>
                <a:gd name="T39" fmla="*/ 1215 h 2306"/>
                <a:gd name="T40" fmla="*/ 46 w 1029"/>
                <a:gd name="T41" fmla="*/ 1107 h 2306"/>
                <a:gd name="T42" fmla="*/ 83 w 1029"/>
                <a:gd name="T43" fmla="*/ 1069 h 2306"/>
                <a:gd name="T44" fmla="*/ 92 w 1029"/>
                <a:gd name="T45" fmla="*/ 999 h 2306"/>
                <a:gd name="T46" fmla="*/ 111 w 1029"/>
                <a:gd name="T47" fmla="*/ 811 h 2306"/>
                <a:gd name="T48" fmla="*/ 190 w 1029"/>
                <a:gd name="T49" fmla="*/ 645 h 2306"/>
                <a:gd name="T50" fmla="*/ 272 w 1029"/>
                <a:gd name="T51" fmla="*/ 474 h 2306"/>
                <a:gd name="T52" fmla="*/ 350 w 1029"/>
                <a:gd name="T53" fmla="*/ 287 h 2306"/>
                <a:gd name="T54" fmla="*/ 395 w 1029"/>
                <a:gd name="T55" fmla="*/ 158 h 2306"/>
                <a:gd name="T56" fmla="*/ 507 w 1029"/>
                <a:gd name="T57" fmla="*/ 91 h 2306"/>
                <a:gd name="T58" fmla="*/ 621 w 1029"/>
                <a:gd name="T59" fmla="*/ 75 h 2306"/>
                <a:gd name="T60" fmla="*/ 776 w 1029"/>
                <a:gd name="T61" fmla="*/ 4 h 2306"/>
                <a:gd name="T62" fmla="*/ 862 w 1029"/>
                <a:gd name="T63" fmla="*/ 4 h 2306"/>
                <a:gd name="T64" fmla="*/ 933 w 1029"/>
                <a:gd name="T65" fmla="*/ 4 h 2306"/>
                <a:gd name="T66" fmla="*/ 1007 w 1029"/>
                <a:gd name="T67" fmla="*/ 35 h 2306"/>
                <a:gd name="T68" fmla="*/ 1028 w 1029"/>
                <a:gd name="T69" fmla="*/ 92 h 2306"/>
                <a:gd name="T70" fmla="*/ 1014 w 1029"/>
                <a:gd name="T71" fmla="*/ 139 h 2306"/>
                <a:gd name="T72" fmla="*/ 980 w 1029"/>
                <a:gd name="T73" fmla="*/ 170 h 2306"/>
                <a:gd name="T74" fmla="*/ 940 w 1029"/>
                <a:gd name="T75" fmla="*/ 193 h 2306"/>
                <a:gd name="T76" fmla="*/ 945 w 1029"/>
                <a:gd name="T77" fmla="*/ 239 h 2306"/>
                <a:gd name="T78" fmla="*/ 974 w 1029"/>
                <a:gd name="T79" fmla="*/ 268 h 2306"/>
                <a:gd name="T80" fmla="*/ 1011 w 1029"/>
                <a:gd name="T81" fmla="*/ 380 h 2306"/>
                <a:gd name="T82" fmla="*/ 999 w 1029"/>
                <a:gd name="T83" fmla="*/ 466 h 2306"/>
                <a:gd name="T84" fmla="*/ 939 w 1029"/>
                <a:gd name="T85" fmla="*/ 614 h 2306"/>
                <a:gd name="T86" fmla="*/ 927 w 1029"/>
                <a:gd name="T87" fmla="*/ 709 h 2306"/>
                <a:gd name="T88" fmla="*/ 962 w 1029"/>
                <a:gd name="T89" fmla="*/ 795 h 2306"/>
                <a:gd name="T90" fmla="*/ 971 w 1029"/>
                <a:gd name="T91" fmla="*/ 858 h 2306"/>
                <a:gd name="T92" fmla="*/ 960 w 1029"/>
                <a:gd name="T93" fmla="*/ 1060 h 2306"/>
                <a:gd name="T94" fmla="*/ 918 w 1029"/>
                <a:gd name="T95" fmla="*/ 1319 h 2306"/>
                <a:gd name="T96" fmla="*/ 892 w 1029"/>
                <a:gd name="T97" fmla="*/ 1481 h 2306"/>
                <a:gd name="T98" fmla="*/ 836 w 1029"/>
                <a:gd name="T99" fmla="*/ 1559 h 2306"/>
                <a:gd name="T100" fmla="*/ 791 w 1029"/>
                <a:gd name="T101" fmla="*/ 1651 h 2306"/>
                <a:gd name="T102" fmla="*/ 726 w 1029"/>
                <a:gd name="T103" fmla="*/ 1736 h 2306"/>
                <a:gd name="T104" fmla="*/ 677 w 1029"/>
                <a:gd name="T105" fmla="*/ 1835 h 2306"/>
                <a:gd name="T106" fmla="*/ 670 w 1029"/>
                <a:gd name="T107" fmla="*/ 1970 h 2306"/>
                <a:gd name="T108" fmla="*/ 691 w 1029"/>
                <a:gd name="T109" fmla="*/ 2103 h 2306"/>
                <a:gd name="T110" fmla="*/ 682 w 1029"/>
                <a:gd name="T111" fmla="*/ 2170 h 2306"/>
                <a:gd name="T112" fmla="*/ 678 w 1029"/>
                <a:gd name="T113" fmla="*/ 224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9" h="2306">
                  <a:moveTo>
                    <a:pt x="678" y="2240"/>
                  </a:moveTo>
                  <a:cubicBezTo>
                    <a:pt x="670" y="2251"/>
                    <a:pt x="640" y="2254"/>
                    <a:pt x="630" y="2261"/>
                  </a:cubicBezTo>
                  <a:cubicBezTo>
                    <a:pt x="618" y="2270"/>
                    <a:pt x="607" y="2303"/>
                    <a:pt x="592" y="2305"/>
                  </a:cubicBezTo>
                  <a:cubicBezTo>
                    <a:pt x="576" y="2306"/>
                    <a:pt x="548" y="2280"/>
                    <a:pt x="540" y="2265"/>
                  </a:cubicBezTo>
                  <a:cubicBezTo>
                    <a:pt x="531" y="2246"/>
                    <a:pt x="545" y="2200"/>
                    <a:pt x="540" y="2178"/>
                  </a:cubicBezTo>
                  <a:cubicBezTo>
                    <a:pt x="533" y="2148"/>
                    <a:pt x="505" y="2089"/>
                    <a:pt x="485" y="2064"/>
                  </a:cubicBezTo>
                  <a:cubicBezTo>
                    <a:pt x="471" y="2048"/>
                    <a:pt x="434" y="2026"/>
                    <a:pt x="416" y="2014"/>
                  </a:cubicBezTo>
                  <a:cubicBezTo>
                    <a:pt x="400" y="2002"/>
                    <a:pt x="365" y="1981"/>
                    <a:pt x="347" y="1972"/>
                  </a:cubicBezTo>
                  <a:cubicBezTo>
                    <a:pt x="330" y="1962"/>
                    <a:pt x="291" y="1950"/>
                    <a:pt x="275" y="1938"/>
                  </a:cubicBezTo>
                  <a:cubicBezTo>
                    <a:pt x="255" y="1923"/>
                    <a:pt x="223" y="1883"/>
                    <a:pt x="210" y="1861"/>
                  </a:cubicBezTo>
                  <a:cubicBezTo>
                    <a:pt x="200" y="1844"/>
                    <a:pt x="189" y="1806"/>
                    <a:pt x="181" y="1788"/>
                  </a:cubicBezTo>
                  <a:cubicBezTo>
                    <a:pt x="172" y="1767"/>
                    <a:pt x="155" y="1723"/>
                    <a:pt x="144" y="1703"/>
                  </a:cubicBezTo>
                  <a:cubicBezTo>
                    <a:pt x="133" y="1683"/>
                    <a:pt x="112" y="1638"/>
                    <a:pt x="92" y="1627"/>
                  </a:cubicBezTo>
                  <a:cubicBezTo>
                    <a:pt x="76" y="1619"/>
                    <a:pt x="36" y="1637"/>
                    <a:pt x="21" y="1627"/>
                  </a:cubicBezTo>
                  <a:cubicBezTo>
                    <a:pt x="11" y="1621"/>
                    <a:pt x="3" y="1595"/>
                    <a:pt x="2" y="1583"/>
                  </a:cubicBezTo>
                  <a:cubicBezTo>
                    <a:pt x="0" y="1571"/>
                    <a:pt x="3" y="1547"/>
                    <a:pt x="8" y="1537"/>
                  </a:cubicBezTo>
                  <a:cubicBezTo>
                    <a:pt x="14" y="1524"/>
                    <a:pt x="39" y="1508"/>
                    <a:pt x="45" y="1495"/>
                  </a:cubicBezTo>
                  <a:cubicBezTo>
                    <a:pt x="53" y="1475"/>
                    <a:pt x="51" y="1432"/>
                    <a:pt x="51" y="1412"/>
                  </a:cubicBezTo>
                  <a:cubicBezTo>
                    <a:pt x="51" y="1380"/>
                    <a:pt x="46" y="1317"/>
                    <a:pt x="41" y="1287"/>
                  </a:cubicBezTo>
                  <a:cubicBezTo>
                    <a:pt x="38" y="1268"/>
                    <a:pt x="23" y="1233"/>
                    <a:pt x="23" y="1215"/>
                  </a:cubicBezTo>
                  <a:cubicBezTo>
                    <a:pt x="22" y="1187"/>
                    <a:pt x="33" y="1131"/>
                    <a:pt x="46" y="1107"/>
                  </a:cubicBezTo>
                  <a:cubicBezTo>
                    <a:pt x="52" y="1095"/>
                    <a:pt x="77" y="1081"/>
                    <a:pt x="83" y="1069"/>
                  </a:cubicBezTo>
                  <a:cubicBezTo>
                    <a:pt x="91" y="1053"/>
                    <a:pt x="90" y="1017"/>
                    <a:pt x="92" y="999"/>
                  </a:cubicBezTo>
                  <a:cubicBezTo>
                    <a:pt x="97" y="952"/>
                    <a:pt x="98" y="856"/>
                    <a:pt x="111" y="811"/>
                  </a:cubicBezTo>
                  <a:cubicBezTo>
                    <a:pt x="123" y="767"/>
                    <a:pt x="170" y="686"/>
                    <a:pt x="190" y="645"/>
                  </a:cubicBezTo>
                  <a:cubicBezTo>
                    <a:pt x="210" y="602"/>
                    <a:pt x="252" y="517"/>
                    <a:pt x="272" y="474"/>
                  </a:cubicBezTo>
                  <a:cubicBezTo>
                    <a:pt x="292" y="428"/>
                    <a:pt x="331" y="334"/>
                    <a:pt x="350" y="287"/>
                  </a:cubicBezTo>
                  <a:cubicBezTo>
                    <a:pt x="362" y="255"/>
                    <a:pt x="374" y="184"/>
                    <a:pt x="395" y="158"/>
                  </a:cubicBezTo>
                  <a:cubicBezTo>
                    <a:pt x="416" y="133"/>
                    <a:pt x="476" y="102"/>
                    <a:pt x="507" y="91"/>
                  </a:cubicBezTo>
                  <a:cubicBezTo>
                    <a:pt x="534" y="82"/>
                    <a:pt x="593" y="83"/>
                    <a:pt x="621" y="75"/>
                  </a:cubicBezTo>
                  <a:cubicBezTo>
                    <a:pt x="662" y="63"/>
                    <a:pt x="734" y="13"/>
                    <a:pt x="776" y="4"/>
                  </a:cubicBezTo>
                  <a:cubicBezTo>
                    <a:pt x="797" y="0"/>
                    <a:pt x="841" y="4"/>
                    <a:pt x="862" y="4"/>
                  </a:cubicBezTo>
                  <a:cubicBezTo>
                    <a:pt x="880" y="4"/>
                    <a:pt x="916" y="1"/>
                    <a:pt x="933" y="4"/>
                  </a:cubicBezTo>
                  <a:cubicBezTo>
                    <a:pt x="953" y="8"/>
                    <a:pt x="993" y="21"/>
                    <a:pt x="1007" y="35"/>
                  </a:cubicBezTo>
                  <a:cubicBezTo>
                    <a:pt x="1018" y="46"/>
                    <a:pt x="1028" y="77"/>
                    <a:pt x="1028" y="92"/>
                  </a:cubicBezTo>
                  <a:cubicBezTo>
                    <a:pt x="1029" y="105"/>
                    <a:pt x="1020" y="129"/>
                    <a:pt x="1014" y="139"/>
                  </a:cubicBezTo>
                  <a:cubicBezTo>
                    <a:pt x="1007" y="149"/>
                    <a:pt x="989" y="164"/>
                    <a:pt x="980" y="170"/>
                  </a:cubicBezTo>
                  <a:cubicBezTo>
                    <a:pt x="971" y="177"/>
                    <a:pt x="946" y="183"/>
                    <a:pt x="940" y="193"/>
                  </a:cubicBezTo>
                  <a:cubicBezTo>
                    <a:pt x="935" y="203"/>
                    <a:pt x="941" y="228"/>
                    <a:pt x="945" y="239"/>
                  </a:cubicBezTo>
                  <a:cubicBezTo>
                    <a:pt x="950" y="248"/>
                    <a:pt x="969" y="259"/>
                    <a:pt x="974" y="268"/>
                  </a:cubicBezTo>
                  <a:cubicBezTo>
                    <a:pt x="989" y="293"/>
                    <a:pt x="1008" y="351"/>
                    <a:pt x="1011" y="380"/>
                  </a:cubicBezTo>
                  <a:cubicBezTo>
                    <a:pt x="1013" y="402"/>
                    <a:pt x="1004" y="445"/>
                    <a:pt x="999" y="466"/>
                  </a:cubicBezTo>
                  <a:cubicBezTo>
                    <a:pt x="988" y="505"/>
                    <a:pt x="949" y="575"/>
                    <a:pt x="939" y="614"/>
                  </a:cubicBezTo>
                  <a:cubicBezTo>
                    <a:pt x="933" y="637"/>
                    <a:pt x="924" y="685"/>
                    <a:pt x="927" y="709"/>
                  </a:cubicBezTo>
                  <a:cubicBezTo>
                    <a:pt x="930" y="732"/>
                    <a:pt x="955" y="773"/>
                    <a:pt x="962" y="795"/>
                  </a:cubicBezTo>
                  <a:cubicBezTo>
                    <a:pt x="966" y="810"/>
                    <a:pt x="971" y="842"/>
                    <a:pt x="971" y="858"/>
                  </a:cubicBezTo>
                  <a:cubicBezTo>
                    <a:pt x="974" y="908"/>
                    <a:pt x="966" y="1010"/>
                    <a:pt x="960" y="1060"/>
                  </a:cubicBezTo>
                  <a:cubicBezTo>
                    <a:pt x="953" y="1125"/>
                    <a:pt x="929" y="1254"/>
                    <a:pt x="918" y="1319"/>
                  </a:cubicBezTo>
                  <a:cubicBezTo>
                    <a:pt x="912" y="1359"/>
                    <a:pt x="908" y="1443"/>
                    <a:pt x="892" y="1481"/>
                  </a:cubicBezTo>
                  <a:cubicBezTo>
                    <a:pt x="883" y="1503"/>
                    <a:pt x="849" y="1539"/>
                    <a:pt x="836" y="1559"/>
                  </a:cubicBezTo>
                  <a:cubicBezTo>
                    <a:pt x="823" y="1581"/>
                    <a:pt x="804" y="1629"/>
                    <a:pt x="791" y="1651"/>
                  </a:cubicBezTo>
                  <a:cubicBezTo>
                    <a:pt x="776" y="1673"/>
                    <a:pt x="740" y="1713"/>
                    <a:pt x="726" y="1736"/>
                  </a:cubicBezTo>
                  <a:cubicBezTo>
                    <a:pt x="712" y="1760"/>
                    <a:pt x="684" y="1808"/>
                    <a:pt x="677" y="1835"/>
                  </a:cubicBezTo>
                  <a:cubicBezTo>
                    <a:pt x="668" y="1868"/>
                    <a:pt x="669" y="1937"/>
                    <a:pt x="670" y="1970"/>
                  </a:cubicBezTo>
                  <a:cubicBezTo>
                    <a:pt x="672" y="2004"/>
                    <a:pt x="691" y="2069"/>
                    <a:pt x="691" y="2103"/>
                  </a:cubicBezTo>
                  <a:cubicBezTo>
                    <a:pt x="692" y="2120"/>
                    <a:pt x="683" y="2153"/>
                    <a:pt x="682" y="2170"/>
                  </a:cubicBezTo>
                  <a:cubicBezTo>
                    <a:pt x="680" y="2187"/>
                    <a:pt x="688" y="2226"/>
                    <a:pt x="678" y="224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7" name="Freeform 10"/>
            <p:cNvSpPr>
              <a:spLocks/>
            </p:cNvSpPr>
            <p:nvPr/>
          </p:nvSpPr>
          <p:spPr bwMode="auto">
            <a:xfrm>
              <a:off x="5762625" y="4943475"/>
              <a:ext cx="22225" cy="28575"/>
            </a:xfrm>
            <a:custGeom>
              <a:avLst/>
              <a:gdLst>
                <a:gd name="T0" fmla="*/ 103 w 128"/>
                <a:gd name="T1" fmla="*/ 164 h 171"/>
                <a:gd name="T2" fmla="*/ 51 w 128"/>
                <a:gd name="T3" fmla="*/ 164 h 171"/>
                <a:gd name="T4" fmla="*/ 2 w 128"/>
                <a:gd name="T5" fmla="*/ 123 h 171"/>
                <a:gd name="T6" fmla="*/ 28 w 128"/>
                <a:gd name="T7" fmla="*/ 81 h 171"/>
                <a:gd name="T8" fmla="*/ 2 w 128"/>
                <a:gd name="T9" fmla="*/ 32 h 171"/>
                <a:gd name="T10" fmla="*/ 20 w 128"/>
                <a:gd name="T11" fmla="*/ 4 h 171"/>
                <a:gd name="T12" fmla="*/ 52 w 128"/>
                <a:gd name="T13" fmla="*/ 4 h 171"/>
                <a:gd name="T14" fmla="*/ 103 w 128"/>
                <a:gd name="T15" fmla="*/ 25 h 171"/>
                <a:gd name="T16" fmla="*/ 126 w 128"/>
                <a:gd name="T17" fmla="*/ 71 h 171"/>
                <a:gd name="T18" fmla="*/ 116 w 128"/>
                <a:gd name="T19" fmla="*/ 125 h 171"/>
                <a:gd name="T20" fmla="*/ 103 w 128"/>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71">
                  <a:moveTo>
                    <a:pt x="103" y="164"/>
                  </a:moveTo>
                  <a:cubicBezTo>
                    <a:pt x="92" y="171"/>
                    <a:pt x="63" y="168"/>
                    <a:pt x="51" y="164"/>
                  </a:cubicBezTo>
                  <a:cubicBezTo>
                    <a:pt x="36" y="158"/>
                    <a:pt x="5" y="138"/>
                    <a:pt x="2" y="123"/>
                  </a:cubicBezTo>
                  <a:cubicBezTo>
                    <a:pt x="0" y="110"/>
                    <a:pt x="28" y="93"/>
                    <a:pt x="28" y="81"/>
                  </a:cubicBezTo>
                  <a:cubicBezTo>
                    <a:pt x="29" y="67"/>
                    <a:pt x="2" y="46"/>
                    <a:pt x="2" y="32"/>
                  </a:cubicBezTo>
                  <a:cubicBezTo>
                    <a:pt x="3" y="24"/>
                    <a:pt x="12" y="8"/>
                    <a:pt x="20" y="4"/>
                  </a:cubicBezTo>
                  <a:cubicBezTo>
                    <a:pt x="27" y="0"/>
                    <a:pt x="44" y="2"/>
                    <a:pt x="52" y="4"/>
                  </a:cubicBezTo>
                  <a:cubicBezTo>
                    <a:pt x="66" y="6"/>
                    <a:pt x="93" y="16"/>
                    <a:pt x="103" y="25"/>
                  </a:cubicBezTo>
                  <a:cubicBezTo>
                    <a:pt x="112" y="34"/>
                    <a:pt x="124" y="58"/>
                    <a:pt x="126" y="71"/>
                  </a:cubicBezTo>
                  <a:cubicBezTo>
                    <a:pt x="128" y="84"/>
                    <a:pt x="120" y="112"/>
                    <a:pt x="116" y="125"/>
                  </a:cubicBezTo>
                  <a:cubicBezTo>
                    <a:pt x="114" y="135"/>
                    <a:pt x="111" y="158"/>
                    <a:pt x="103" y="16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8" name="Freeform 11"/>
            <p:cNvSpPr>
              <a:spLocks/>
            </p:cNvSpPr>
            <p:nvPr/>
          </p:nvSpPr>
          <p:spPr bwMode="auto">
            <a:xfrm>
              <a:off x="5754688" y="4889499"/>
              <a:ext cx="19050" cy="19050"/>
            </a:xfrm>
            <a:custGeom>
              <a:avLst/>
              <a:gdLst>
                <a:gd name="T0" fmla="*/ 96 w 106"/>
                <a:gd name="T1" fmla="*/ 105 h 112"/>
                <a:gd name="T2" fmla="*/ 54 w 106"/>
                <a:gd name="T3" fmla="*/ 105 h 112"/>
                <a:gd name="T4" fmla="*/ 7 w 106"/>
                <a:gd name="T5" fmla="*/ 73 h 112"/>
                <a:gd name="T6" fmla="*/ 7 w 106"/>
                <a:gd name="T7" fmla="*/ 24 h 112"/>
                <a:gd name="T8" fmla="*/ 51 w 106"/>
                <a:gd name="T9" fmla="*/ 1 h 112"/>
                <a:gd name="T10" fmla="*/ 87 w 106"/>
                <a:gd name="T11" fmla="*/ 16 h 112"/>
                <a:gd name="T12" fmla="*/ 96 w 106"/>
                <a:gd name="T13" fmla="*/ 48 h 112"/>
                <a:gd name="T14" fmla="*/ 96 w 106"/>
                <a:gd name="T15" fmla="*/ 10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2">
                  <a:moveTo>
                    <a:pt x="96" y="105"/>
                  </a:moveTo>
                  <a:cubicBezTo>
                    <a:pt x="88" y="112"/>
                    <a:pt x="64" y="108"/>
                    <a:pt x="54" y="105"/>
                  </a:cubicBezTo>
                  <a:cubicBezTo>
                    <a:pt x="40" y="101"/>
                    <a:pt x="13" y="85"/>
                    <a:pt x="7" y="73"/>
                  </a:cubicBezTo>
                  <a:cubicBezTo>
                    <a:pt x="1" y="62"/>
                    <a:pt x="0" y="35"/>
                    <a:pt x="7" y="24"/>
                  </a:cubicBezTo>
                  <a:cubicBezTo>
                    <a:pt x="13" y="13"/>
                    <a:pt x="39" y="1"/>
                    <a:pt x="51" y="1"/>
                  </a:cubicBezTo>
                  <a:cubicBezTo>
                    <a:pt x="61" y="0"/>
                    <a:pt x="81" y="8"/>
                    <a:pt x="87" y="16"/>
                  </a:cubicBezTo>
                  <a:cubicBezTo>
                    <a:pt x="93" y="22"/>
                    <a:pt x="95" y="40"/>
                    <a:pt x="96" y="48"/>
                  </a:cubicBezTo>
                  <a:cubicBezTo>
                    <a:pt x="98" y="62"/>
                    <a:pt x="106" y="95"/>
                    <a:pt x="96" y="1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9" name="Freeform 12"/>
            <p:cNvSpPr>
              <a:spLocks/>
            </p:cNvSpPr>
            <p:nvPr/>
          </p:nvSpPr>
          <p:spPr bwMode="auto">
            <a:xfrm>
              <a:off x="5527675" y="4799012"/>
              <a:ext cx="19050" cy="22225"/>
            </a:xfrm>
            <a:custGeom>
              <a:avLst/>
              <a:gdLst>
                <a:gd name="T0" fmla="*/ 107 w 110"/>
                <a:gd name="T1" fmla="*/ 54 h 128"/>
                <a:gd name="T2" fmla="*/ 71 w 110"/>
                <a:gd name="T3" fmla="*/ 22 h 128"/>
                <a:gd name="T4" fmla="*/ 51 w 110"/>
                <a:gd name="T5" fmla="*/ 1 h 128"/>
                <a:gd name="T6" fmla="*/ 33 w 110"/>
                <a:gd name="T7" fmla="*/ 35 h 128"/>
                <a:gd name="T8" fmla="*/ 16 w 110"/>
                <a:gd name="T9" fmla="*/ 54 h 128"/>
                <a:gd name="T10" fmla="*/ 3 w 110"/>
                <a:gd name="T11" fmla="*/ 74 h 128"/>
                <a:gd name="T12" fmla="*/ 3 w 110"/>
                <a:gd name="T13" fmla="*/ 103 h 128"/>
                <a:gd name="T14" fmla="*/ 31 w 110"/>
                <a:gd name="T15" fmla="*/ 123 h 128"/>
                <a:gd name="T16" fmla="*/ 71 w 110"/>
                <a:gd name="T17" fmla="*/ 123 h 128"/>
                <a:gd name="T18" fmla="*/ 85 w 110"/>
                <a:gd name="T19" fmla="*/ 97 h 128"/>
                <a:gd name="T20" fmla="*/ 107 w 110"/>
                <a:gd name="T21" fmla="*/ 83 h 128"/>
                <a:gd name="T22" fmla="*/ 107 w 110"/>
                <a:gd name="T2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28">
                  <a:moveTo>
                    <a:pt x="107" y="54"/>
                  </a:moveTo>
                  <a:cubicBezTo>
                    <a:pt x="102" y="43"/>
                    <a:pt x="80" y="31"/>
                    <a:pt x="71" y="22"/>
                  </a:cubicBezTo>
                  <a:cubicBezTo>
                    <a:pt x="66" y="17"/>
                    <a:pt x="58" y="0"/>
                    <a:pt x="51" y="1"/>
                  </a:cubicBezTo>
                  <a:cubicBezTo>
                    <a:pt x="41" y="2"/>
                    <a:pt x="38" y="27"/>
                    <a:pt x="33" y="35"/>
                  </a:cubicBezTo>
                  <a:cubicBezTo>
                    <a:pt x="29" y="41"/>
                    <a:pt x="20" y="49"/>
                    <a:pt x="16" y="54"/>
                  </a:cubicBezTo>
                  <a:cubicBezTo>
                    <a:pt x="12" y="59"/>
                    <a:pt x="5" y="69"/>
                    <a:pt x="3" y="74"/>
                  </a:cubicBezTo>
                  <a:cubicBezTo>
                    <a:pt x="1" y="81"/>
                    <a:pt x="0" y="97"/>
                    <a:pt x="3" y="103"/>
                  </a:cubicBezTo>
                  <a:cubicBezTo>
                    <a:pt x="7" y="111"/>
                    <a:pt x="23" y="120"/>
                    <a:pt x="31" y="123"/>
                  </a:cubicBezTo>
                  <a:cubicBezTo>
                    <a:pt x="41" y="126"/>
                    <a:pt x="63" y="128"/>
                    <a:pt x="71" y="123"/>
                  </a:cubicBezTo>
                  <a:cubicBezTo>
                    <a:pt x="78" y="119"/>
                    <a:pt x="80" y="103"/>
                    <a:pt x="85" y="97"/>
                  </a:cubicBezTo>
                  <a:cubicBezTo>
                    <a:pt x="90" y="93"/>
                    <a:pt x="104" y="89"/>
                    <a:pt x="107" y="83"/>
                  </a:cubicBezTo>
                  <a:cubicBezTo>
                    <a:pt x="110" y="77"/>
                    <a:pt x="110" y="61"/>
                    <a:pt x="107" y="5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0" name="Freeform 13"/>
            <p:cNvSpPr>
              <a:spLocks/>
            </p:cNvSpPr>
            <p:nvPr/>
          </p:nvSpPr>
          <p:spPr bwMode="auto">
            <a:xfrm>
              <a:off x="4016375" y="3925886"/>
              <a:ext cx="465138" cy="461963"/>
            </a:xfrm>
            <a:custGeom>
              <a:avLst/>
              <a:gdLst>
                <a:gd name="T0" fmla="*/ 540 w 2749"/>
                <a:gd name="T1" fmla="*/ 2281 h 2733"/>
                <a:gd name="T2" fmla="*/ 308 w 2749"/>
                <a:gd name="T3" fmla="*/ 2216 h 2733"/>
                <a:gd name="T4" fmla="*/ 242 w 2749"/>
                <a:gd name="T5" fmla="*/ 2046 h 2733"/>
                <a:gd name="T6" fmla="*/ 105 w 2749"/>
                <a:gd name="T7" fmla="*/ 1991 h 2733"/>
                <a:gd name="T8" fmla="*/ 8 w 2749"/>
                <a:gd name="T9" fmla="*/ 1838 h 2733"/>
                <a:gd name="T10" fmla="*/ 199 w 2749"/>
                <a:gd name="T11" fmla="*/ 1672 h 2733"/>
                <a:gd name="T12" fmla="*/ 232 w 2749"/>
                <a:gd name="T13" fmla="*/ 1549 h 2733"/>
                <a:gd name="T14" fmla="*/ 162 w 2749"/>
                <a:gd name="T15" fmla="*/ 1429 h 2733"/>
                <a:gd name="T16" fmla="*/ 317 w 2749"/>
                <a:gd name="T17" fmla="*/ 1280 h 2733"/>
                <a:gd name="T18" fmla="*/ 541 w 2749"/>
                <a:gd name="T19" fmla="*/ 1404 h 2733"/>
                <a:gd name="T20" fmla="*/ 667 w 2749"/>
                <a:gd name="T21" fmla="*/ 1349 h 2733"/>
                <a:gd name="T22" fmla="*/ 789 w 2749"/>
                <a:gd name="T23" fmla="*/ 1438 h 2733"/>
                <a:gd name="T24" fmla="*/ 908 w 2749"/>
                <a:gd name="T25" fmla="*/ 1520 h 2733"/>
                <a:gd name="T26" fmla="*/ 1183 w 2749"/>
                <a:gd name="T27" fmla="*/ 1207 h 2733"/>
                <a:gd name="T28" fmla="*/ 1212 w 2749"/>
                <a:gd name="T29" fmla="*/ 1003 h 2733"/>
                <a:gd name="T30" fmla="*/ 1369 w 2749"/>
                <a:gd name="T31" fmla="*/ 984 h 2733"/>
                <a:gd name="T32" fmla="*/ 1591 w 2749"/>
                <a:gd name="T33" fmla="*/ 568 h 2733"/>
                <a:gd name="T34" fmla="*/ 1744 w 2749"/>
                <a:gd name="T35" fmla="*/ 419 h 2733"/>
                <a:gd name="T36" fmla="*/ 1755 w 2749"/>
                <a:gd name="T37" fmla="*/ 332 h 2733"/>
                <a:gd name="T38" fmla="*/ 1630 w 2749"/>
                <a:gd name="T39" fmla="*/ 219 h 2733"/>
                <a:gd name="T40" fmla="*/ 1690 w 2749"/>
                <a:gd name="T41" fmla="*/ 59 h 2733"/>
                <a:gd name="T42" fmla="*/ 1954 w 2749"/>
                <a:gd name="T43" fmla="*/ 146 h 2733"/>
                <a:gd name="T44" fmla="*/ 2126 w 2749"/>
                <a:gd name="T45" fmla="*/ 258 h 2733"/>
                <a:gd name="T46" fmla="*/ 2322 w 2749"/>
                <a:gd name="T47" fmla="*/ 337 h 2733"/>
                <a:gd name="T48" fmla="*/ 2465 w 2749"/>
                <a:gd name="T49" fmla="*/ 327 h 2733"/>
                <a:gd name="T50" fmla="*/ 2650 w 2749"/>
                <a:gd name="T51" fmla="*/ 497 h 2733"/>
                <a:gd name="T52" fmla="*/ 2747 w 2749"/>
                <a:gd name="T53" fmla="*/ 620 h 2733"/>
                <a:gd name="T54" fmla="*/ 2732 w 2749"/>
                <a:gd name="T55" fmla="*/ 813 h 2733"/>
                <a:gd name="T56" fmla="*/ 2581 w 2749"/>
                <a:gd name="T57" fmla="*/ 903 h 2733"/>
                <a:gd name="T58" fmla="*/ 2323 w 2749"/>
                <a:gd name="T59" fmla="*/ 1110 h 2733"/>
                <a:gd name="T60" fmla="*/ 2099 w 2749"/>
                <a:gd name="T61" fmla="*/ 1087 h 2733"/>
                <a:gd name="T62" fmla="*/ 1888 w 2749"/>
                <a:gd name="T63" fmla="*/ 1141 h 2733"/>
                <a:gd name="T64" fmla="*/ 1849 w 2749"/>
                <a:gd name="T65" fmla="*/ 1349 h 2733"/>
                <a:gd name="T66" fmla="*/ 1768 w 2749"/>
                <a:gd name="T67" fmla="*/ 1620 h 2733"/>
                <a:gd name="T68" fmla="*/ 1833 w 2749"/>
                <a:gd name="T69" fmla="*/ 1681 h 2733"/>
                <a:gd name="T70" fmla="*/ 1935 w 2749"/>
                <a:gd name="T71" fmla="*/ 1677 h 2733"/>
                <a:gd name="T72" fmla="*/ 2075 w 2749"/>
                <a:gd name="T73" fmla="*/ 1761 h 2733"/>
                <a:gd name="T74" fmla="*/ 2216 w 2749"/>
                <a:gd name="T75" fmla="*/ 2062 h 2733"/>
                <a:gd name="T76" fmla="*/ 2278 w 2749"/>
                <a:gd name="T77" fmla="*/ 2137 h 2733"/>
                <a:gd name="T78" fmla="*/ 2256 w 2749"/>
                <a:gd name="T79" fmla="*/ 2561 h 2733"/>
                <a:gd name="T80" fmla="*/ 2194 w 2749"/>
                <a:gd name="T81" fmla="*/ 2718 h 2733"/>
                <a:gd name="T82" fmla="*/ 2012 w 2749"/>
                <a:gd name="T83" fmla="*/ 2651 h 2733"/>
                <a:gd name="T84" fmla="*/ 1985 w 2749"/>
                <a:gd name="T85" fmla="*/ 2529 h 2733"/>
                <a:gd name="T86" fmla="*/ 1977 w 2749"/>
                <a:gd name="T87" fmla="*/ 2598 h 2733"/>
                <a:gd name="T88" fmla="*/ 1908 w 2749"/>
                <a:gd name="T89" fmla="*/ 2556 h 2733"/>
                <a:gd name="T90" fmla="*/ 1799 w 2749"/>
                <a:gd name="T91" fmla="*/ 2418 h 2733"/>
                <a:gd name="T92" fmla="*/ 1765 w 2749"/>
                <a:gd name="T93" fmla="*/ 2311 h 2733"/>
                <a:gd name="T94" fmla="*/ 1707 w 2749"/>
                <a:gd name="T95" fmla="*/ 2155 h 2733"/>
                <a:gd name="T96" fmla="*/ 1478 w 2749"/>
                <a:gd name="T97" fmla="*/ 2208 h 2733"/>
                <a:gd name="T98" fmla="*/ 1393 w 2749"/>
                <a:gd name="T99" fmla="*/ 2109 h 2733"/>
                <a:gd name="T100" fmla="*/ 1254 w 2749"/>
                <a:gd name="T101" fmla="*/ 2059 h 2733"/>
                <a:gd name="T102" fmla="*/ 1196 w 2749"/>
                <a:gd name="T103" fmla="*/ 2140 h 2733"/>
                <a:gd name="T104" fmla="*/ 1242 w 2749"/>
                <a:gd name="T105" fmla="*/ 2262 h 2733"/>
                <a:gd name="T106" fmla="*/ 1095 w 2749"/>
                <a:gd name="T107" fmla="*/ 2338 h 2733"/>
                <a:gd name="T108" fmla="*/ 921 w 2749"/>
                <a:gd name="T109" fmla="*/ 2334 h 2733"/>
                <a:gd name="T110" fmla="*/ 853 w 2749"/>
                <a:gd name="T111" fmla="*/ 2528 h 2733"/>
                <a:gd name="T112" fmla="*/ 715 w 2749"/>
                <a:gd name="T113" fmla="*/ 2504 h 2733"/>
                <a:gd name="T114" fmla="*/ 619 w 2749"/>
                <a:gd name="T115" fmla="*/ 2362 h 2733"/>
                <a:gd name="T116" fmla="*/ 615 w 2749"/>
                <a:gd name="T117" fmla="*/ 2357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9" h="2733">
                  <a:moveTo>
                    <a:pt x="615" y="2357"/>
                  </a:moveTo>
                  <a:cubicBezTo>
                    <a:pt x="602" y="2334"/>
                    <a:pt x="564" y="2293"/>
                    <a:pt x="540" y="2281"/>
                  </a:cubicBezTo>
                  <a:cubicBezTo>
                    <a:pt x="492" y="2257"/>
                    <a:pt x="373" y="2282"/>
                    <a:pt x="329" y="2252"/>
                  </a:cubicBezTo>
                  <a:cubicBezTo>
                    <a:pt x="320" y="2247"/>
                    <a:pt x="312" y="2226"/>
                    <a:pt x="308" y="2216"/>
                  </a:cubicBezTo>
                  <a:cubicBezTo>
                    <a:pt x="295" y="2185"/>
                    <a:pt x="290" y="2116"/>
                    <a:pt x="275" y="2086"/>
                  </a:cubicBezTo>
                  <a:cubicBezTo>
                    <a:pt x="269" y="2075"/>
                    <a:pt x="253" y="2052"/>
                    <a:pt x="242" y="2046"/>
                  </a:cubicBezTo>
                  <a:cubicBezTo>
                    <a:pt x="222" y="2036"/>
                    <a:pt x="171" y="2052"/>
                    <a:pt x="151" y="2043"/>
                  </a:cubicBezTo>
                  <a:cubicBezTo>
                    <a:pt x="135" y="2035"/>
                    <a:pt x="116" y="2004"/>
                    <a:pt x="105" y="1991"/>
                  </a:cubicBezTo>
                  <a:cubicBezTo>
                    <a:pt x="77" y="1958"/>
                    <a:pt x="5" y="1898"/>
                    <a:pt x="0" y="1856"/>
                  </a:cubicBezTo>
                  <a:cubicBezTo>
                    <a:pt x="0" y="1851"/>
                    <a:pt x="5" y="1842"/>
                    <a:pt x="8" y="1838"/>
                  </a:cubicBezTo>
                  <a:cubicBezTo>
                    <a:pt x="30" y="1809"/>
                    <a:pt x="90" y="1765"/>
                    <a:pt x="118" y="1741"/>
                  </a:cubicBezTo>
                  <a:cubicBezTo>
                    <a:pt x="138" y="1724"/>
                    <a:pt x="178" y="1688"/>
                    <a:pt x="199" y="1672"/>
                  </a:cubicBezTo>
                  <a:cubicBezTo>
                    <a:pt x="218" y="1659"/>
                    <a:pt x="246" y="1607"/>
                    <a:pt x="248" y="1595"/>
                  </a:cubicBezTo>
                  <a:cubicBezTo>
                    <a:pt x="249" y="1583"/>
                    <a:pt x="238" y="1559"/>
                    <a:pt x="232" y="1549"/>
                  </a:cubicBezTo>
                  <a:cubicBezTo>
                    <a:pt x="218" y="1526"/>
                    <a:pt x="167" y="1494"/>
                    <a:pt x="159" y="1469"/>
                  </a:cubicBezTo>
                  <a:cubicBezTo>
                    <a:pt x="155" y="1459"/>
                    <a:pt x="159" y="1438"/>
                    <a:pt x="162" y="1429"/>
                  </a:cubicBezTo>
                  <a:cubicBezTo>
                    <a:pt x="174" y="1395"/>
                    <a:pt x="211" y="1329"/>
                    <a:pt x="240" y="1307"/>
                  </a:cubicBezTo>
                  <a:cubicBezTo>
                    <a:pt x="256" y="1294"/>
                    <a:pt x="297" y="1280"/>
                    <a:pt x="317" y="1280"/>
                  </a:cubicBezTo>
                  <a:cubicBezTo>
                    <a:pt x="338" y="1280"/>
                    <a:pt x="377" y="1301"/>
                    <a:pt x="396" y="1310"/>
                  </a:cubicBezTo>
                  <a:cubicBezTo>
                    <a:pt x="435" y="1330"/>
                    <a:pt x="500" y="1393"/>
                    <a:pt x="541" y="1404"/>
                  </a:cubicBezTo>
                  <a:cubicBezTo>
                    <a:pt x="558" y="1408"/>
                    <a:pt x="594" y="1407"/>
                    <a:pt x="609" y="1400"/>
                  </a:cubicBezTo>
                  <a:cubicBezTo>
                    <a:pt x="627" y="1393"/>
                    <a:pt x="650" y="1358"/>
                    <a:pt x="667" y="1349"/>
                  </a:cubicBezTo>
                  <a:cubicBezTo>
                    <a:pt x="675" y="1344"/>
                    <a:pt x="693" y="1335"/>
                    <a:pt x="702" y="1337"/>
                  </a:cubicBezTo>
                  <a:cubicBezTo>
                    <a:pt x="734" y="1346"/>
                    <a:pt x="767" y="1413"/>
                    <a:pt x="789" y="1438"/>
                  </a:cubicBezTo>
                  <a:cubicBezTo>
                    <a:pt x="802" y="1453"/>
                    <a:pt x="823" y="1487"/>
                    <a:pt x="839" y="1497"/>
                  </a:cubicBezTo>
                  <a:cubicBezTo>
                    <a:pt x="868" y="1515"/>
                    <a:pt x="875" y="1521"/>
                    <a:pt x="908" y="1520"/>
                  </a:cubicBezTo>
                  <a:cubicBezTo>
                    <a:pt x="927" y="1519"/>
                    <a:pt x="966" y="1508"/>
                    <a:pt x="982" y="1497"/>
                  </a:cubicBezTo>
                  <a:cubicBezTo>
                    <a:pt x="1053" y="1445"/>
                    <a:pt x="1151" y="1289"/>
                    <a:pt x="1183" y="1207"/>
                  </a:cubicBezTo>
                  <a:cubicBezTo>
                    <a:pt x="1191" y="1186"/>
                    <a:pt x="1191" y="1141"/>
                    <a:pt x="1194" y="1119"/>
                  </a:cubicBezTo>
                  <a:cubicBezTo>
                    <a:pt x="1199" y="1090"/>
                    <a:pt x="1195" y="1027"/>
                    <a:pt x="1212" y="1003"/>
                  </a:cubicBezTo>
                  <a:cubicBezTo>
                    <a:pt x="1220" y="991"/>
                    <a:pt x="1248" y="976"/>
                    <a:pt x="1262" y="972"/>
                  </a:cubicBezTo>
                  <a:cubicBezTo>
                    <a:pt x="1302" y="963"/>
                    <a:pt x="1330" y="996"/>
                    <a:pt x="1369" y="984"/>
                  </a:cubicBezTo>
                  <a:cubicBezTo>
                    <a:pt x="1389" y="978"/>
                    <a:pt x="1420" y="947"/>
                    <a:pt x="1432" y="931"/>
                  </a:cubicBezTo>
                  <a:cubicBezTo>
                    <a:pt x="1492" y="851"/>
                    <a:pt x="1542" y="654"/>
                    <a:pt x="1591" y="568"/>
                  </a:cubicBezTo>
                  <a:cubicBezTo>
                    <a:pt x="1605" y="544"/>
                    <a:pt x="1637" y="498"/>
                    <a:pt x="1657" y="478"/>
                  </a:cubicBezTo>
                  <a:cubicBezTo>
                    <a:pt x="1676" y="460"/>
                    <a:pt x="1728" y="440"/>
                    <a:pt x="1744" y="419"/>
                  </a:cubicBezTo>
                  <a:cubicBezTo>
                    <a:pt x="1753" y="407"/>
                    <a:pt x="1765" y="377"/>
                    <a:pt x="1765" y="362"/>
                  </a:cubicBezTo>
                  <a:cubicBezTo>
                    <a:pt x="1765" y="354"/>
                    <a:pt x="1760" y="338"/>
                    <a:pt x="1755" y="332"/>
                  </a:cubicBezTo>
                  <a:cubicBezTo>
                    <a:pt x="1734" y="303"/>
                    <a:pt x="1655" y="283"/>
                    <a:pt x="1636" y="253"/>
                  </a:cubicBezTo>
                  <a:cubicBezTo>
                    <a:pt x="1631" y="246"/>
                    <a:pt x="1627" y="227"/>
                    <a:pt x="1630" y="219"/>
                  </a:cubicBezTo>
                  <a:cubicBezTo>
                    <a:pt x="1637" y="192"/>
                    <a:pt x="1698" y="161"/>
                    <a:pt x="1705" y="133"/>
                  </a:cubicBezTo>
                  <a:cubicBezTo>
                    <a:pt x="1710" y="115"/>
                    <a:pt x="1690" y="78"/>
                    <a:pt x="1690" y="59"/>
                  </a:cubicBezTo>
                  <a:cubicBezTo>
                    <a:pt x="1690" y="53"/>
                    <a:pt x="1720" y="19"/>
                    <a:pt x="1735" y="0"/>
                  </a:cubicBezTo>
                  <a:cubicBezTo>
                    <a:pt x="1806" y="32"/>
                    <a:pt x="1900" y="113"/>
                    <a:pt x="1954" y="146"/>
                  </a:cubicBezTo>
                  <a:cubicBezTo>
                    <a:pt x="1976" y="160"/>
                    <a:pt x="2022" y="185"/>
                    <a:pt x="2044" y="200"/>
                  </a:cubicBezTo>
                  <a:cubicBezTo>
                    <a:pt x="2065" y="213"/>
                    <a:pt x="2105" y="244"/>
                    <a:pt x="2126" y="258"/>
                  </a:cubicBezTo>
                  <a:cubicBezTo>
                    <a:pt x="2143" y="269"/>
                    <a:pt x="2177" y="292"/>
                    <a:pt x="2196" y="300"/>
                  </a:cubicBezTo>
                  <a:cubicBezTo>
                    <a:pt x="2226" y="313"/>
                    <a:pt x="2289" y="333"/>
                    <a:pt x="2322" y="337"/>
                  </a:cubicBezTo>
                  <a:cubicBezTo>
                    <a:pt x="2328" y="337"/>
                    <a:pt x="2335" y="337"/>
                    <a:pt x="2344" y="336"/>
                  </a:cubicBezTo>
                  <a:cubicBezTo>
                    <a:pt x="2382" y="332"/>
                    <a:pt x="2438" y="314"/>
                    <a:pt x="2465" y="327"/>
                  </a:cubicBezTo>
                  <a:cubicBezTo>
                    <a:pt x="2495" y="340"/>
                    <a:pt x="2519" y="410"/>
                    <a:pt x="2543" y="432"/>
                  </a:cubicBezTo>
                  <a:cubicBezTo>
                    <a:pt x="2566" y="453"/>
                    <a:pt x="2623" y="482"/>
                    <a:pt x="2650" y="497"/>
                  </a:cubicBezTo>
                  <a:cubicBezTo>
                    <a:pt x="2667" y="506"/>
                    <a:pt x="2707" y="514"/>
                    <a:pt x="2720" y="528"/>
                  </a:cubicBezTo>
                  <a:cubicBezTo>
                    <a:pt x="2736" y="546"/>
                    <a:pt x="2749" y="596"/>
                    <a:pt x="2747" y="620"/>
                  </a:cubicBezTo>
                  <a:cubicBezTo>
                    <a:pt x="2746" y="642"/>
                    <a:pt x="2715" y="676"/>
                    <a:pt x="2712" y="697"/>
                  </a:cubicBezTo>
                  <a:cubicBezTo>
                    <a:pt x="2708" y="727"/>
                    <a:pt x="2735" y="784"/>
                    <a:pt x="2732" y="813"/>
                  </a:cubicBezTo>
                  <a:cubicBezTo>
                    <a:pt x="2729" y="840"/>
                    <a:pt x="2716" y="899"/>
                    <a:pt x="2693" y="913"/>
                  </a:cubicBezTo>
                  <a:cubicBezTo>
                    <a:pt x="2669" y="928"/>
                    <a:pt x="2608" y="895"/>
                    <a:pt x="2581" y="903"/>
                  </a:cubicBezTo>
                  <a:cubicBezTo>
                    <a:pt x="2533" y="918"/>
                    <a:pt x="2462" y="997"/>
                    <a:pt x="2423" y="1029"/>
                  </a:cubicBezTo>
                  <a:cubicBezTo>
                    <a:pt x="2398" y="1049"/>
                    <a:pt x="2353" y="1097"/>
                    <a:pt x="2323" y="1110"/>
                  </a:cubicBezTo>
                  <a:cubicBezTo>
                    <a:pt x="2293" y="1122"/>
                    <a:pt x="2225" y="1131"/>
                    <a:pt x="2193" y="1126"/>
                  </a:cubicBezTo>
                  <a:cubicBezTo>
                    <a:pt x="2168" y="1123"/>
                    <a:pt x="2124" y="1085"/>
                    <a:pt x="2099" y="1087"/>
                  </a:cubicBezTo>
                  <a:cubicBezTo>
                    <a:pt x="2065" y="1089"/>
                    <a:pt x="2015" y="1146"/>
                    <a:pt x="1982" y="1152"/>
                  </a:cubicBezTo>
                  <a:cubicBezTo>
                    <a:pt x="1958" y="1157"/>
                    <a:pt x="1911" y="1136"/>
                    <a:pt x="1888" y="1141"/>
                  </a:cubicBezTo>
                  <a:cubicBezTo>
                    <a:pt x="1853" y="1148"/>
                    <a:pt x="1775" y="1177"/>
                    <a:pt x="1766" y="1211"/>
                  </a:cubicBezTo>
                  <a:cubicBezTo>
                    <a:pt x="1756" y="1250"/>
                    <a:pt x="1840" y="1310"/>
                    <a:pt x="1849" y="1349"/>
                  </a:cubicBezTo>
                  <a:cubicBezTo>
                    <a:pt x="1858" y="1390"/>
                    <a:pt x="1845" y="1477"/>
                    <a:pt x="1831" y="1518"/>
                  </a:cubicBezTo>
                  <a:cubicBezTo>
                    <a:pt x="1821" y="1546"/>
                    <a:pt x="1767" y="1590"/>
                    <a:pt x="1768" y="1620"/>
                  </a:cubicBezTo>
                  <a:cubicBezTo>
                    <a:pt x="1769" y="1637"/>
                    <a:pt x="1795" y="1667"/>
                    <a:pt x="1810" y="1677"/>
                  </a:cubicBezTo>
                  <a:cubicBezTo>
                    <a:pt x="1815" y="1680"/>
                    <a:pt x="1828" y="1682"/>
                    <a:pt x="1833" y="1681"/>
                  </a:cubicBezTo>
                  <a:cubicBezTo>
                    <a:pt x="1852" y="1674"/>
                    <a:pt x="1868" y="1622"/>
                    <a:pt x="1888" y="1623"/>
                  </a:cubicBezTo>
                  <a:cubicBezTo>
                    <a:pt x="1906" y="1623"/>
                    <a:pt x="1923" y="1663"/>
                    <a:pt x="1935" y="1677"/>
                  </a:cubicBezTo>
                  <a:cubicBezTo>
                    <a:pt x="1948" y="1692"/>
                    <a:pt x="1969" y="1728"/>
                    <a:pt x="1986" y="1738"/>
                  </a:cubicBezTo>
                  <a:cubicBezTo>
                    <a:pt x="2005" y="1751"/>
                    <a:pt x="2060" y="1744"/>
                    <a:pt x="2075" y="1761"/>
                  </a:cubicBezTo>
                  <a:cubicBezTo>
                    <a:pt x="2098" y="1788"/>
                    <a:pt x="2074" y="1868"/>
                    <a:pt x="2087" y="1900"/>
                  </a:cubicBezTo>
                  <a:cubicBezTo>
                    <a:pt x="2106" y="1948"/>
                    <a:pt x="2171" y="2036"/>
                    <a:pt x="2216" y="2062"/>
                  </a:cubicBezTo>
                  <a:cubicBezTo>
                    <a:pt x="2229" y="2070"/>
                    <a:pt x="2259" y="2073"/>
                    <a:pt x="2281" y="2081"/>
                  </a:cubicBezTo>
                  <a:cubicBezTo>
                    <a:pt x="2279" y="2102"/>
                    <a:pt x="2278" y="2123"/>
                    <a:pt x="2278" y="2137"/>
                  </a:cubicBezTo>
                  <a:cubicBezTo>
                    <a:pt x="2275" y="2237"/>
                    <a:pt x="2288" y="2436"/>
                    <a:pt x="2307" y="2540"/>
                  </a:cubicBezTo>
                  <a:cubicBezTo>
                    <a:pt x="2294" y="2548"/>
                    <a:pt x="2263" y="2551"/>
                    <a:pt x="2256" y="2561"/>
                  </a:cubicBezTo>
                  <a:cubicBezTo>
                    <a:pt x="2246" y="2576"/>
                    <a:pt x="2254" y="2614"/>
                    <a:pt x="2248" y="2630"/>
                  </a:cubicBezTo>
                  <a:cubicBezTo>
                    <a:pt x="2240" y="2654"/>
                    <a:pt x="2217" y="2706"/>
                    <a:pt x="2194" y="2718"/>
                  </a:cubicBezTo>
                  <a:cubicBezTo>
                    <a:pt x="2164" y="2733"/>
                    <a:pt x="2091" y="2717"/>
                    <a:pt x="2059" y="2706"/>
                  </a:cubicBezTo>
                  <a:cubicBezTo>
                    <a:pt x="2045" y="2702"/>
                    <a:pt x="2017" y="2664"/>
                    <a:pt x="2012" y="2651"/>
                  </a:cubicBezTo>
                  <a:cubicBezTo>
                    <a:pt x="2005" y="2633"/>
                    <a:pt x="2033" y="2593"/>
                    <a:pt x="2028" y="2575"/>
                  </a:cubicBezTo>
                  <a:cubicBezTo>
                    <a:pt x="2023" y="2560"/>
                    <a:pt x="2000" y="2534"/>
                    <a:pt x="1985" y="2529"/>
                  </a:cubicBezTo>
                  <a:cubicBezTo>
                    <a:pt x="1978" y="2526"/>
                    <a:pt x="1958" y="2526"/>
                    <a:pt x="1954" y="2533"/>
                  </a:cubicBezTo>
                  <a:cubicBezTo>
                    <a:pt x="1945" y="2547"/>
                    <a:pt x="1982" y="2581"/>
                    <a:pt x="1977" y="2598"/>
                  </a:cubicBezTo>
                  <a:cubicBezTo>
                    <a:pt x="1974" y="2610"/>
                    <a:pt x="1951" y="2635"/>
                    <a:pt x="1939" y="2632"/>
                  </a:cubicBezTo>
                  <a:cubicBezTo>
                    <a:pt x="1918" y="2627"/>
                    <a:pt x="1911" y="2576"/>
                    <a:pt x="1908" y="2556"/>
                  </a:cubicBezTo>
                  <a:cubicBezTo>
                    <a:pt x="1903" y="2527"/>
                    <a:pt x="1929" y="2464"/>
                    <a:pt x="1912" y="2441"/>
                  </a:cubicBezTo>
                  <a:cubicBezTo>
                    <a:pt x="1894" y="2419"/>
                    <a:pt x="1825" y="2430"/>
                    <a:pt x="1799" y="2418"/>
                  </a:cubicBezTo>
                  <a:cubicBezTo>
                    <a:pt x="1785" y="2412"/>
                    <a:pt x="1754" y="2395"/>
                    <a:pt x="1749" y="2380"/>
                  </a:cubicBezTo>
                  <a:cubicBezTo>
                    <a:pt x="1743" y="2363"/>
                    <a:pt x="1765" y="2329"/>
                    <a:pt x="1765" y="2311"/>
                  </a:cubicBezTo>
                  <a:cubicBezTo>
                    <a:pt x="1765" y="2294"/>
                    <a:pt x="1755" y="2259"/>
                    <a:pt x="1749" y="2243"/>
                  </a:cubicBezTo>
                  <a:cubicBezTo>
                    <a:pt x="1741" y="2220"/>
                    <a:pt x="1727" y="2168"/>
                    <a:pt x="1707" y="2155"/>
                  </a:cubicBezTo>
                  <a:cubicBezTo>
                    <a:pt x="1673" y="2133"/>
                    <a:pt x="1585" y="2134"/>
                    <a:pt x="1548" y="2147"/>
                  </a:cubicBezTo>
                  <a:cubicBezTo>
                    <a:pt x="1526" y="2155"/>
                    <a:pt x="1501" y="2204"/>
                    <a:pt x="1478" y="2208"/>
                  </a:cubicBezTo>
                  <a:cubicBezTo>
                    <a:pt x="1464" y="2211"/>
                    <a:pt x="1434" y="2199"/>
                    <a:pt x="1424" y="2189"/>
                  </a:cubicBezTo>
                  <a:cubicBezTo>
                    <a:pt x="1409" y="2174"/>
                    <a:pt x="1410" y="2122"/>
                    <a:pt x="1393" y="2109"/>
                  </a:cubicBezTo>
                  <a:cubicBezTo>
                    <a:pt x="1380" y="2099"/>
                    <a:pt x="1343" y="2107"/>
                    <a:pt x="1328" y="2101"/>
                  </a:cubicBezTo>
                  <a:cubicBezTo>
                    <a:pt x="1307" y="2095"/>
                    <a:pt x="1274" y="2065"/>
                    <a:pt x="1254" y="2059"/>
                  </a:cubicBezTo>
                  <a:cubicBezTo>
                    <a:pt x="1245" y="2057"/>
                    <a:pt x="1223" y="2054"/>
                    <a:pt x="1215" y="2059"/>
                  </a:cubicBezTo>
                  <a:cubicBezTo>
                    <a:pt x="1199" y="2072"/>
                    <a:pt x="1195" y="2119"/>
                    <a:pt x="1196" y="2140"/>
                  </a:cubicBezTo>
                  <a:cubicBezTo>
                    <a:pt x="1197" y="2155"/>
                    <a:pt x="1210" y="2183"/>
                    <a:pt x="1215" y="2197"/>
                  </a:cubicBezTo>
                  <a:cubicBezTo>
                    <a:pt x="1222" y="2213"/>
                    <a:pt x="1246" y="2245"/>
                    <a:pt x="1242" y="2262"/>
                  </a:cubicBezTo>
                  <a:cubicBezTo>
                    <a:pt x="1237" y="2287"/>
                    <a:pt x="1189" y="2320"/>
                    <a:pt x="1165" y="2330"/>
                  </a:cubicBezTo>
                  <a:cubicBezTo>
                    <a:pt x="1149" y="2337"/>
                    <a:pt x="1113" y="2342"/>
                    <a:pt x="1095" y="2338"/>
                  </a:cubicBezTo>
                  <a:cubicBezTo>
                    <a:pt x="1071" y="2333"/>
                    <a:pt x="1035" y="2289"/>
                    <a:pt x="1010" y="2288"/>
                  </a:cubicBezTo>
                  <a:cubicBezTo>
                    <a:pt x="985" y="2288"/>
                    <a:pt x="940" y="2318"/>
                    <a:pt x="921" y="2334"/>
                  </a:cubicBezTo>
                  <a:cubicBezTo>
                    <a:pt x="904" y="2349"/>
                    <a:pt x="877" y="2386"/>
                    <a:pt x="867" y="2407"/>
                  </a:cubicBezTo>
                  <a:cubicBezTo>
                    <a:pt x="853" y="2436"/>
                    <a:pt x="862" y="2499"/>
                    <a:pt x="853" y="2528"/>
                  </a:cubicBezTo>
                  <a:cubicBezTo>
                    <a:pt x="849" y="2542"/>
                    <a:pt x="831" y="2564"/>
                    <a:pt x="809" y="2567"/>
                  </a:cubicBezTo>
                  <a:cubicBezTo>
                    <a:pt x="783" y="2571"/>
                    <a:pt x="727" y="2528"/>
                    <a:pt x="715" y="2504"/>
                  </a:cubicBezTo>
                  <a:cubicBezTo>
                    <a:pt x="706" y="2486"/>
                    <a:pt x="709" y="2443"/>
                    <a:pt x="703" y="2423"/>
                  </a:cubicBezTo>
                  <a:cubicBezTo>
                    <a:pt x="694" y="2396"/>
                    <a:pt x="644" y="2347"/>
                    <a:pt x="619" y="2362"/>
                  </a:cubicBezTo>
                  <a:cubicBezTo>
                    <a:pt x="618" y="2362"/>
                    <a:pt x="618" y="2362"/>
                    <a:pt x="618" y="2363"/>
                  </a:cubicBezTo>
                  <a:cubicBezTo>
                    <a:pt x="617" y="2361"/>
                    <a:pt x="616" y="2359"/>
                    <a:pt x="615" y="2357"/>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1" name="Freeform 14"/>
            <p:cNvSpPr>
              <a:spLocks/>
            </p:cNvSpPr>
            <p:nvPr/>
          </p:nvSpPr>
          <p:spPr bwMode="auto">
            <a:xfrm>
              <a:off x="4313238" y="3800474"/>
              <a:ext cx="777875" cy="477838"/>
            </a:xfrm>
            <a:custGeom>
              <a:avLst/>
              <a:gdLst>
                <a:gd name="T0" fmla="*/ 3294 w 4598"/>
                <a:gd name="T1" fmla="*/ 2671 h 2816"/>
                <a:gd name="T2" fmla="*/ 3183 w 4598"/>
                <a:gd name="T3" fmla="*/ 2608 h 2816"/>
                <a:gd name="T4" fmla="*/ 3171 w 4598"/>
                <a:gd name="T5" fmla="*/ 2394 h 2816"/>
                <a:gd name="T6" fmla="*/ 3082 w 4598"/>
                <a:gd name="T7" fmla="*/ 2184 h 2816"/>
                <a:gd name="T8" fmla="*/ 2862 w 4598"/>
                <a:gd name="T9" fmla="*/ 2406 h 2816"/>
                <a:gd name="T10" fmla="*/ 2695 w 4598"/>
                <a:gd name="T11" fmla="*/ 2390 h 2816"/>
                <a:gd name="T12" fmla="*/ 2649 w 4598"/>
                <a:gd name="T13" fmla="*/ 2276 h 2816"/>
                <a:gd name="T14" fmla="*/ 2413 w 4598"/>
                <a:gd name="T15" fmla="*/ 2394 h 2816"/>
                <a:gd name="T16" fmla="*/ 1976 w 4598"/>
                <a:gd name="T17" fmla="*/ 2147 h 2816"/>
                <a:gd name="T18" fmla="*/ 1540 w 4598"/>
                <a:gd name="T19" fmla="*/ 2127 h 2816"/>
                <a:gd name="T20" fmla="*/ 1269 w 4598"/>
                <a:gd name="T21" fmla="*/ 2192 h 2816"/>
                <a:gd name="T22" fmla="*/ 1326 w 4598"/>
                <a:gd name="T23" fmla="*/ 2379 h 2816"/>
                <a:gd name="T24" fmla="*/ 1040 w 4598"/>
                <a:gd name="T25" fmla="*/ 2471 h 2816"/>
                <a:gd name="T26" fmla="*/ 789 w 4598"/>
                <a:gd name="T27" fmla="*/ 2460 h 2816"/>
                <a:gd name="T28" fmla="*/ 592 w 4598"/>
                <a:gd name="T29" fmla="*/ 2673 h 2816"/>
                <a:gd name="T30" fmla="*/ 460 w 4598"/>
                <a:gd name="T31" fmla="*/ 2797 h 2816"/>
                <a:gd name="T32" fmla="*/ 230 w 4598"/>
                <a:gd name="T33" fmla="*/ 2473 h 2816"/>
                <a:gd name="T34" fmla="*/ 77 w 4598"/>
                <a:gd name="T35" fmla="*/ 2416 h 2816"/>
                <a:gd name="T36" fmla="*/ 75 w 4598"/>
                <a:gd name="T37" fmla="*/ 2253 h 2816"/>
                <a:gd name="T38" fmla="*/ 132 w 4598"/>
                <a:gd name="T39" fmla="*/ 1876 h 2816"/>
                <a:gd name="T40" fmla="*/ 437 w 4598"/>
                <a:gd name="T41" fmla="*/ 1861 h 2816"/>
                <a:gd name="T42" fmla="*/ 825 w 4598"/>
                <a:gd name="T43" fmla="*/ 1638 h 2816"/>
                <a:gd name="T44" fmla="*/ 956 w 4598"/>
                <a:gd name="T45" fmla="*/ 1432 h 2816"/>
                <a:gd name="T46" fmla="*/ 894 w 4598"/>
                <a:gd name="T47" fmla="*/ 1232 h 2816"/>
                <a:gd name="T48" fmla="*/ 588 w 4598"/>
                <a:gd name="T49" fmla="*/ 1071 h 2816"/>
                <a:gd name="T50" fmla="*/ 599 w 4598"/>
                <a:gd name="T51" fmla="*/ 751 h 2816"/>
                <a:gd name="T52" fmla="*/ 626 w 4598"/>
                <a:gd name="T53" fmla="*/ 514 h 2816"/>
                <a:gd name="T54" fmla="*/ 912 w 4598"/>
                <a:gd name="T55" fmla="*/ 438 h 2816"/>
                <a:gd name="T56" fmla="*/ 699 w 4598"/>
                <a:gd name="T57" fmla="*/ 270 h 2816"/>
                <a:gd name="T58" fmla="*/ 544 w 4598"/>
                <a:gd name="T59" fmla="*/ 102 h 2816"/>
                <a:gd name="T60" fmla="*/ 865 w 4598"/>
                <a:gd name="T61" fmla="*/ 64 h 2816"/>
                <a:gd name="T62" fmla="*/ 1121 w 4598"/>
                <a:gd name="T63" fmla="*/ 18 h 2816"/>
                <a:gd name="T64" fmla="*/ 1279 w 4598"/>
                <a:gd name="T65" fmla="*/ 68 h 2816"/>
                <a:gd name="T66" fmla="*/ 1431 w 4598"/>
                <a:gd name="T67" fmla="*/ 78 h 2816"/>
                <a:gd name="T68" fmla="*/ 1631 w 4598"/>
                <a:gd name="T69" fmla="*/ 302 h 2816"/>
                <a:gd name="T70" fmla="*/ 1880 w 4598"/>
                <a:gd name="T71" fmla="*/ 474 h 2816"/>
                <a:gd name="T72" fmla="*/ 2194 w 4598"/>
                <a:gd name="T73" fmla="*/ 555 h 2816"/>
                <a:gd name="T74" fmla="*/ 2402 w 4598"/>
                <a:gd name="T75" fmla="*/ 542 h 2816"/>
                <a:gd name="T76" fmla="*/ 2684 w 4598"/>
                <a:gd name="T77" fmla="*/ 464 h 2816"/>
                <a:gd name="T78" fmla="*/ 2878 w 4598"/>
                <a:gd name="T79" fmla="*/ 509 h 2816"/>
                <a:gd name="T80" fmla="*/ 3020 w 4598"/>
                <a:gd name="T81" fmla="*/ 442 h 2816"/>
                <a:gd name="T82" fmla="*/ 3151 w 4598"/>
                <a:gd name="T83" fmla="*/ 795 h 2816"/>
                <a:gd name="T84" fmla="*/ 3299 w 4598"/>
                <a:gd name="T85" fmla="*/ 787 h 2816"/>
                <a:gd name="T86" fmla="*/ 3485 w 4598"/>
                <a:gd name="T87" fmla="*/ 825 h 2816"/>
                <a:gd name="T88" fmla="*/ 3573 w 4598"/>
                <a:gd name="T89" fmla="*/ 938 h 2816"/>
                <a:gd name="T90" fmla="*/ 3745 w 4598"/>
                <a:gd name="T91" fmla="*/ 968 h 2816"/>
                <a:gd name="T92" fmla="*/ 3854 w 4598"/>
                <a:gd name="T93" fmla="*/ 884 h 2816"/>
                <a:gd name="T94" fmla="*/ 3972 w 4598"/>
                <a:gd name="T95" fmla="*/ 992 h 2816"/>
                <a:gd name="T96" fmla="*/ 4092 w 4598"/>
                <a:gd name="T97" fmla="*/ 1073 h 2816"/>
                <a:gd name="T98" fmla="*/ 4273 w 4598"/>
                <a:gd name="T99" fmla="*/ 1130 h 2816"/>
                <a:gd name="T100" fmla="*/ 4429 w 4598"/>
                <a:gd name="T101" fmla="*/ 1203 h 2816"/>
                <a:gd name="T102" fmla="*/ 4338 w 4598"/>
                <a:gd name="T103" fmla="*/ 1378 h 2816"/>
                <a:gd name="T104" fmla="*/ 4423 w 4598"/>
                <a:gd name="T105" fmla="*/ 1554 h 2816"/>
                <a:gd name="T106" fmla="*/ 4541 w 4598"/>
                <a:gd name="T107" fmla="*/ 1797 h 2816"/>
                <a:gd name="T108" fmla="*/ 4598 w 4598"/>
                <a:gd name="T109" fmla="*/ 2016 h 2816"/>
                <a:gd name="T110" fmla="*/ 4404 w 4598"/>
                <a:gd name="T111" fmla="*/ 2110 h 2816"/>
                <a:gd name="T112" fmla="*/ 4130 w 4598"/>
                <a:gd name="T113" fmla="*/ 2067 h 2816"/>
                <a:gd name="T114" fmla="*/ 3980 w 4598"/>
                <a:gd name="T115" fmla="*/ 2194 h 2816"/>
                <a:gd name="T116" fmla="*/ 3955 w 4598"/>
                <a:gd name="T117" fmla="*/ 2286 h 2816"/>
                <a:gd name="T118" fmla="*/ 3797 w 4598"/>
                <a:gd name="T119" fmla="*/ 2415 h 2816"/>
                <a:gd name="T120" fmla="*/ 3490 w 4598"/>
                <a:gd name="T121" fmla="*/ 2477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8" h="2816">
                  <a:moveTo>
                    <a:pt x="3307" y="2628"/>
                  </a:moveTo>
                  <a:cubicBezTo>
                    <a:pt x="3301" y="2637"/>
                    <a:pt x="3292" y="2658"/>
                    <a:pt x="3294" y="2669"/>
                  </a:cubicBezTo>
                  <a:cubicBezTo>
                    <a:pt x="3294" y="2669"/>
                    <a:pt x="3294" y="2670"/>
                    <a:pt x="3294" y="2671"/>
                  </a:cubicBezTo>
                  <a:cubicBezTo>
                    <a:pt x="3278" y="2666"/>
                    <a:pt x="3257" y="2655"/>
                    <a:pt x="3245" y="2657"/>
                  </a:cubicBezTo>
                  <a:cubicBezTo>
                    <a:pt x="3231" y="2660"/>
                    <a:pt x="3211" y="2693"/>
                    <a:pt x="3198" y="2688"/>
                  </a:cubicBezTo>
                  <a:cubicBezTo>
                    <a:pt x="3179" y="2680"/>
                    <a:pt x="3192" y="2626"/>
                    <a:pt x="3183" y="2608"/>
                  </a:cubicBezTo>
                  <a:cubicBezTo>
                    <a:pt x="3173" y="2590"/>
                    <a:pt x="3132" y="2569"/>
                    <a:pt x="3125" y="2551"/>
                  </a:cubicBezTo>
                  <a:cubicBezTo>
                    <a:pt x="3116" y="2529"/>
                    <a:pt x="3122" y="2481"/>
                    <a:pt x="3129" y="2459"/>
                  </a:cubicBezTo>
                  <a:cubicBezTo>
                    <a:pt x="3135" y="2441"/>
                    <a:pt x="3169" y="2413"/>
                    <a:pt x="3171" y="2394"/>
                  </a:cubicBezTo>
                  <a:cubicBezTo>
                    <a:pt x="3173" y="2376"/>
                    <a:pt x="3157" y="2341"/>
                    <a:pt x="3148" y="2325"/>
                  </a:cubicBezTo>
                  <a:cubicBezTo>
                    <a:pt x="3137" y="2306"/>
                    <a:pt x="3099" y="2277"/>
                    <a:pt x="3090" y="2257"/>
                  </a:cubicBezTo>
                  <a:cubicBezTo>
                    <a:pt x="3083" y="2240"/>
                    <a:pt x="3098" y="2193"/>
                    <a:pt x="3082" y="2184"/>
                  </a:cubicBezTo>
                  <a:cubicBezTo>
                    <a:pt x="3074" y="2180"/>
                    <a:pt x="3055" y="2194"/>
                    <a:pt x="3047" y="2200"/>
                  </a:cubicBezTo>
                  <a:cubicBezTo>
                    <a:pt x="3020" y="2217"/>
                    <a:pt x="2972" y="2260"/>
                    <a:pt x="2951" y="2283"/>
                  </a:cubicBezTo>
                  <a:cubicBezTo>
                    <a:pt x="2925" y="2311"/>
                    <a:pt x="2886" y="2377"/>
                    <a:pt x="2862" y="2406"/>
                  </a:cubicBezTo>
                  <a:cubicBezTo>
                    <a:pt x="2848" y="2422"/>
                    <a:pt x="2824" y="2459"/>
                    <a:pt x="2804" y="2467"/>
                  </a:cubicBezTo>
                  <a:cubicBezTo>
                    <a:pt x="2783" y="2475"/>
                    <a:pt x="2732" y="2473"/>
                    <a:pt x="2715" y="2459"/>
                  </a:cubicBezTo>
                  <a:cubicBezTo>
                    <a:pt x="2701" y="2448"/>
                    <a:pt x="2694" y="2408"/>
                    <a:pt x="2695" y="2390"/>
                  </a:cubicBezTo>
                  <a:cubicBezTo>
                    <a:pt x="2697" y="2365"/>
                    <a:pt x="2756" y="2317"/>
                    <a:pt x="2738" y="2299"/>
                  </a:cubicBezTo>
                  <a:cubicBezTo>
                    <a:pt x="2729" y="2290"/>
                    <a:pt x="2704" y="2320"/>
                    <a:pt x="2692" y="2318"/>
                  </a:cubicBezTo>
                  <a:cubicBezTo>
                    <a:pt x="2677" y="2315"/>
                    <a:pt x="2664" y="2278"/>
                    <a:pt x="2649" y="2276"/>
                  </a:cubicBezTo>
                  <a:cubicBezTo>
                    <a:pt x="2633" y="2273"/>
                    <a:pt x="2605" y="2294"/>
                    <a:pt x="2591" y="2303"/>
                  </a:cubicBezTo>
                  <a:cubicBezTo>
                    <a:pt x="2562" y="2320"/>
                    <a:pt x="2518" y="2374"/>
                    <a:pt x="2487" y="2387"/>
                  </a:cubicBezTo>
                  <a:cubicBezTo>
                    <a:pt x="2470" y="2394"/>
                    <a:pt x="2430" y="2388"/>
                    <a:pt x="2413" y="2394"/>
                  </a:cubicBezTo>
                  <a:cubicBezTo>
                    <a:pt x="2390" y="2402"/>
                    <a:pt x="2356" y="2447"/>
                    <a:pt x="2332" y="2448"/>
                  </a:cubicBezTo>
                  <a:cubicBezTo>
                    <a:pt x="2319" y="2448"/>
                    <a:pt x="2300" y="2428"/>
                    <a:pt x="2289" y="2421"/>
                  </a:cubicBezTo>
                  <a:cubicBezTo>
                    <a:pt x="2227" y="2380"/>
                    <a:pt x="2046" y="2170"/>
                    <a:pt x="1976" y="2147"/>
                  </a:cubicBezTo>
                  <a:cubicBezTo>
                    <a:pt x="1913" y="2125"/>
                    <a:pt x="1843" y="2261"/>
                    <a:pt x="1779" y="2241"/>
                  </a:cubicBezTo>
                  <a:cubicBezTo>
                    <a:pt x="1751" y="2233"/>
                    <a:pt x="1706" y="2191"/>
                    <a:pt x="1678" y="2180"/>
                  </a:cubicBezTo>
                  <a:cubicBezTo>
                    <a:pt x="1638" y="2166"/>
                    <a:pt x="1583" y="2129"/>
                    <a:pt x="1540" y="2127"/>
                  </a:cubicBezTo>
                  <a:cubicBezTo>
                    <a:pt x="1514" y="2126"/>
                    <a:pt x="1463" y="2127"/>
                    <a:pt x="1439" y="2135"/>
                  </a:cubicBezTo>
                  <a:cubicBezTo>
                    <a:pt x="1423" y="2141"/>
                    <a:pt x="1400" y="2167"/>
                    <a:pt x="1385" y="2173"/>
                  </a:cubicBezTo>
                  <a:cubicBezTo>
                    <a:pt x="1358" y="2184"/>
                    <a:pt x="1291" y="2173"/>
                    <a:pt x="1269" y="2192"/>
                  </a:cubicBezTo>
                  <a:cubicBezTo>
                    <a:pt x="1261" y="2200"/>
                    <a:pt x="1254" y="2224"/>
                    <a:pt x="1257" y="2234"/>
                  </a:cubicBezTo>
                  <a:cubicBezTo>
                    <a:pt x="1268" y="2265"/>
                    <a:pt x="1320" y="2253"/>
                    <a:pt x="1339" y="2281"/>
                  </a:cubicBezTo>
                  <a:cubicBezTo>
                    <a:pt x="1349" y="2296"/>
                    <a:pt x="1334" y="2362"/>
                    <a:pt x="1326" y="2379"/>
                  </a:cubicBezTo>
                  <a:cubicBezTo>
                    <a:pt x="1312" y="2413"/>
                    <a:pt x="1236" y="2449"/>
                    <a:pt x="1199" y="2456"/>
                  </a:cubicBezTo>
                  <a:cubicBezTo>
                    <a:pt x="1180" y="2459"/>
                    <a:pt x="1144" y="2439"/>
                    <a:pt x="1125" y="2440"/>
                  </a:cubicBezTo>
                  <a:cubicBezTo>
                    <a:pt x="1103" y="2442"/>
                    <a:pt x="1062" y="2478"/>
                    <a:pt x="1040" y="2471"/>
                  </a:cubicBezTo>
                  <a:cubicBezTo>
                    <a:pt x="1016" y="2463"/>
                    <a:pt x="1006" y="2398"/>
                    <a:pt x="982" y="2387"/>
                  </a:cubicBezTo>
                  <a:cubicBezTo>
                    <a:pt x="957" y="2376"/>
                    <a:pt x="899" y="2389"/>
                    <a:pt x="874" y="2398"/>
                  </a:cubicBezTo>
                  <a:cubicBezTo>
                    <a:pt x="849" y="2408"/>
                    <a:pt x="811" y="2446"/>
                    <a:pt x="789" y="2460"/>
                  </a:cubicBezTo>
                  <a:cubicBezTo>
                    <a:pt x="770" y="2471"/>
                    <a:pt x="729" y="2485"/>
                    <a:pt x="711" y="2498"/>
                  </a:cubicBezTo>
                  <a:cubicBezTo>
                    <a:pt x="683" y="2518"/>
                    <a:pt x="628" y="2563"/>
                    <a:pt x="611" y="2593"/>
                  </a:cubicBezTo>
                  <a:cubicBezTo>
                    <a:pt x="601" y="2611"/>
                    <a:pt x="600" y="2654"/>
                    <a:pt x="592" y="2673"/>
                  </a:cubicBezTo>
                  <a:cubicBezTo>
                    <a:pt x="582" y="2694"/>
                    <a:pt x="546" y="2728"/>
                    <a:pt x="537" y="2750"/>
                  </a:cubicBezTo>
                  <a:cubicBezTo>
                    <a:pt x="531" y="2765"/>
                    <a:pt x="528" y="2791"/>
                    <a:pt x="525" y="2816"/>
                  </a:cubicBezTo>
                  <a:cubicBezTo>
                    <a:pt x="503" y="2808"/>
                    <a:pt x="473" y="2805"/>
                    <a:pt x="460" y="2797"/>
                  </a:cubicBezTo>
                  <a:cubicBezTo>
                    <a:pt x="415" y="2771"/>
                    <a:pt x="350" y="2683"/>
                    <a:pt x="331" y="2635"/>
                  </a:cubicBezTo>
                  <a:cubicBezTo>
                    <a:pt x="318" y="2603"/>
                    <a:pt x="342" y="2523"/>
                    <a:pt x="319" y="2496"/>
                  </a:cubicBezTo>
                  <a:cubicBezTo>
                    <a:pt x="304" y="2479"/>
                    <a:pt x="249" y="2486"/>
                    <a:pt x="230" y="2473"/>
                  </a:cubicBezTo>
                  <a:cubicBezTo>
                    <a:pt x="213" y="2463"/>
                    <a:pt x="192" y="2427"/>
                    <a:pt x="179" y="2412"/>
                  </a:cubicBezTo>
                  <a:cubicBezTo>
                    <a:pt x="167" y="2398"/>
                    <a:pt x="150" y="2358"/>
                    <a:pt x="132" y="2358"/>
                  </a:cubicBezTo>
                  <a:cubicBezTo>
                    <a:pt x="112" y="2357"/>
                    <a:pt x="96" y="2409"/>
                    <a:pt x="77" y="2416"/>
                  </a:cubicBezTo>
                  <a:cubicBezTo>
                    <a:pt x="72" y="2417"/>
                    <a:pt x="59" y="2415"/>
                    <a:pt x="54" y="2412"/>
                  </a:cubicBezTo>
                  <a:cubicBezTo>
                    <a:pt x="39" y="2402"/>
                    <a:pt x="13" y="2372"/>
                    <a:pt x="12" y="2355"/>
                  </a:cubicBezTo>
                  <a:cubicBezTo>
                    <a:pt x="11" y="2325"/>
                    <a:pt x="65" y="2281"/>
                    <a:pt x="75" y="2253"/>
                  </a:cubicBezTo>
                  <a:cubicBezTo>
                    <a:pt x="89" y="2212"/>
                    <a:pt x="102" y="2125"/>
                    <a:pt x="93" y="2084"/>
                  </a:cubicBezTo>
                  <a:cubicBezTo>
                    <a:pt x="84" y="2045"/>
                    <a:pt x="0" y="1985"/>
                    <a:pt x="10" y="1946"/>
                  </a:cubicBezTo>
                  <a:cubicBezTo>
                    <a:pt x="19" y="1912"/>
                    <a:pt x="97" y="1883"/>
                    <a:pt x="132" y="1876"/>
                  </a:cubicBezTo>
                  <a:cubicBezTo>
                    <a:pt x="155" y="1871"/>
                    <a:pt x="202" y="1892"/>
                    <a:pt x="226" y="1887"/>
                  </a:cubicBezTo>
                  <a:cubicBezTo>
                    <a:pt x="259" y="1881"/>
                    <a:pt x="309" y="1824"/>
                    <a:pt x="343" y="1822"/>
                  </a:cubicBezTo>
                  <a:cubicBezTo>
                    <a:pt x="368" y="1820"/>
                    <a:pt x="412" y="1858"/>
                    <a:pt x="437" y="1861"/>
                  </a:cubicBezTo>
                  <a:cubicBezTo>
                    <a:pt x="469" y="1866"/>
                    <a:pt x="537" y="1857"/>
                    <a:pt x="567" y="1845"/>
                  </a:cubicBezTo>
                  <a:cubicBezTo>
                    <a:pt x="597" y="1832"/>
                    <a:pt x="642" y="1784"/>
                    <a:pt x="667" y="1764"/>
                  </a:cubicBezTo>
                  <a:cubicBezTo>
                    <a:pt x="706" y="1732"/>
                    <a:pt x="777" y="1653"/>
                    <a:pt x="825" y="1638"/>
                  </a:cubicBezTo>
                  <a:cubicBezTo>
                    <a:pt x="852" y="1630"/>
                    <a:pt x="913" y="1663"/>
                    <a:pt x="937" y="1648"/>
                  </a:cubicBezTo>
                  <a:cubicBezTo>
                    <a:pt x="960" y="1634"/>
                    <a:pt x="973" y="1575"/>
                    <a:pt x="976" y="1548"/>
                  </a:cubicBezTo>
                  <a:cubicBezTo>
                    <a:pt x="979" y="1519"/>
                    <a:pt x="952" y="1462"/>
                    <a:pt x="956" y="1432"/>
                  </a:cubicBezTo>
                  <a:cubicBezTo>
                    <a:pt x="959" y="1411"/>
                    <a:pt x="990" y="1377"/>
                    <a:pt x="991" y="1355"/>
                  </a:cubicBezTo>
                  <a:cubicBezTo>
                    <a:pt x="993" y="1331"/>
                    <a:pt x="980" y="1281"/>
                    <a:pt x="964" y="1263"/>
                  </a:cubicBezTo>
                  <a:cubicBezTo>
                    <a:pt x="951" y="1249"/>
                    <a:pt x="911" y="1241"/>
                    <a:pt x="894" y="1232"/>
                  </a:cubicBezTo>
                  <a:cubicBezTo>
                    <a:pt x="867" y="1217"/>
                    <a:pt x="810" y="1188"/>
                    <a:pt x="787" y="1167"/>
                  </a:cubicBezTo>
                  <a:cubicBezTo>
                    <a:pt x="763" y="1145"/>
                    <a:pt x="739" y="1075"/>
                    <a:pt x="709" y="1062"/>
                  </a:cubicBezTo>
                  <a:cubicBezTo>
                    <a:pt x="682" y="1049"/>
                    <a:pt x="626" y="1067"/>
                    <a:pt x="588" y="1071"/>
                  </a:cubicBezTo>
                  <a:cubicBezTo>
                    <a:pt x="595" y="1037"/>
                    <a:pt x="605" y="996"/>
                    <a:pt x="607" y="984"/>
                  </a:cubicBezTo>
                  <a:cubicBezTo>
                    <a:pt x="610" y="963"/>
                    <a:pt x="659" y="887"/>
                    <a:pt x="655" y="867"/>
                  </a:cubicBezTo>
                  <a:cubicBezTo>
                    <a:pt x="648" y="836"/>
                    <a:pt x="616" y="776"/>
                    <a:pt x="599" y="751"/>
                  </a:cubicBezTo>
                  <a:cubicBezTo>
                    <a:pt x="588" y="735"/>
                    <a:pt x="564" y="701"/>
                    <a:pt x="564" y="682"/>
                  </a:cubicBezTo>
                  <a:cubicBezTo>
                    <a:pt x="563" y="666"/>
                    <a:pt x="585" y="637"/>
                    <a:pt x="591" y="621"/>
                  </a:cubicBezTo>
                  <a:cubicBezTo>
                    <a:pt x="601" y="595"/>
                    <a:pt x="604" y="532"/>
                    <a:pt x="626" y="514"/>
                  </a:cubicBezTo>
                  <a:cubicBezTo>
                    <a:pt x="647" y="497"/>
                    <a:pt x="708" y="509"/>
                    <a:pt x="734" y="499"/>
                  </a:cubicBezTo>
                  <a:cubicBezTo>
                    <a:pt x="754" y="492"/>
                    <a:pt x="784" y="461"/>
                    <a:pt x="804" y="453"/>
                  </a:cubicBezTo>
                  <a:cubicBezTo>
                    <a:pt x="829" y="444"/>
                    <a:pt x="893" y="457"/>
                    <a:pt x="912" y="438"/>
                  </a:cubicBezTo>
                  <a:cubicBezTo>
                    <a:pt x="928" y="422"/>
                    <a:pt x="933" y="370"/>
                    <a:pt x="924" y="350"/>
                  </a:cubicBezTo>
                  <a:cubicBezTo>
                    <a:pt x="913" y="327"/>
                    <a:pt x="862" y="302"/>
                    <a:pt x="838" y="293"/>
                  </a:cubicBezTo>
                  <a:cubicBezTo>
                    <a:pt x="806" y="280"/>
                    <a:pt x="724" y="295"/>
                    <a:pt x="699" y="270"/>
                  </a:cubicBezTo>
                  <a:cubicBezTo>
                    <a:pt x="681" y="251"/>
                    <a:pt x="703" y="185"/>
                    <a:pt x="684" y="167"/>
                  </a:cubicBezTo>
                  <a:cubicBezTo>
                    <a:pt x="663" y="147"/>
                    <a:pt x="591" y="169"/>
                    <a:pt x="568" y="152"/>
                  </a:cubicBezTo>
                  <a:cubicBezTo>
                    <a:pt x="557" y="144"/>
                    <a:pt x="543" y="116"/>
                    <a:pt x="544" y="102"/>
                  </a:cubicBezTo>
                  <a:cubicBezTo>
                    <a:pt x="546" y="89"/>
                    <a:pt x="565" y="67"/>
                    <a:pt x="575" y="60"/>
                  </a:cubicBezTo>
                  <a:cubicBezTo>
                    <a:pt x="592" y="49"/>
                    <a:pt x="633" y="42"/>
                    <a:pt x="653" y="41"/>
                  </a:cubicBezTo>
                  <a:cubicBezTo>
                    <a:pt x="706" y="37"/>
                    <a:pt x="815" y="46"/>
                    <a:pt x="865" y="64"/>
                  </a:cubicBezTo>
                  <a:cubicBezTo>
                    <a:pt x="877" y="68"/>
                    <a:pt x="896" y="87"/>
                    <a:pt x="908" y="91"/>
                  </a:cubicBezTo>
                  <a:cubicBezTo>
                    <a:pt x="941" y="100"/>
                    <a:pt x="1012" y="103"/>
                    <a:pt x="1043" y="91"/>
                  </a:cubicBezTo>
                  <a:cubicBezTo>
                    <a:pt x="1068" y="81"/>
                    <a:pt x="1094" y="21"/>
                    <a:pt x="1121" y="18"/>
                  </a:cubicBezTo>
                  <a:cubicBezTo>
                    <a:pt x="1139" y="16"/>
                    <a:pt x="1168" y="45"/>
                    <a:pt x="1183" y="56"/>
                  </a:cubicBezTo>
                  <a:cubicBezTo>
                    <a:pt x="1196" y="67"/>
                    <a:pt x="1216" y="101"/>
                    <a:pt x="1233" y="102"/>
                  </a:cubicBezTo>
                  <a:cubicBezTo>
                    <a:pt x="1247" y="103"/>
                    <a:pt x="1269" y="77"/>
                    <a:pt x="1279" y="68"/>
                  </a:cubicBezTo>
                  <a:cubicBezTo>
                    <a:pt x="1296" y="52"/>
                    <a:pt x="1327" y="25"/>
                    <a:pt x="1347" y="0"/>
                  </a:cubicBezTo>
                  <a:cubicBezTo>
                    <a:pt x="1360" y="2"/>
                    <a:pt x="1360" y="2"/>
                    <a:pt x="1360" y="2"/>
                  </a:cubicBezTo>
                  <a:cubicBezTo>
                    <a:pt x="1360" y="28"/>
                    <a:pt x="1415" y="57"/>
                    <a:pt x="1431" y="78"/>
                  </a:cubicBezTo>
                  <a:cubicBezTo>
                    <a:pt x="1449" y="101"/>
                    <a:pt x="1477" y="154"/>
                    <a:pt x="1494" y="178"/>
                  </a:cubicBezTo>
                  <a:cubicBezTo>
                    <a:pt x="1506" y="194"/>
                    <a:pt x="1531" y="226"/>
                    <a:pt x="1546" y="240"/>
                  </a:cubicBezTo>
                  <a:cubicBezTo>
                    <a:pt x="1565" y="257"/>
                    <a:pt x="1612" y="283"/>
                    <a:pt x="1631" y="302"/>
                  </a:cubicBezTo>
                  <a:cubicBezTo>
                    <a:pt x="1653" y="324"/>
                    <a:pt x="1677" y="388"/>
                    <a:pt x="1705" y="404"/>
                  </a:cubicBezTo>
                  <a:cubicBezTo>
                    <a:pt x="1730" y="418"/>
                    <a:pt x="1793" y="403"/>
                    <a:pt x="1820" y="415"/>
                  </a:cubicBezTo>
                  <a:cubicBezTo>
                    <a:pt x="1839" y="424"/>
                    <a:pt x="1861" y="465"/>
                    <a:pt x="1880" y="474"/>
                  </a:cubicBezTo>
                  <a:cubicBezTo>
                    <a:pt x="1903" y="486"/>
                    <a:pt x="1958" y="486"/>
                    <a:pt x="1984" y="493"/>
                  </a:cubicBezTo>
                  <a:cubicBezTo>
                    <a:pt x="2021" y="503"/>
                    <a:pt x="2093" y="535"/>
                    <a:pt x="2131" y="544"/>
                  </a:cubicBezTo>
                  <a:cubicBezTo>
                    <a:pt x="2147" y="548"/>
                    <a:pt x="2178" y="556"/>
                    <a:pt x="2194" y="555"/>
                  </a:cubicBezTo>
                  <a:cubicBezTo>
                    <a:pt x="2214" y="555"/>
                    <a:pt x="2252" y="543"/>
                    <a:pt x="2271" y="536"/>
                  </a:cubicBezTo>
                  <a:cubicBezTo>
                    <a:pt x="2285" y="532"/>
                    <a:pt x="2310" y="512"/>
                    <a:pt x="2325" y="512"/>
                  </a:cubicBezTo>
                  <a:cubicBezTo>
                    <a:pt x="2346" y="512"/>
                    <a:pt x="2381" y="541"/>
                    <a:pt x="2402" y="542"/>
                  </a:cubicBezTo>
                  <a:cubicBezTo>
                    <a:pt x="2430" y="542"/>
                    <a:pt x="2483" y="515"/>
                    <a:pt x="2509" y="504"/>
                  </a:cubicBezTo>
                  <a:cubicBezTo>
                    <a:pt x="2530" y="495"/>
                    <a:pt x="2570" y="469"/>
                    <a:pt x="2593" y="464"/>
                  </a:cubicBezTo>
                  <a:cubicBezTo>
                    <a:pt x="2615" y="459"/>
                    <a:pt x="2662" y="458"/>
                    <a:pt x="2684" y="464"/>
                  </a:cubicBezTo>
                  <a:cubicBezTo>
                    <a:pt x="2706" y="469"/>
                    <a:pt x="2743" y="499"/>
                    <a:pt x="2763" y="509"/>
                  </a:cubicBezTo>
                  <a:cubicBezTo>
                    <a:pt x="2776" y="517"/>
                    <a:pt x="2802" y="536"/>
                    <a:pt x="2818" y="536"/>
                  </a:cubicBezTo>
                  <a:cubicBezTo>
                    <a:pt x="2834" y="537"/>
                    <a:pt x="2864" y="519"/>
                    <a:pt x="2878" y="509"/>
                  </a:cubicBezTo>
                  <a:cubicBezTo>
                    <a:pt x="2895" y="497"/>
                    <a:pt x="2919" y="462"/>
                    <a:pt x="2935" y="450"/>
                  </a:cubicBezTo>
                  <a:cubicBezTo>
                    <a:pt x="2946" y="442"/>
                    <a:pt x="2971" y="426"/>
                    <a:pt x="2985" y="426"/>
                  </a:cubicBezTo>
                  <a:cubicBezTo>
                    <a:pt x="2994" y="426"/>
                    <a:pt x="3015" y="434"/>
                    <a:pt x="3020" y="442"/>
                  </a:cubicBezTo>
                  <a:cubicBezTo>
                    <a:pt x="3050" y="485"/>
                    <a:pt x="3022" y="599"/>
                    <a:pt x="3034" y="650"/>
                  </a:cubicBezTo>
                  <a:cubicBezTo>
                    <a:pt x="3038" y="670"/>
                    <a:pt x="3052" y="709"/>
                    <a:pt x="3064" y="725"/>
                  </a:cubicBezTo>
                  <a:cubicBezTo>
                    <a:pt x="3081" y="748"/>
                    <a:pt x="3132" y="776"/>
                    <a:pt x="3151" y="795"/>
                  </a:cubicBezTo>
                  <a:cubicBezTo>
                    <a:pt x="3162" y="806"/>
                    <a:pt x="3175" y="838"/>
                    <a:pt x="3190" y="844"/>
                  </a:cubicBezTo>
                  <a:cubicBezTo>
                    <a:pt x="3201" y="849"/>
                    <a:pt x="3228" y="841"/>
                    <a:pt x="3239" y="836"/>
                  </a:cubicBezTo>
                  <a:cubicBezTo>
                    <a:pt x="3257" y="828"/>
                    <a:pt x="3281" y="794"/>
                    <a:pt x="3299" y="787"/>
                  </a:cubicBezTo>
                  <a:cubicBezTo>
                    <a:pt x="3307" y="785"/>
                    <a:pt x="3324" y="785"/>
                    <a:pt x="3332" y="787"/>
                  </a:cubicBezTo>
                  <a:cubicBezTo>
                    <a:pt x="3355" y="795"/>
                    <a:pt x="3385" y="842"/>
                    <a:pt x="3408" y="847"/>
                  </a:cubicBezTo>
                  <a:cubicBezTo>
                    <a:pt x="3428" y="850"/>
                    <a:pt x="3466" y="821"/>
                    <a:pt x="3485" y="825"/>
                  </a:cubicBezTo>
                  <a:cubicBezTo>
                    <a:pt x="3495" y="827"/>
                    <a:pt x="3511" y="841"/>
                    <a:pt x="3515" y="849"/>
                  </a:cubicBezTo>
                  <a:cubicBezTo>
                    <a:pt x="3523" y="864"/>
                    <a:pt x="3511" y="903"/>
                    <a:pt x="3521" y="917"/>
                  </a:cubicBezTo>
                  <a:cubicBezTo>
                    <a:pt x="3529" y="928"/>
                    <a:pt x="3560" y="932"/>
                    <a:pt x="3573" y="938"/>
                  </a:cubicBezTo>
                  <a:cubicBezTo>
                    <a:pt x="3586" y="946"/>
                    <a:pt x="3608" y="967"/>
                    <a:pt x="3622" y="974"/>
                  </a:cubicBezTo>
                  <a:cubicBezTo>
                    <a:pt x="3635" y="979"/>
                    <a:pt x="3662" y="987"/>
                    <a:pt x="3676" y="987"/>
                  </a:cubicBezTo>
                  <a:cubicBezTo>
                    <a:pt x="3694" y="987"/>
                    <a:pt x="3727" y="971"/>
                    <a:pt x="3745" y="968"/>
                  </a:cubicBezTo>
                  <a:cubicBezTo>
                    <a:pt x="3761" y="966"/>
                    <a:pt x="3797" y="978"/>
                    <a:pt x="3811" y="968"/>
                  </a:cubicBezTo>
                  <a:cubicBezTo>
                    <a:pt x="3821" y="960"/>
                    <a:pt x="3818" y="931"/>
                    <a:pt x="3824" y="920"/>
                  </a:cubicBezTo>
                  <a:cubicBezTo>
                    <a:pt x="3830" y="909"/>
                    <a:pt x="3843" y="887"/>
                    <a:pt x="3854" y="884"/>
                  </a:cubicBezTo>
                  <a:cubicBezTo>
                    <a:pt x="3870" y="881"/>
                    <a:pt x="3904" y="899"/>
                    <a:pt x="3914" y="911"/>
                  </a:cubicBezTo>
                  <a:cubicBezTo>
                    <a:pt x="3925" y="924"/>
                    <a:pt x="3920" y="964"/>
                    <a:pt x="3931" y="976"/>
                  </a:cubicBezTo>
                  <a:cubicBezTo>
                    <a:pt x="3938" y="984"/>
                    <a:pt x="3961" y="989"/>
                    <a:pt x="3972" y="992"/>
                  </a:cubicBezTo>
                  <a:cubicBezTo>
                    <a:pt x="3984" y="996"/>
                    <a:pt x="4010" y="995"/>
                    <a:pt x="4021" y="1001"/>
                  </a:cubicBezTo>
                  <a:cubicBezTo>
                    <a:pt x="4021" y="1001"/>
                    <a:pt x="4022" y="1001"/>
                    <a:pt x="4022" y="1001"/>
                  </a:cubicBezTo>
                  <a:cubicBezTo>
                    <a:pt x="4044" y="1013"/>
                    <a:pt x="4075" y="1055"/>
                    <a:pt x="4092" y="1073"/>
                  </a:cubicBezTo>
                  <a:cubicBezTo>
                    <a:pt x="4102" y="1083"/>
                    <a:pt x="4117" y="1109"/>
                    <a:pt x="4130" y="1114"/>
                  </a:cubicBezTo>
                  <a:cubicBezTo>
                    <a:pt x="4147" y="1120"/>
                    <a:pt x="4184" y="1101"/>
                    <a:pt x="4202" y="1103"/>
                  </a:cubicBezTo>
                  <a:cubicBezTo>
                    <a:pt x="4221" y="1105"/>
                    <a:pt x="4254" y="1128"/>
                    <a:pt x="4273" y="1130"/>
                  </a:cubicBezTo>
                  <a:cubicBezTo>
                    <a:pt x="4284" y="1131"/>
                    <a:pt x="4306" y="1119"/>
                    <a:pt x="4316" y="1122"/>
                  </a:cubicBezTo>
                  <a:cubicBezTo>
                    <a:pt x="4332" y="1126"/>
                    <a:pt x="4353" y="1151"/>
                    <a:pt x="4366" y="1160"/>
                  </a:cubicBezTo>
                  <a:cubicBezTo>
                    <a:pt x="4381" y="1171"/>
                    <a:pt x="4423" y="1185"/>
                    <a:pt x="4429" y="1203"/>
                  </a:cubicBezTo>
                  <a:cubicBezTo>
                    <a:pt x="4434" y="1220"/>
                    <a:pt x="4413" y="1255"/>
                    <a:pt x="4404" y="1270"/>
                  </a:cubicBezTo>
                  <a:cubicBezTo>
                    <a:pt x="4394" y="1288"/>
                    <a:pt x="4362" y="1315"/>
                    <a:pt x="4352" y="1332"/>
                  </a:cubicBezTo>
                  <a:cubicBezTo>
                    <a:pt x="4346" y="1343"/>
                    <a:pt x="4345" y="1368"/>
                    <a:pt x="4338" y="1378"/>
                  </a:cubicBezTo>
                  <a:cubicBezTo>
                    <a:pt x="4332" y="1388"/>
                    <a:pt x="4307" y="1399"/>
                    <a:pt x="4306" y="1411"/>
                  </a:cubicBezTo>
                  <a:cubicBezTo>
                    <a:pt x="4302" y="1436"/>
                    <a:pt x="4341" y="1478"/>
                    <a:pt x="4357" y="1497"/>
                  </a:cubicBezTo>
                  <a:cubicBezTo>
                    <a:pt x="4371" y="1514"/>
                    <a:pt x="4415" y="1534"/>
                    <a:pt x="4423" y="1554"/>
                  </a:cubicBezTo>
                  <a:cubicBezTo>
                    <a:pt x="4433" y="1576"/>
                    <a:pt x="4407" y="1629"/>
                    <a:pt x="4418" y="1651"/>
                  </a:cubicBezTo>
                  <a:cubicBezTo>
                    <a:pt x="4428" y="1671"/>
                    <a:pt x="4479" y="1685"/>
                    <a:pt x="4494" y="1702"/>
                  </a:cubicBezTo>
                  <a:cubicBezTo>
                    <a:pt x="4512" y="1722"/>
                    <a:pt x="4533" y="1772"/>
                    <a:pt x="4541" y="1797"/>
                  </a:cubicBezTo>
                  <a:cubicBezTo>
                    <a:pt x="4548" y="1819"/>
                    <a:pt x="4550" y="1866"/>
                    <a:pt x="4557" y="1888"/>
                  </a:cubicBezTo>
                  <a:cubicBezTo>
                    <a:pt x="4561" y="1900"/>
                    <a:pt x="4575" y="1922"/>
                    <a:pt x="4579" y="1934"/>
                  </a:cubicBezTo>
                  <a:cubicBezTo>
                    <a:pt x="4583" y="1947"/>
                    <a:pt x="4593" y="1986"/>
                    <a:pt x="4598" y="2016"/>
                  </a:cubicBezTo>
                  <a:cubicBezTo>
                    <a:pt x="4583" y="2022"/>
                    <a:pt x="4570" y="2027"/>
                    <a:pt x="4560" y="2032"/>
                  </a:cubicBezTo>
                  <a:cubicBezTo>
                    <a:pt x="4543" y="2039"/>
                    <a:pt x="4510" y="2051"/>
                    <a:pt x="4494" y="2059"/>
                  </a:cubicBezTo>
                  <a:cubicBezTo>
                    <a:pt x="4471" y="2070"/>
                    <a:pt x="4430" y="2110"/>
                    <a:pt x="4404" y="2110"/>
                  </a:cubicBezTo>
                  <a:cubicBezTo>
                    <a:pt x="4377" y="2110"/>
                    <a:pt x="4334" y="2067"/>
                    <a:pt x="4308" y="2059"/>
                  </a:cubicBezTo>
                  <a:cubicBezTo>
                    <a:pt x="4281" y="2051"/>
                    <a:pt x="4222" y="2045"/>
                    <a:pt x="4193" y="2048"/>
                  </a:cubicBezTo>
                  <a:cubicBezTo>
                    <a:pt x="4177" y="2050"/>
                    <a:pt x="4141" y="2055"/>
                    <a:pt x="4130" y="2067"/>
                  </a:cubicBezTo>
                  <a:cubicBezTo>
                    <a:pt x="4113" y="2087"/>
                    <a:pt x="4132" y="2150"/>
                    <a:pt x="4117" y="2172"/>
                  </a:cubicBezTo>
                  <a:cubicBezTo>
                    <a:pt x="4108" y="2186"/>
                    <a:pt x="4075" y="2202"/>
                    <a:pt x="4059" y="2205"/>
                  </a:cubicBezTo>
                  <a:cubicBezTo>
                    <a:pt x="4040" y="2208"/>
                    <a:pt x="3999" y="2189"/>
                    <a:pt x="3980" y="2194"/>
                  </a:cubicBezTo>
                  <a:cubicBezTo>
                    <a:pt x="3966" y="2198"/>
                    <a:pt x="3937" y="2215"/>
                    <a:pt x="3936" y="2229"/>
                  </a:cubicBezTo>
                  <a:cubicBezTo>
                    <a:pt x="3935" y="2238"/>
                    <a:pt x="3958" y="2247"/>
                    <a:pt x="3961" y="2256"/>
                  </a:cubicBezTo>
                  <a:cubicBezTo>
                    <a:pt x="3963" y="2263"/>
                    <a:pt x="3961" y="2280"/>
                    <a:pt x="3955" y="2286"/>
                  </a:cubicBezTo>
                  <a:cubicBezTo>
                    <a:pt x="3943" y="2297"/>
                    <a:pt x="3903" y="2284"/>
                    <a:pt x="3887" y="2291"/>
                  </a:cubicBezTo>
                  <a:cubicBezTo>
                    <a:pt x="3867" y="2300"/>
                    <a:pt x="3834" y="2332"/>
                    <a:pt x="3821" y="2350"/>
                  </a:cubicBezTo>
                  <a:cubicBezTo>
                    <a:pt x="3811" y="2365"/>
                    <a:pt x="3810" y="2404"/>
                    <a:pt x="3797" y="2415"/>
                  </a:cubicBezTo>
                  <a:cubicBezTo>
                    <a:pt x="3777" y="2431"/>
                    <a:pt x="3722" y="2423"/>
                    <a:pt x="3698" y="2431"/>
                  </a:cubicBezTo>
                  <a:cubicBezTo>
                    <a:pt x="3680" y="2438"/>
                    <a:pt x="3649" y="2464"/>
                    <a:pt x="3630" y="2469"/>
                  </a:cubicBezTo>
                  <a:cubicBezTo>
                    <a:pt x="3596" y="2479"/>
                    <a:pt x="3521" y="2460"/>
                    <a:pt x="3490" y="2477"/>
                  </a:cubicBezTo>
                  <a:cubicBezTo>
                    <a:pt x="3475" y="2486"/>
                    <a:pt x="3464" y="2522"/>
                    <a:pt x="3452" y="2534"/>
                  </a:cubicBezTo>
                  <a:cubicBezTo>
                    <a:pt x="3421" y="2564"/>
                    <a:pt x="3334" y="2594"/>
                    <a:pt x="3307" y="26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2" name="Freeform 15"/>
            <p:cNvSpPr>
              <a:spLocks/>
            </p:cNvSpPr>
            <p:nvPr/>
          </p:nvSpPr>
          <p:spPr bwMode="auto">
            <a:xfrm>
              <a:off x="4368800" y="4160837"/>
              <a:ext cx="568325" cy="617538"/>
            </a:xfrm>
            <a:custGeom>
              <a:avLst/>
              <a:gdLst>
                <a:gd name="T0" fmla="*/ 198 w 3354"/>
                <a:gd name="T1" fmla="*/ 691 h 3646"/>
                <a:gd name="T2" fmla="*/ 284 w 3354"/>
                <a:gd name="T3" fmla="*/ 468 h 3646"/>
                <a:gd name="T4" fmla="*/ 547 w 3354"/>
                <a:gd name="T5" fmla="*/ 273 h 3646"/>
                <a:gd name="T6" fmla="*/ 798 w 3354"/>
                <a:gd name="T7" fmla="*/ 315 h 3646"/>
                <a:gd name="T8" fmla="*/ 1012 w 3354"/>
                <a:gd name="T9" fmla="*/ 156 h 3646"/>
                <a:gd name="T10" fmla="*/ 1058 w 3354"/>
                <a:gd name="T11" fmla="*/ 48 h 3646"/>
                <a:gd name="T12" fmla="*/ 1351 w 3354"/>
                <a:gd name="T13" fmla="*/ 55 h 3646"/>
                <a:gd name="T14" fmla="*/ 1962 w 3354"/>
                <a:gd name="T15" fmla="*/ 296 h 3646"/>
                <a:gd name="T16" fmla="*/ 2160 w 3354"/>
                <a:gd name="T17" fmla="*/ 262 h 3646"/>
                <a:gd name="T18" fmla="*/ 2365 w 3354"/>
                <a:gd name="T19" fmla="*/ 193 h 3646"/>
                <a:gd name="T20" fmla="*/ 2388 w 3354"/>
                <a:gd name="T21" fmla="*/ 334 h 3646"/>
                <a:gd name="T22" fmla="*/ 2624 w 3354"/>
                <a:gd name="T23" fmla="*/ 158 h 3646"/>
                <a:gd name="T24" fmla="*/ 2763 w 3354"/>
                <a:gd name="T25" fmla="*/ 132 h 3646"/>
                <a:gd name="T26" fmla="*/ 2802 w 3354"/>
                <a:gd name="T27" fmla="*/ 334 h 3646"/>
                <a:gd name="T28" fmla="*/ 2871 w 3354"/>
                <a:gd name="T29" fmla="*/ 563 h 3646"/>
                <a:gd name="T30" fmla="*/ 3040 w 3354"/>
                <a:gd name="T31" fmla="*/ 652 h 3646"/>
                <a:gd name="T32" fmla="*/ 3202 w 3354"/>
                <a:gd name="T33" fmla="*/ 994 h 3646"/>
                <a:gd name="T34" fmla="*/ 3095 w 3354"/>
                <a:gd name="T35" fmla="*/ 1186 h 3646"/>
                <a:gd name="T36" fmla="*/ 2936 w 3354"/>
                <a:gd name="T37" fmla="*/ 1316 h 3646"/>
                <a:gd name="T38" fmla="*/ 2876 w 3354"/>
                <a:gd name="T39" fmla="*/ 1583 h 3646"/>
                <a:gd name="T40" fmla="*/ 3005 w 3354"/>
                <a:gd name="T41" fmla="*/ 1696 h 3646"/>
                <a:gd name="T42" fmla="*/ 3010 w 3354"/>
                <a:gd name="T43" fmla="*/ 1863 h 3646"/>
                <a:gd name="T44" fmla="*/ 3122 w 3354"/>
                <a:gd name="T45" fmla="*/ 1982 h 3646"/>
                <a:gd name="T46" fmla="*/ 3158 w 3354"/>
                <a:gd name="T47" fmla="*/ 2198 h 3646"/>
                <a:gd name="T48" fmla="*/ 3221 w 3354"/>
                <a:gd name="T49" fmla="*/ 2373 h 3646"/>
                <a:gd name="T50" fmla="*/ 3322 w 3354"/>
                <a:gd name="T51" fmla="*/ 2457 h 3646"/>
                <a:gd name="T52" fmla="*/ 3267 w 3354"/>
                <a:gd name="T53" fmla="*/ 2581 h 3646"/>
                <a:gd name="T54" fmla="*/ 3210 w 3354"/>
                <a:gd name="T55" fmla="*/ 2829 h 3646"/>
                <a:gd name="T56" fmla="*/ 3224 w 3354"/>
                <a:gd name="T57" fmla="*/ 3013 h 3646"/>
                <a:gd name="T58" fmla="*/ 3057 w 3354"/>
                <a:gd name="T59" fmla="*/ 3078 h 3646"/>
                <a:gd name="T60" fmla="*/ 2805 w 3354"/>
                <a:gd name="T61" fmla="*/ 3016 h 3646"/>
                <a:gd name="T62" fmla="*/ 2688 w 3354"/>
                <a:gd name="T63" fmla="*/ 3253 h 3646"/>
                <a:gd name="T64" fmla="*/ 2428 w 3354"/>
                <a:gd name="T65" fmla="*/ 3277 h 3646"/>
                <a:gd name="T66" fmla="*/ 2195 w 3354"/>
                <a:gd name="T67" fmla="*/ 3493 h 3646"/>
                <a:gd name="T68" fmla="*/ 1909 w 3354"/>
                <a:gd name="T69" fmla="*/ 3591 h 3646"/>
                <a:gd name="T70" fmla="*/ 1714 w 3354"/>
                <a:gd name="T71" fmla="*/ 3606 h 3646"/>
                <a:gd name="T72" fmla="*/ 1641 w 3354"/>
                <a:gd name="T73" fmla="*/ 3327 h 3646"/>
                <a:gd name="T74" fmla="*/ 1479 w 3354"/>
                <a:gd name="T75" fmla="*/ 3438 h 3646"/>
                <a:gd name="T76" fmla="*/ 1417 w 3354"/>
                <a:gd name="T77" fmla="*/ 3339 h 3646"/>
                <a:gd name="T78" fmla="*/ 1579 w 3354"/>
                <a:gd name="T79" fmla="*/ 3117 h 3646"/>
                <a:gd name="T80" fmla="*/ 1645 w 3354"/>
                <a:gd name="T81" fmla="*/ 2808 h 3646"/>
                <a:gd name="T82" fmla="*/ 1490 w 3354"/>
                <a:gd name="T83" fmla="*/ 2747 h 3646"/>
                <a:gd name="T84" fmla="*/ 1424 w 3354"/>
                <a:gd name="T85" fmla="*/ 2541 h 3646"/>
                <a:gd name="T86" fmla="*/ 1262 w 3354"/>
                <a:gd name="T87" fmla="*/ 2560 h 3646"/>
                <a:gd name="T88" fmla="*/ 1088 w 3354"/>
                <a:gd name="T89" fmla="*/ 2568 h 3646"/>
                <a:gd name="T90" fmla="*/ 937 w 3354"/>
                <a:gd name="T91" fmla="*/ 2778 h 3646"/>
                <a:gd name="T92" fmla="*/ 821 w 3354"/>
                <a:gd name="T93" fmla="*/ 2678 h 3646"/>
                <a:gd name="T94" fmla="*/ 662 w 3354"/>
                <a:gd name="T95" fmla="*/ 2724 h 3646"/>
                <a:gd name="T96" fmla="*/ 543 w 3354"/>
                <a:gd name="T97" fmla="*/ 2862 h 3646"/>
                <a:gd name="T98" fmla="*/ 419 w 3354"/>
                <a:gd name="T99" fmla="*/ 2754 h 3646"/>
                <a:gd name="T100" fmla="*/ 299 w 3354"/>
                <a:gd name="T101" fmla="*/ 2502 h 3646"/>
                <a:gd name="T102" fmla="*/ 322 w 3354"/>
                <a:gd name="T103" fmla="*/ 2323 h 3646"/>
                <a:gd name="T104" fmla="*/ 399 w 3354"/>
                <a:gd name="T105" fmla="*/ 2208 h 3646"/>
                <a:gd name="T106" fmla="*/ 372 w 3354"/>
                <a:gd name="T107" fmla="*/ 2054 h 3646"/>
                <a:gd name="T108" fmla="*/ 178 w 3354"/>
                <a:gd name="T109" fmla="*/ 2073 h 3646"/>
                <a:gd name="T110" fmla="*/ 0 w 3354"/>
                <a:gd name="T111" fmla="*/ 2084 h 3646"/>
                <a:gd name="T112" fmla="*/ 275 w 3354"/>
                <a:gd name="T113" fmla="*/ 1863 h 3646"/>
                <a:gd name="T114" fmla="*/ 338 w 3354"/>
                <a:gd name="T115" fmla="*/ 1636 h 3646"/>
                <a:gd name="T116" fmla="*/ 256 w 3354"/>
                <a:gd name="T117" fmla="*/ 1369 h 3646"/>
                <a:gd name="T118" fmla="*/ 222 w 3354"/>
                <a:gd name="T119" fmla="*/ 121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4" h="3646">
                  <a:moveTo>
                    <a:pt x="224" y="1150"/>
                  </a:moveTo>
                  <a:cubicBezTo>
                    <a:pt x="205" y="1046"/>
                    <a:pt x="192" y="847"/>
                    <a:pt x="195" y="747"/>
                  </a:cubicBezTo>
                  <a:cubicBezTo>
                    <a:pt x="195" y="733"/>
                    <a:pt x="196" y="712"/>
                    <a:pt x="198" y="691"/>
                  </a:cubicBezTo>
                  <a:cubicBezTo>
                    <a:pt x="201" y="666"/>
                    <a:pt x="204" y="640"/>
                    <a:pt x="210" y="625"/>
                  </a:cubicBezTo>
                  <a:cubicBezTo>
                    <a:pt x="219" y="603"/>
                    <a:pt x="255" y="569"/>
                    <a:pt x="265" y="548"/>
                  </a:cubicBezTo>
                  <a:cubicBezTo>
                    <a:pt x="273" y="529"/>
                    <a:pt x="274" y="486"/>
                    <a:pt x="284" y="468"/>
                  </a:cubicBezTo>
                  <a:cubicBezTo>
                    <a:pt x="301" y="438"/>
                    <a:pt x="356" y="393"/>
                    <a:pt x="384" y="373"/>
                  </a:cubicBezTo>
                  <a:cubicBezTo>
                    <a:pt x="402" y="360"/>
                    <a:pt x="443" y="346"/>
                    <a:pt x="462" y="335"/>
                  </a:cubicBezTo>
                  <a:cubicBezTo>
                    <a:pt x="484" y="321"/>
                    <a:pt x="522" y="283"/>
                    <a:pt x="547" y="273"/>
                  </a:cubicBezTo>
                  <a:cubicBezTo>
                    <a:pt x="572" y="264"/>
                    <a:pt x="630" y="251"/>
                    <a:pt x="655" y="262"/>
                  </a:cubicBezTo>
                  <a:cubicBezTo>
                    <a:pt x="679" y="273"/>
                    <a:pt x="689" y="338"/>
                    <a:pt x="713" y="346"/>
                  </a:cubicBezTo>
                  <a:cubicBezTo>
                    <a:pt x="735" y="353"/>
                    <a:pt x="776" y="317"/>
                    <a:pt x="798" y="315"/>
                  </a:cubicBezTo>
                  <a:cubicBezTo>
                    <a:pt x="817" y="314"/>
                    <a:pt x="853" y="334"/>
                    <a:pt x="872" y="331"/>
                  </a:cubicBezTo>
                  <a:cubicBezTo>
                    <a:pt x="909" y="324"/>
                    <a:pt x="985" y="288"/>
                    <a:pt x="999" y="254"/>
                  </a:cubicBezTo>
                  <a:cubicBezTo>
                    <a:pt x="1007" y="237"/>
                    <a:pt x="1022" y="171"/>
                    <a:pt x="1012" y="156"/>
                  </a:cubicBezTo>
                  <a:cubicBezTo>
                    <a:pt x="993" y="128"/>
                    <a:pt x="941" y="140"/>
                    <a:pt x="930" y="109"/>
                  </a:cubicBezTo>
                  <a:cubicBezTo>
                    <a:pt x="927" y="99"/>
                    <a:pt x="934" y="75"/>
                    <a:pt x="942" y="67"/>
                  </a:cubicBezTo>
                  <a:cubicBezTo>
                    <a:pt x="964" y="48"/>
                    <a:pt x="1031" y="59"/>
                    <a:pt x="1058" y="48"/>
                  </a:cubicBezTo>
                  <a:cubicBezTo>
                    <a:pt x="1073" y="42"/>
                    <a:pt x="1096" y="16"/>
                    <a:pt x="1112" y="10"/>
                  </a:cubicBezTo>
                  <a:cubicBezTo>
                    <a:pt x="1136" y="2"/>
                    <a:pt x="1187" y="1"/>
                    <a:pt x="1213" y="2"/>
                  </a:cubicBezTo>
                  <a:cubicBezTo>
                    <a:pt x="1256" y="4"/>
                    <a:pt x="1311" y="41"/>
                    <a:pt x="1351" y="55"/>
                  </a:cubicBezTo>
                  <a:cubicBezTo>
                    <a:pt x="1379" y="66"/>
                    <a:pt x="1424" y="108"/>
                    <a:pt x="1452" y="116"/>
                  </a:cubicBezTo>
                  <a:cubicBezTo>
                    <a:pt x="1516" y="136"/>
                    <a:pt x="1586" y="0"/>
                    <a:pt x="1649" y="22"/>
                  </a:cubicBezTo>
                  <a:cubicBezTo>
                    <a:pt x="1719" y="45"/>
                    <a:pt x="1900" y="255"/>
                    <a:pt x="1962" y="296"/>
                  </a:cubicBezTo>
                  <a:cubicBezTo>
                    <a:pt x="1973" y="303"/>
                    <a:pt x="1992" y="323"/>
                    <a:pt x="2005" y="323"/>
                  </a:cubicBezTo>
                  <a:cubicBezTo>
                    <a:pt x="2029" y="322"/>
                    <a:pt x="2063" y="277"/>
                    <a:pt x="2086" y="269"/>
                  </a:cubicBezTo>
                  <a:cubicBezTo>
                    <a:pt x="2103" y="263"/>
                    <a:pt x="2143" y="269"/>
                    <a:pt x="2160" y="262"/>
                  </a:cubicBezTo>
                  <a:cubicBezTo>
                    <a:pt x="2191" y="249"/>
                    <a:pt x="2235" y="195"/>
                    <a:pt x="2264" y="178"/>
                  </a:cubicBezTo>
                  <a:cubicBezTo>
                    <a:pt x="2278" y="169"/>
                    <a:pt x="2306" y="148"/>
                    <a:pt x="2322" y="151"/>
                  </a:cubicBezTo>
                  <a:cubicBezTo>
                    <a:pt x="2337" y="153"/>
                    <a:pt x="2350" y="190"/>
                    <a:pt x="2365" y="193"/>
                  </a:cubicBezTo>
                  <a:cubicBezTo>
                    <a:pt x="2377" y="195"/>
                    <a:pt x="2402" y="165"/>
                    <a:pt x="2411" y="174"/>
                  </a:cubicBezTo>
                  <a:cubicBezTo>
                    <a:pt x="2429" y="192"/>
                    <a:pt x="2370" y="240"/>
                    <a:pt x="2368" y="265"/>
                  </a:cubicBezTo>
                  <a:cubicBezTo>
                    <a:pt x="2367" y="283"/>
                    <a:pt x="2374" y="323"/>
                    <a:pt x="2388" y="334"/>
                  </a:cubicBezTo>
                  <a:cubicBezTo>
                    <a:pt x="2405" y="348"/>
                    <a:pt x="2456" y="350"/>
                    <a:pt x="2477" y="342"/>
                  </a:cubicBezTo>
                  <a:cubicBezTo>
                    <a:pt x="2497" y="334"/>
                    <a:pt x="2521" y="297"/>
                    <a:pt x="2535" y="281"/>
                  </a:cubicBezTo>
                  <a:cubicBezTo>
                    <a:pt x="2559" y="252"/>
                    <a:pt x="2598" y="186"/>
                    <a:pt x="2624" y="158"/>
                  </a:cubicBezTo>
                  <a:cubicBezTo>
                    <a:pt x="2645" y="135"/>
                    <a:pt x="2693" y="92"/>
                    <a:pt x="2720" y="75"/>
                  </a:cubicBezTo>
                  <a:cubicBezTo>
                    <a:pt x="2728" y="69"/>
                    <a:pt x="2747" y="55"/>
                    <a:pt x="2755" y="59"/>
                  </a:cubicBezTo>
                  <a:cubicBezTo>
                    <a:pt x="2771" y="68"/>
                    <a:pt x="2756" y="115"/>
                    <a:pt x="2763" y="132"/>
                  </a:cubicBezTo>
                  <a:cubicBezTo>
                    <a:pt x="2772" y="152"/>
                    <a:pt x="2810" y="181"/>
                    <a:pt x="2821" y="200"/>
                  </a:cubicBezTo>
                  <a:cubicBezTo>
                    <a:pt x="2830" y="216"/>
                    <a:pt x="2846" y="251"/>
                    <a:pt x="2844" y="269"/>
                  </a:cubicBezTo>
                  <a:cubicBezTo>
                    <a:pt x="2842" y="288"/>
                    <a:pt x="2808" y="316"/>
                    <a:pt x="2802" y="334"/>
                  </a:cubicBezTo>
                  <a:cubicBezTo>
                    <a:pt x="2795" y="356"/>
                    <a:pt x="2789" y="404"/>
                    <a:pt x="2798" y="426"/>
                  </a:cubicBezTo>
                  <a:cubicBezTo>
                    <a:pt x="2805" y="444"/>
                    <a:pt x="2846" y="465"/>
                    <a:pt x="2856" y="483"/>
                  </a:cubicBezTo>
                  <a:cubicBezTo>
                    <a:pt x="2865" y="501"/>
                    <a:pt x="2852" y="555"/>
                    <a:pt x="2871" y="563"/>
                  </a:cubicBezTo>
                  <a:cubicBezTo>
                    <a:pt x="2884" y="568"/>
                    <a:pt x="2904" y="535"/>
                    <a:pt x="2918" y="532"/>
                  </a:cubicBezTo>
                  <a:cubicBezTo>
                    <a:pt x="2930" y="530"/>
                    <a:pt x="2951" y="541"/>
                    <a:pt x="2967" y="546"/>
                  </a:cubicBezTo>
                  <a:cubicBezTo>
                    <a:pt x="2973" y="578"/>
                    <a:pt x="3021" y="626"/>
                    <a:pt x="3040" y="652"/>
                  </a:cubicBezTo>
                  <a:cubicBezTo>
                    <a:pt x="3058" y="676"/>
                    <a:pt x="3106" y="716"/>
                    <a:pt x="3117" y="743"/>
                  </a:cubicBezTo>
                  <a:cubicBezTo>
                    <a:pt x="3129" y="774"/>
                    <a:pt x="3115" y="844"/>
                    <a:pt x="3125" y="876"/>
                  </a:cubicBezTo>
                  <a:cubicBezTo>
                    <a:pt x="3136" y="909"/>
                    <a:pt x="3197" y="960"/>
                    <a:pt x="3202" y="994"/>
                  </a:cubicBezTo>
                  <a:cubicBezTo>
                    <a:pt x="3204" y="1008"/>
                    <a:pt x="3192" y="1036"/>
                    <a:pt x="3185" y="1048"/>
                  </a:cubicBezTo>
                  <a:cubicBezTo>
                    <a:pt x="3172" y="1071"/>
                    <a:pt x="3124" y="1101"/>
                    <a:pt x="3111" y="1124"/>
                  </a:cubicBezTo>
                  <a:cubicBezTo>
                    <a:pt x="3103" y="1138"/>
                    <a:pt x="3101" y="1171"/>
                    <a:pt x="3095" y="1186"/>
                  </a:cubicBezTo>
                  <a:cubicBezTo>
                    <a:pt x="3087" y="1207"/>
                    <a:pt x="3071" y="1251"/>
                    <a:pt x="3054" y="1264"/>
                  </a:cubicBezTo>
                  <a:cubicBezTo>
                    <a:pt x="3041" y="1275"/>
                    <a:pt x="3004" y="1274"/>
                    <a:pt x="2988" y="1280"/>
                  </a:cubicBezTo>
                  <a:cubicBezTo>
                    <a:pt x="2974" y="1287"/>
                    <a:pt x="2944" y="1302"/>
                    <a:pt x="2936" y="1316"/>
                  </a:cubicBezTo>
                  <a:cubicBezTo>
                    <a:pt x="2925" y="1336"/>
                    <a:pt x="2943" y="1388"/>
                    <a:pt x="2934" y="1410"/>
                  </a:cubicBezTo>
                  <a:cubicBezTo>
                    <a:pt x="2926" y="1428"/>
                    <a:pt x="2889" y="1449"/>
                    <a:pt x="2882" y="1467"/>
                  </a:cubicBezTo>
                  <a:cubicBezTo>
                    <a:pt x="2870" y="1493"/>
                    <a:pt x="2873" y="1554"/>
                    <a:pt x="2876" y="1583"/>
                  </a:cubicBezTo>
                  <a:cubicBezTo>
                    <a:pt x="2880" y="1619"/>
                    <a:pt x="2888" y="1695"/>
                    <a:pt x="2912" y="1723"/>
                  </a:cubicBezTo>
                  <a:cubicBezTo>
                    <a:pt x="2919" y="1732"/>
                    <a:pt x="2942" y="1743"/>
                    <a:pt x="2953" y="1742"/>
                  </a:cubicBezTo>
                  <a:cubicBezTo>
                    <a:pt x="2970" y="1739"/>
                    <a:pt x="2987" y="1696"/>
                    <a:pt x="3005" y="1696"/>
                  </a:cubicBezTo>
                  <a:cubicBezTo>
                    <a:pt x="3018" y="1696"/>
                    <a:pt x="3038" y="1718"/>
                    <a:pt x="3046" y="1728"/>
                  </a:cubicBezTo>
                  <a:cubicBezTo>
                    <a:pt x="3053" y="1738"/>
                    <a:pt x="3068" y="1759"/>
                    <a:pt x="3068" y="1772"/>
                  </a:cubicBezTo>
                  <a:cubicBezTo>
                    <a:pt x="3066" y="1798"/>
                    <a:pt x="3012" y="1836"/>
                    <a:pt x="3010" y="1863"/>
                  </a:cubicBezTo>
                  <a:cubicBezTo>
                    <a:pt x="3010" y="1873"/>
                    <a:pt x="3020" y="1891"/>
                    <a:pt x="3027" y="1898"/>
                  </a:cubicBezTo>
                  <a:cubicBezTo>
                    <a:pt x="3040" y="1914"/>
                    <a:pt x="3078" y="1931"/>
                    <a:pt x="3092" y="1944"/>
                  </a:cubicBezTo>
                  <a:cubicBezTo>
                    <a:pt x="3101" y="1953"/>
                    <a:pt x="3121" y="1970"/>
                    <a:pt x="3122" y="1982"/>
                  </a:cubicBezTo>
                  <a:cubicBezTo>
                    <a:pt x="3125" y="2010"/>
                    <a:pt x="3075" y="2054"/>
                    <a:pt x="3073" y="2082"/>
                  </a:cubicBezTo>
                  <a:cubicBezTo>
                    <a:pt x="3072" y="2097"/>
                    <a:pt x="3084" y="2126"/>
                    <a:pt x="3092" y="2139"/>
                  </a:cubicBezTo>
                  <a:cubicBezTo>
                    <a:pt x="3104" y="2157"/>
                    <a:pt x="3139" y="2187"/>
                    <a:pt x="3158" y="2198"/>
                  </a:cubicBezTo>
                  <a:cubicBezTo>
                    <a:pt x="3178" y="2210"/>
                    <a:pt x="3233" y="2209"/>
                    <a:pt x="3248" y="2228"/>
                  </a:cubicBezTo>
                  <a:cubicBezTo>
                    <a:pt x="3263" y="2246"/>
                    <a:pt x="3265" y="2297"/>
                    <a:pt x="3259" y="2319"/>
                  </a:cubicBezTo>
                  <a:cubicBezTo>
                    <a:pt x="3255" y="2335"/>
                    <a:pt x="3227" y="2358"/>
                    <a:pt x="3221" y="2373"/>
                  </a:cubicBezTo>
                  <a:cubicBezTo>
                    <a:pt x="3211" y="2399"/>
                    <a:pt x="3194" y="2459"/>
                    <a:pt x="3207" y="2484"/>
                  </a:cubicBezTo>
                  <a:cubicBezTo>
                    <a:pt x="3214" y="2496"/>
                    <a:pt x="3243" y="2510"/>
                    <a:pt x="3256" y="2508"/>
                  </a:cubicBezTo>
                  <a:cubicBezTo>
                    <a:pt x="3277" y="2506"/>
                    <a:pt x="3301" y="2457"/>
                    <a:pt x="3322" y="2457"/>
                  </a:cubicBezTo>
                  <a:cubicBezTo>
                    <a:pt x="3332" y="2457"/>
                    <a:pt x="3350" y="2472"/>
                    <a:pt x="3352" y="2481"/>
                  </a:cubicBezTo>
                  <a:cubicBezTo>
                    <a:pt x="3354" y="2489"/>
                    <a:pt x="3343" y="2504"/>
                    <a:pt x="3338" y="2511"/>
                  </a:cubicBezTo>
                  <a:cubicBezTo>
                    <a:pt x="3324" y="2531"/>
                    <a:pt x="3276" y="2558"/>
                    <a:pt x="3267" y="2581"/>
                  </a:cubicBezTo>
                  <a:cubicBezTo>
                    <a:pt x="3259" y="2604"/>
                    <a:pt x="3280" y="2654"/>
                    <a:pt x="3275" y="2678"/>
                  </a:cubicBezTo>
                  <a:cubicBezTo>
                    <a:pt x="3271" y="2703"/>
                    <a:pt x="3239" y="2746"/>
                    <a:pt x="3229" y="2770"/>
                  </a:cubicBezTo>
                  <a:cubicBezTo>
                    <a:pt x="3223" y="2784"/>
                    <a:pt x="3207" y="2814"/>
                    <a:pt x="3210" y="2829"/>
                  </a:cubicBezTo>
                  <a:cubicBezTo>
                    <a:pt x="3214" y="2850"/>
                    <a:pt x="3255" y="2875"/>
                    <a:pt x="3262" y="2894"/>
                  </a:cubicBezTo>
                  <a:cubicBezTo>
                    <a:pt x="3269" y="2916"/>
                    <a:pt x="3272" y="2965"/>
                    <a:pt x="3262" y="2986"/>
                  </a:cubicBezTo>
                  <a:cubicBezTo>
                    <a:pt x="3256" y="2996"/>
                    <a:pt x="3232" y="3005"/>
                    <a:pt x="3224" y="3013"/>
                  </a:cubicBezTo>
                  <a:cubicBezTo>
                    <a:pt x="3222" y="3014"/>
                    <a:pt x="3220" y="3016"/>
                    <a:pt x="3219" y="3018"/>
                  </a:cubicBezTo>
                  <a:cubicBezTo>
                    <a:pt x="3207" y="3033"/>
                    <a:pt x="3193" y="3060"/>
                    <a:pt x="3180" y="3067"/>
                  </a:cubicBezTo>
                  <a:cubicBezTo>
                    <a:pt x="3153" y="3081"/>
                    <a:pt x="3088" y="3077"/>
                    <a:pt x="3057" y="3078"/>
                  </a:cubicBezTo>
                  <a:cubicBezTo>
                    <a:pt x="3030" y="3078"/>
                    <a:pt x="2975" y="3083"/>
                    <a:pt x="2950" y="3075"/>
                  </a:cubicBezTo>
                  <a:cubicBezTo>
                    <a:pt x="2920" y="3065"/>
                    <a:pt x="2878" y="3007"/>
                    <a:pt x="2846" y="3002"/>
                  </a:cubicBezTo>
                  <a:cubicBezTo>
                    <a:pt x="2835" y="3000"/>
                    <a:pt x="2815" y="3011"/>
                    <a:pt x="2805" y="3016"/>
                  </a:cubicBezTo>
                  <a:cubicBezTo>
                    <a:pt x="2763" y="3038"/>
                    <a:pt x="2684" y="3094"/>
                    <a:pt x="2655" y="3132"/>
                  </a:cubicBezTo>
                  <a:cubicBezTo>
                    <a:pt x="2647" y="3141"/>
                    <a:pt x="2635" y="3163"/>
                    <a:pt x="2636" y="3175"/>
                  </a:cubicBezTo>
                  <a:cubicBezTo>
                    <a:pt x="2637" y="3198"/>
                    <a:pt x="2681" y="3230"/>
                    <a:pt x="2688" y="3253"/>
                  </a:cubicBezTo>
                  <a:cubicBezTo>
                    <a:pt x="2697" y="3289"/>
                    <a:pt x="2706" y="3375"/>
                    <a:pt x="2679" y="3401"/>
                  </a:cubicBezTo>
                  <a:cubicBezTo>
                    <a:pt x="2662" y="3419"/>
                    <a:pt x="2602" y="3418"/>
                    <a:pt x="2578" y="3410"/>
                  </a:cubicBezTo>
                  <a:cubicBezTo>
                    <a:pt x="2530" y="3394"/>
                    <a:pt x="2475" y="3294"/>
                    <a:pt x="2428" y="3277"/>
                  </a:cubicBezTo>
                  <a:cubicBezTo>
                    <a:pt x="2372" y="3258"/>
                    <a:pt x="2237" y="3253"/>
                    <a:pt x="2192" y="3291"/>
                  </a:cubicBezTo>
                  <a:cubicBezTo>
                    <a:pt x="2168" y="3312"/>
                    <a:pt x="2165" y="3385"/>
                    <a:pt x="2168" y="3418"/>
                  </a:cubicBezTo>
                  <a:cubicBezTo>
                    <a:pt x="2169" y="3438"/>
                    <a:pt x="2197" y="3473"/>
                    <a:pt x="2195" y="3493"/>
                  </a:cubicBezTo>
                  <a:cubicBezTo>
                    <a:pt x="2193" y="3513"/>
                    <a:pt x="2170" y="3551"/>
                    <a:pt x="2154" y="3563"/>
                  </a:cubicBezTo>
                  <a:cubicBezTo>
                    <a:pt x="2135" y="3579"/>
                    <a:pt x="2075" y="3575"/>
                    <a:pt x="2060" y="3594"/>
                  </a:cubicBezTo>
                  <a:cubicBezTo>
                    <a:pt x="2042" y="3561"/>
                    <a:pt x="1947" y="3571"/>
                    <a:pt x="1909" y="3591"/>
                  </a:cubicBezTo>
                  <a:cubicBezTo>
                    <a:pt x="1892" y="3600"/>
                    <a:pt x="1841" y="3589"/>
                    <a:pt x="1801" y="3609"/>
                  </a:cubicBezTo>
                  <a:cubicBezTo>
                    <a:pt x="1788" y="3615"/>
                    <a:pt x="1757" y="3646"/>
                    <a:pt x="1742" y="3644"/>
                  </a:cubicBezTo>
                  <a:cubicBezTo>
                    <a:pt x="1730" y="3642"/>
                    <a:pt x="1718" y="3617"/>
                    <a:pt x="1714" y="3606"/>
                  </a:cubicBezTo>
                  <a:cubicBezTo>
                    <a:pt x="1711" y="3592"/>
                    <a:pt x="1719" y="3563"/>
                    <a:pt x="1718" y="3549"/>
                  </a:cubicBezTo>
                  <a:cubicBezTo>
                    <a:pt x="1717" y="3508"/>
                    <a:pt x="1712" y="3425"/>
                    <a:pt x="1695" y="3388"/>
                  </a:cubicBezTo>
                  <a:cubicBezTo>
                    <a:pt x="1687" y="3370"/>
                    <a:pt x="1660" y="3335"/>
                    <a:pt x="1641" y="3327"/>
                  </a:cubicBezTo>
                  <a:cubicBezTo>
                    <a:pt x="1628" y="3322"/>
                    <a:pt x="1596" y="3326"/>
                    <a:pt x="1583" y="3331"/>
                  </a:cubicBezTo>
                  <a:cubicBezTo>
                    <a:pt x="1562" y="3339"/>
                    <a:pt x="1529" y="3372"/>
                    <a:pt x="1513" y="3388"/>
                  </a:cubicBezTo>
                  <a:cubicBezTo>
                    <a:pt x="1503" y="3399"/>
                    <a:pt x="1489" y="3427"/>
                    <a:pt x="1479" y="3438"/>
                  </a:cubicBezTo>
                  <a:cubicBezTo>
                    <a:pt x="1472" y="3445"/>
                    <a:pt x="1457" y="3462"/>
                    <a:pt x="1448" y="3461"/>
                  </a:cubicBezTo>
                  <a:cubicBezTo>
                    <a:pt x="1431" y="3459"/>
                    <a:pt x="1409" y="3427"/>
                    <a:pt x="1405" y="3411"/>
                  </a:cubicBezTo>
                  <a:cubicBezTo>
                    <a:pt x="1400" y="3394"/>
                    <a:pt x="1409" y="3356"/>
                    <a:pt x="1417" y="3339"/>
                  </a:cubicBezTo>
                  <a:cubicBezTo>
                    <a:pt x="1429" y="3309"/>
                    <a:pt x="1480" y="3264"/>
                    <a:pt x="1494" y="3236"/>
                  </a:cubicBezTo>
                  <a:cubicBezTo>
                    <a:pt x="1502" y="3220"/>
                    <a:pt x="1503" y="3182"/>
                    <a:pt x="1513" y="3167"/>
                  </a:cubicBezTo>
                  <a:cubicBezTo>
                    <a:pt x="1525" y="3150"/>
                    <a:pt x="1569" y="3135"/>
                    <a:pt x="1579" y="3117"/>
                  </a:cubicBezTo>
                  <a:cubicBezTo>
                    <a:pt x="1602" y="3075"/>
                    <a:pt x="1577" y="2971"/>
                    <a:pt x="1595" y="2927"/>
                  </a:cubicBezTo>
                  <a:cubicBezTo>
                    <a:pt x="1600" y="2912"/>
                    <a:pt x="1627" y="2891"/>
                    <a:pt x="1633" y="2877"/>
                  </a:cubicBezTo>
                  <a:cubicBezTo>
                    <a:pt x="1640" y="2861"/>
                    <a:pt x="1654" y="2823"/>
                    <a:pt x="1645" y="2808"/>
                  </a:cubicBezTo>
                  <a:cubicBezTo>
                    <a:pt x="1638" y="2797"/>
                    <a:pt x="1608" y="2790"/>
                    <a:pt x="1595" y="2789"/>
                  </a:cubicBezTo>
                  <a:cubicBezTo>
                    <a:pt x="1576" y="2788"/>
                    <a:pt x="1538" y="2816"/>
                    <a:pt x="1521" y="2808"/>
                  </a:cubicBezTo>
                  <a:cubicBezTo>
                    <a:pt x="1505" y="2801"/>
                    <a:pt x="1493" y="2764"/>
                    <a:pt x="1490" y="2747"/>
                  </a:cubicBezTo>
                  <a:cubicBezTo>
                    <a:pt x="1486" y="2727"/>
                    <a:pt x="1497" y="2687"/>
                    <a:pt x="1498" y="2667"/>
                  </a:cubicBezTo>
                  <a:cubicBezTo>
                    <a:pt x="1500" y="2639"/>
                    <a:pt x="1519" y="2578"/>
                    <a:pt x="1502" y="2556"/>
                  </a:cubicBezTo>
                  <a:cubicBezTo>
                    <a:pt x="1489" y="2541"/>
                    <a:pt x="1443" y="2549"/>
                    <a:pt x="1424" y="2541"/>
                  </a:cubicBezTo>
                  <a:cubicBezTo>
                    <a:pt x="1411" y="2536"/>
                    <a:pt x="1391" y="2514"/>
                    <a:pt x="1378" y="2511"/>
                  </a:cubicBezTo>
                  <a:cubicBezTo>
                    <a:pt x="1360" y="2506"/>
                    <a:pt x="1321" y="2507"/>
                    <a:pt x="1304" y="2514"/>
                  </a:cubicBezTo>
                  <a:cubicBezTo>
                    <a:pt x="1290" y="2521"/>
                    <a:pt x="1275" y="2552"/>
                    <a:pt x="1262" y="2560"/>
                  </a:cubicBezTo>
                  <a:cubicBezTo>
                    <a:pt x="1252" y="2566"/>
                    <a:pt x="1227" y="2572"/>
                    <a:pt x="1216" y="2572"/>
                  </a:cubicBezTo>
                  <a:cubicBezTo>
                    <a:pt x="1189" y="2571"/>
                    <a:pt x="1141" y="2535"/>
                    <a:pt x="1115" y="2541"/>
                  </a:cubicBezTo>
                  <a:cubicBezTo>
                    <a:pt x="1106" y="2543"/>
                    <a:pt x="1093" y="2560"/>
                    <a:pt x="1088" y="2568"/>
                  </a:cubicBezTo>
                  <a:cubicBezTo>
                    <a:pt x="1079" y="2581"/>
                    <a:pt x="1073" y="2612"/>
                    <a:pt x="1065" y="2625"/>
                  </a:cubicBezTo>
                  <a:cubicBezTo>
                    <a:pt x="1047" y="2650"/>
                    <a:pt x="995" y="2685"/>
                    <a:pt x="976" y="2709"/>
                  </a:cubicBezTo>
                  <a:cubicBezTo>
                    <a:pt x="964" y="2725"/>
                    <a:pt x="953" y="2766"/>
                    <a:pt x="937" y="2778"/>
                  </a:cubicBezTo>
                  <a:cubicBezTo>
                    <a:pt x="919" y="2791"/>
                    <a:pt x="870" y="2796"/>
                    <a:pt x="848" y="2793"/>
                  </a:cubicBezTo>
                  <a:cubicBezTo>
                    <a:pt x="840" y="2792"/>
                    <a:pt x="822" y="2785"/>
                    <a:pt x="817" y="2778"/>
                  </a:cubicBezTo>
                  <a:cubicBezTo>
                    <a:pt x="804" y="2756"/>
                    <a:pt x="830" y="2702"/>
                    <a:pt x="821" y="2678"/>
                  </a:cubicBezTo>
                  <a:cubicBezTo>
                    <a:pt x="814" y="2661"/>
                    <a:pt x="785" y="2630"/>
                    <a:pt x="767" y="2625"/>
                  </a:cubicBezTo>
                  <a:cubicBezTo>
                    <a:pt x="754" y="2622"/>
                    <a:pt x="727" y="2629"/>
                    <a:pt x="717" y="2637"/>
                  </a:cubicBezTo>
                  <a:cubicBezTo>
                    <a:pt x="695" y="2652"/>
                    <a:pt x="672" y="2701"/>
                    <a:pt x="662" y="2724"/>
                  </a:cubicBezTo>
                  <a:cubicBezTo>
                    <a:pt x="655" y="2742"/>
                    <a:pt x="653" y="2783"/>
                    <a:pt x="643" y="2801"/>
                  </a:cubicBezTo>
                  <a:cubicBezTo>
                    <a:pt x="634" y="2817"/>
                    <a:pt x="609" y="2846"/>
                    <a:pt x="593" y="2854"/>
                  </a:cubicBezTo>
                  <a:cubicBezTo>
                    <a:pt x="582" y="2860"/>
                    <a:pt x="555" y="2866"/>
                    <a:pt x="543" y="2862"/>
                  </a:cubicBezTo>
                  <a:cubicBezTo>
                    <a:pt x="524" y="2856"/>
                    <a:pt x="506" y="2815"/>
                    <a:pt x="488" y="2808"/>
                  </a:cubicBezTo>
                  <a:cubicBezTo>
                    <a:pt x="473" y="2803"/>
                    <a:pt x="424" y="2798"/>
                    <a:pt x="416" y="2812"/>
                  </a:cubicBezTo>
                  <a:cubicBezTo>
                    <a:pt x="417" y="2789"/>
                    <a:pt x="416" y="2768"/>
                    <a:pt x="419" y="2754"/>
                  </a:cubicBezTo>
                  <a:cubicBezTo>
                    <a:pt x="422" y="2737"/>
                    <a:pt x="411" y="2701"/>
                    <a:pt x="403" y="2685"/>
                  </a:cubicBezTo>
                  <a:cubicBezTo>
                    <a:pt x="387" y="2650"/>
                    <a:pt x="322" y="2599"/>
                    <a:pt x="307" y="2563"/>
                  </a:cubicBezTo>
                  <a:cubicBezTo>
                    <a:pt x="301" y="2549"/>
                    <a:pt x="295" y="2517"/>
                    <a:pt x="299" y="2502"/>
                  </a:cubicBezTo>
                  <a:cubicBezTo>
                    <a:pt x="305" y="2479"/>
                    <a:pt x="348" y="2448"/>
                    <a:pt x="357" y="2426"/>
                  </a:cubicBezTo>
                  <a:cubicBezTo>
                    <a:pt x="362" y="2414"/>
                    <a:pt x="368" y="2388"/>
                    <a:pt x="365" y="2376"/>
                  </a:cubicBezTo>
                  <a:cubicBezTo>
                    <a:pt x="360" y="2360"/>
                    <a:pt x="334" y="2336"/>
                    <a:pt x="322" y="2323"/>
                  </a:cubicBezTo>
                  <a:cubicBezTo>
                    <a:pt x="316" y="2316"/>
                    <a:pt x="295" y="2306"/>
                    <a:pt x="295" y="2296"/>
                  </a:cubicBezTo>
                  <a:cubicBezTo>
                    <a:pt x="295" y="2282"/>
                    <a:pt x="323" y="2264"/>
                    <a:pt x="334" y="2254"/>
                  </a:cubicBezTo>
                  <a:cubicBezTo>
                    <a:pt x="349" y="2241"/>
                    <a:pt x="389" y="2225"/>
                    <a:pt x="399" y="2208"/>
                  </a:cubicBezTo>
                  <a:cubicBezTo>
                    <a:pt x="405" y="2199"/>
                    <a:pt x="407" y="2177"/>
                    <a:pt x="407" y="2166"/>
                  </a:cubicBezTo>
                  <a:cubicBezTo>
                    <a:pt x="408" y="2133"/>
                    <a:pt x="418" y="2117"/>
                    <a:pt x="402" y="2087"/>
                  </a:cubicBezTo>
                  <a:cubicBezTo>
                    <a:pt x="395" y="2073"/>
                    <a:pt x="386" y="2060"/>
                    <a:pt x="372" y="2054"/>
                  </a:cubicBezTo>
                  <a:cubicBezTo>
                    <a:pt x="357" y="2046"/>
                    <a:pt x="322" y="2039"/>
                    <a:pt x="306" y="2042"/>
                  </a:cubicBezTo>
                  <a:cubicBezTo>
                    <a:pt x="290" y="2045"/>
                    <a:pt x="267" y="2072"/>
                    <a:pt x="252" y="2076"/>
                  </a:cubicBezTo>
                  <a:cubicBezTo>
                    <a:pt x="234" y="2081"/>
                    <a:pt x="196" y="2067"/>
                    <a:pt x="178" y="2073"/>
                  </a:cubicBezTo>
                  <a:cubicBezTo>
                    <a:pt x="150" y="2082"/>
                    <a:pt x="115" y="2142"/>
                    <a:pt x="86" y="2149"/>
                  </a:cubicBezTo>
                  <a:cubicBezTo>
                    <a:pt x="74" y="2152"/>
                    <a:pt x="49" y="2144"/>
                    <a:pt x="39" y="2138"/>
                  </a:cubicBezTo>
                  <a:cubicBezTo>
                    <a:pt x="25" y="2128"/>
                    <a:pt x="0" y="2100"/>
                    <a:pt x="0" y="2084"/>
                  </a:cubicBezTo>
                  <a:cubicBezTo>
                    <a:pt x="1" y="2067"/>
                    <a:pt x="35" y="2044"/>
                    <a:pt x="47" y="2031"/>
                  </a:cubicBezTo>
                  <a:cubicBezTo>
                    <a:pt x="79" y="1996"/>
                    <a:pt x="142" y="1923"/>
                    <a:pt x="182" y="1897"/>
                  </a:cubicBezTo>
                  <a:cubicBezTo>
                    <a:pt x="203" y="1884"/>
                    <a:pt x="256" y="1879"/>
                    <a:pt x="275" y="1863"/>
                  </a:cubicBezTo>
                  <a:cubicBezTo>
                    <a:pt x="287" y="1852"/>
                    <a:pt x="295" y="1817"/>
                    <a:pt x="306" y="1806"/>
                  </a:cubicBezTo>
                  <a:cubicBezTo>
                    <a:pt x="316" y="1795"/>
                    <a:pt x="348" y="1787"/>
                    <a:pt x="356" y="1775"/>
                  </a:cubicBezTo>
                  <a:cubicBezTo>
                    <a:pt x="367" y="1759"/>
                    <a:pt x="343" y="1655"/>
                    <a:pt x="338" y="1636"/>
                  </a:cubicBezTo>
                  <a:cubicBezTo>
                    <a:pt x="331" y="1612"/>
                    <a:pt x="287" y="1581"/>
                    <a:pt x="276" y="1560"/>
                  </a:cubicBezTo>
                  <a:cubicBezTo>
                    <a:pt x="262" y="1531"/>
                    <a:pt x="246" y="1469"/>
                    <a:pt x="245" y="1437"/>
                  </a:cubicBezTo>
                  <a:cubicBezTo>
                    <a:pt x="244" y="1420"/>
                    <a:pt x="258" y="1386"/>
                    <a:pt x="256" y="1369"/>
                  </a:cubicBezTo>
                  <a:cubicBezTo>
                    <a:pt x="255" y="1353"/>
                    <a:pt x="237" y="1324"/>
                    <a:pt x="237" y="1308"/>
                  </a:cubicBezTo>
                  <a:cubicBezTo>
                    <a:pt x="237" y="1291"/>
                    <a:pt x="263" y="1260"/>
                    <a:pt x="260" y="1243"/>
                  </a:cubicBezTo>
                  <a:cubicBezTo>
                    <a:pt x="257" y="1223"/>
                    <a:pt x="232" y="1233"/>
                    <a:pt x="222" y="1216"/>
                  </a:cubicBezTo>
                  <a:cubicBezTo>
                    <a:pt x="210" y="1194"/>
                    <a:pt x="231" y="1183"/>
                    <a:pt x="226" y="1159"/>
                  </a:cubicBezTo>
                  <a:cubicBezTo>
                    <a:pt x="225" y="1156"/>
                    <a:pt x="225" y="1153"/>
                    <a:pt x="224" y="115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3" name="Freeform 16"/>
            <p:cNvSpPr>
              <a:spLocks/>
            </p:cNvSpPr>
            <p:nvPr/>
          </p:nvSpPr>
          <p:spPr bwMode="auto">
            <a:xfrm>
              <a:off x="5491163" y="4621211"/>
              <a:ext cx="17463" cy="17463"/>
            </a:xfrm>
            <a:custGeom>
              <a:avLst/>
              <a:gdLst>
                <a:gd name="T0" fmla="*/ 36 w 102"/>
                <a:gd name="T1" fmla="*/ 100 h 102"/>
                <a:gd name="T2" fmla="*/ 4 w 102"/>
                <a:gd name="T3" fmla="*/ 72 h 102"/>
                <a:gd name="T4" fmla="*/ 4 w 102"/>
                <a:gd name="T5" fmla="*/ 32 h 102"/>
                <a:gd name="T6" fmla="*/ 36 w 102"/>
                <a:gd name="T7" fmla="*/ 8 h 102"/>
                <a:gd name="T8" fmla="*/ 91 w 102"/>
                <a:gd name="T9" fmla="*/ 8 h 102"/>
                <a:gd name="T10" fmla="*/ 101 w 102"/>
                <a:gd name="T11" fmla="*/ 32 h 102"/>
                <a:gd name="T12" fmla="*/ 97 w 102"/>
                <a:gd name="T13" fmla="*/ 65 h 102"/>
                <a:gd name="T14" fmla="*/ 78 w 102"/>
                <a:gd name="T15" fmla="*/ 90 h 102"/>
                <a:gd name="T16" fmla="*/ 36 w 102"/>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36" y="100"/>
                  </a:moveTo>
                  <a:cubicBezTo>
                    <a:pt x="25" y="97"/>
                    <a:pt x="8" y="82"/>
                    <a:pt x="4" y="72"/>
                  </a:cubicBezTo>
                  <a:cubicBezTo>
                    <a:pt x="0" y="63"/>
                    <a:pt x="0" y="41"/>
                    <a:pt x="4" y="32"/>
                  </a:cubicBezTo>
                  <a:cubicBezTo>
                    <a:pt x="8" y="23"/>
                    <a:pt x="26" y="11"/>
                    <a:pt x="36" y="8"/>
                  </a:cubicBezTo>
                  <a:cubicBezTo>
                    <a:pt x="49" y="3"/>
                    <a:pt x="79" y="0"/>
                    <a:pt x="91" y="8"/>
                  </a:cubicBezTo>
                  <a:cubicBezTo>
                    <a:pt x="96" y="12"/>
                    <a:pt x="100" y="25"/>
                    <a:pt x="101" y="32"/>
                  </a:cubicBezTo>
                  <a:cubicBezTo>
                    <a:pt x="102" y="40"/>
                    <a:pt x="101" y="57"/>
                    <a:pt x="97" y="65"/>
                  </a:cubicBezTo>
                  <a:cubicBezTo>
                    <a:pt x="94" y="72"/>
                    <a:pt x="84" y="85"/>
                    <a:pt x="78" y="90"/>
                  </a:cubicBezTo>
                  <a:cubicBezTo>
                    <a:pt x="68" y="95"/>
                    <a:pt x="46" y="102"/>
                    <a:pt x="36" y="10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4" name="Freeform 17"/>
            <p:cNvSpPr>
              <a:spLocks/>
            </p:cNvSpPr>
            <p:nvPr/>
          </p:nvSpPr>
          <p:spPr bwMode="auto">
            <a:xfrm>
              <a:off x="5507037" y="4568824"/>
              <a:ext cx="25400" cy="17463"/>
            </a:xfrm>
            <a:custGeom>
              <a:avLst/>
              <a:gdLst>
                <a:gd name="T0" fmla="*/ 144 w 148"/>
                <a:gd name="T1" fmla="*/ 75 h 104"/>
                <a:gd name="T2" fmla="*/ 115 w 148"/>
                <a:gd name="T3" fmla="*/ 102 h 104"/>
                <a:gd name="T4" fmla="*/ 76 w 148"/>
                <a:gd name="T5" fmla="*/ 93 h 104"/>
                <a:gd name="T6" fmla="*/ 40 w 148"/>
                <a:gd name="T7" fmla="*/ 75 h 104"/>
                <a:gd name="T8" fmla="*/ 6 w 148"/>
                <a:gd name="T9" fmla="*/ 75 h 104"/>
                <a:gd name="T10" fmla="*/ 6 w 148"/>
                <a:gd name="T11" fmla="*/ 43 h 104"/>
                <a:gd name="T12" fmla="*/ 23 w 148"/>
                <a:gd name="T13" fmla="*/ 22 h 104"/>
                <a:gd name="T14" fmla="*/ 67 w 148"/>
                <a:gd name="T15" fmla="*/ 5 h 104"/>
                <a:gd name="T16" fmla="*/ 114 w 148"/>
                <a:gd name="T17" fmla="*/ 5 h 104"/>
                <a:gd name="T18" fmla="*/ 134 w 148"/>
                <a:gd name="T19" fmla="*/ 29 h 104"/>
                <a:gd name="T20" fmla="*/ 144 w 148"/>
                <a:gd name="T21" fmla="*/ 7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04">
                  <a:moveTo>
                    <a:pt x="144" y="75"/>
                  </a:moveTo>
                  <a:cubicBezTo>
                    <a:pt x="141" y="85"/>
                    <a:pt x="124" y="99"/>
                    <a:pt x="115" y="102"/>
                  </a:cubicBezTo>
                  <a:cubicBezTo>
                    <a:pt x="105" y="104"/>
                    <a:pt x="85" y="97"/>
                    <a:pt x="76" y="93"/>
                  </a:cubicBezTo>
                  <a:cubicBezTo>
                    <a:pt x="67" y="90"/>
                    <a:pt x="50" y="78"/>
                    <a:pt x="40" y="75"/>
                  </a:cubicBezTo>
                  <a:cubicBezTo>
                    <a:pt x="32" y="73"/>
                    <a:pt x="12" y="81"/>
                    <a:pt x="6" y="75"/>
                  </a:cubicBezTo>
                  <a:cubicBezTo>
                    <a:pt x="0" y="70"/>
                    <a:pt x="3" y="51"/>
                    <a:pt x="6" y="43"/>
                  </a:cubicBezTo>
                  <a:cubicBezTo>
                    <a:pt x="8" y="37"/>
                    <a:pt x="18" y="26"/>
                    <a:pt x="23" y="22"/>
                  </a:cubicBezTo>
                  <a:cubicBezTo>
                    <a:pt x="33" y="16"/>
                    <a:pt x="55" y="7"/>
                    <a:pt x="67" y="5"/>
                  </a:cubicBezTo>
                  <a:cubicBezTo>
                    <a:pt x="78" y="3"/>
                    <a:pt x="103" y="0"/>
                    <a:pt x="114" y="5"/>
                  </a:cubicBezTo>
                  <a:cubicBezTo>
                    <a:pt x="121" y="8"/>
                    <a:pt x="130" y="22"/>
                    <a:pt x="134" y="29"/>
                  </a:cubicBezTo>
                  <a:cubicBezTo>
                    <a:pt x="139" y="40"/>
                    <a:pt x="148" y="64"/>
                    <a:pt x="144" y="7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5" name="Freeform 18"/>
            <p:cNvSpPr>
              <a:spLocks/>
            </p:cNvSpPr>
            <p:nvPr/>
          </p:nvSpPr>
          <p:spPr bwMode="auto">
            <a:xfrm>
              <a:off x="5514975" y="4591050"/>
              <a:ext cx="12700" cy="12700"/>
            </a:xfrm>
            <a:custGeom>
              <a:avLst/>
              <a:gdLst>
                <a:gd name="T0" fmla="*/ 67 w 71"/>
                <a:gd name="T1" fmla="*/ 20 h 78"/>
                <a:gd name="T2" fmla="*/ 34 w 71"/>
                <a:gd name="T3" fmla="*/ 1 h 78"/>
                <a:gd name="T4" fmla="*/ 8 w 71"/>
                <a:gd name="T5" fmla="*/ 10 h 78"/>
                <a:gd name="T6" fmla="*/ 1 w 71"/>
                <a:gd name="T7" fmla="*/ 29 h 78"/>
                <a:gd name="T8" fmla="*/ 8 w 71"/>
                <a:gd name="T9" fmla="*/ 66 h 78"/>
                <a:gd name="T10" fmla="*/ 39 w 71"/>
                <a:gd name="T11" fmla="*/ 78 h 78"/>
                <a:gd name="T12" fmla="*/ 67 w 71"/>
                <a:gd name="T13" fmla="*/ 66 h 78"/>
                <a:gd name="T14" fmla="*/ 71 w 71"/>
                <a:gd name="T15" fmla="*/ 43 h 78"/>
                <a:gd name="T16" fmla="*/ 67 w 71"/>
                <a:gd name="T17"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67" y="20"/>
                  </a:moveTo>
                  <a:cubicBezTo>
                    <a:pt x="62" y="12"/>
                    <a:pt x="44" y="2"/>
                    <a:pt x="34" y="1"/>
                  </a:cubicBezTo>
                  <a:cubicBezTo>
                    <a:pt x="27" y="0"/>
                    <a:pt x="13" y="6"/>
                    <a:pt x="8" y="10"/>
                  </a:cubicBezTo>
                  <a:cubicBezTo>
                    <a:pt x="4" y="14"/>
                    <a:pt x="1" y="24"/>
                    <a:pt x="1" y="29"/>
                  </a:cubicBezTo>
                  <a:cubicBezTo>
                    <a:pt x="0" y="38"/>
                    <a:pt x="2" y="59"/>
                    <a:pt x="8" y="66"/>
                  </a:cubicBezTo>
                  <a:cubicBezTo>
                    <a:pt x="13" y="73"/>
                    <a:pt x="31" y="78"/>
                    <a:pt x="39" y="78"/>
                  </a:cubicBezTo>
                  <a:cubicBezTo>
                    <a:pt x="47" y="78"/>
                    <a:pt x="63" y="72"/>
                    <a:pt x="67" y="66"/>
                  </a:cubicBezTo>
                  <a:cubicBezTo>
                    <a:pt x="71" y="62"/>
                    <a:pt x="71" y="49"/>
                    <a:pt x="71" y="43"/>
                  </a:cubicBezTo>
                  <a:cubicBezTo>
                    <a:pt x="71" y="37"/>
                    <a:pt x="71" y="25"/>
                    <a:pt x="67" y="2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6" name="Freeform 19"/>
            <p:cNvSpPr>
              <a:spLocks/>
            </p:cNvSpPr>
            <p:nvPr/>
          </p:nvSpPr>
          <p:spPr bwMode="auto">
            <a:xfrm>
              <a:off x="5508625" y="4445000"/>
              <a:ext cx="30163" cy="25400"/>
            </a:xfrm>
            <a:custGeom>
              <a:avLst/>
              <a:gdLst>
                <a:gd name="T0" fmla="*/ 168 w 177"/>
                <a:gd name="T1" fmla="*/ 94 h 154"/>
                <a:gd name="T2" fmla="*/ 121 w 177"/>
                <a:gd name="T3" fmla="*/ 94 h 154"/>
                <a:gd name="T4" fmla="*/ 76 w 177"/>
                <a:gd name="T5" fmla="*/ 111 h 154"/>
                <a:gd name="T6" fmla="*/ 51 w 177"/>
                <a:gd name="T7" fmla="*/ 144 h 154"/>
                <a:gd name="T8" fmla="*/ 24 w 177"/>
                <a:gd name="T9" fmla="*/ 153 h 154"/>
                <a:gd name="T10" fmla="*/ 2 w 177"/>
                <a:gd name="T11" fmla="*/ 143 h 154"/>
                <a:gd name="T12" fmla="*/ 16 w 177"/>
                <a:gd name="T13" fmla="*/ 116 h 154"/>
                <a:gd name="T14" fmla="*/ 23 w 177"/>
                <a:gd name="T15" fmla="*/ 79 h 154"/>
                <a:gd name="T16" fmla="*/ 57 w 177"/>
                <a:gd name="T17" fmla="*/ 55 h 154"/>
                <a:gd name="T18" fmla="*/ 95 w 177"/>
                <a:gd name="T19" fmla="*/ 42 h 154"/>
                <a:gd name="T20" fmla="*/ 111 w 177"/>
                <a:gd name="T21" fmla="*/ 11 h 154"/>
                <a:gd name="T22" fmla="*/ 156 w 177"/>
                <a:gd name="T23" fmla="*/ 6 h 154"/>
                <a:gd name="T24" fmla="*/ 173 w 177"/>
                <a:gd name="T25" fmla="*/ 46 h 154"/>
                <a:gd name="T26" fmla="*/ 168 w 177"/>
                <a:gd name="T27" fmla="*/ 9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4">
                  <a:moveTo>
                    <a:pt x="168" y="94"/>
                  </a:moveTo>
                  <a:cubicBezTo>
                    <a:pt x="159" y="102"/>
                    <a:pt x="132" y="92"/>
                    <a:pt x="121" y="94"/>
                  </a:cubicBezTo>
                  <a:cubicBezTo>
                    <a:pt x="109" y="96"/>
                    <a:pt x="86" y="104"/>
                    <a:pt x="76" y="111"/>
                  </a:cubicBezTo>
                  <a:cubicBezTo>
                    <a:pt x="68" y="117"/>
                    <a:pt x="59" y="138"/>
                    <a:pt x="51" y="144"/>
                  </a:cubicBezTo>
                  <a:cubicBezTo>
                    <a:pt x="45" y="148"/>
                    <a:pt x="31" y="154"/>
                    <a:pt x="24" y="153"/>
                  </a:cubicBezTo>
                  <a:cubicBezTo>
                    <a:pt x="18" y="153"/>
                    <a:pt x="4" y="148"/>
                    <a:pt x="2" y="143"/>
                  </a:cubicBezTo>
                  <a:cubicBezTo>
                    <a:pt x="0" y="135"/>
                    <a:pt x="14" y="123"/>
                    <a:pt x="16" y="116"/>
                  </a:cubicBezTo>
                  <a:cubicBezTo>
                    <a:pt x="20" y="107"/>
                    <a:pt x="18" y="87"/>
                    <a:pt x="23" y="79"/>
                  </a:cubicBezTo>
                  <a:cubicBezTo>
                    <a:pt x="28" y="70"/>
                    <a:pt x="47" y="60"/>
                    <a:pt x="57" y="55"/>
                  </a:cubicBezTo>
                  <a:cubicBezTo>
                    <a:pt x="66" y="50"/>
                    <a:pt x="94" y="42"/>
                    <a:pt x="95" y="42"/>
                  </a:cubicBezTo>
                  <a:cubicBezTo>
                    <a:pt x="96" y="42"/>
                    <a:pt x="104" y="16"/>
                    <a:pt x="111" y="11"/>
                  </a:cubicBezTo>
                  <a:cubicBezTo>
                    <a:pt x="120" y="4"/>
                    <a:pt x="147" y="0"/>
                    <a:pt x="156" y="6"/>
                  </a:cubicBezTo>
                  <a:cubicBezTo>
                    <a:pt x="166" y="12"/>
                    <a:pt x="172" y="36"/>
                    <a:pt x="173" y="46"/>
                  </a:cubicBezTo>
                  <a:cubicBezTo>
                    <a:pt x="175" y="58"/>
                    <a:pt x="177" y="86"/>
                    <a:pt x="1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7" name="Freeform 20"/>
            <p:cNvSpPr>
              <a:spLocks/>
            </p:cNvSpPr>
            <p:nvPr/>
          </p:nvSpPr>
          <p:spPr bwMode="auto">
            <a:xfrm>
              <a:off x="5121275" y="4287836"/>
              <a:ext cx="442913" cy="561975"/>
            </a:xfrm>
            <a:custGeom>
              <a:avLst/>
              <a:gdLst>
                <a:gd name="T0" fmla="*/ 2519 w 2608"/>
                <a:gd name="T1" fmla="*/ 602 h 3313"/>
                <a:gd name="T2" fmla="*/ 2429 w 2608"/>
                <a:gd name="T3" fmla="*/ 587 h 3313"/>
                <a:gd name="T4" fmla="*/ 2524 w 2608"/>
                <a:gd name="T5" fmla="*/ 675 h 3313"/>
                <a:gd name="T6" fmla="*/ 2420 w 2608"/>
                <a:gd name="T7" fmla="*/ 811 h 3313"/>
                <a:gd name="T8" fmla="*/ 2318 w 2608"/>
                <a:gd name="T9" fmla="*/ 903 h 3313"/>
                <a:gd name="T10" fmla="*/ 2229 w 2608"/>
                <a:gd name="T11" fmla="*/ 981 h 3313"/>
                <a:gd name="T12" fmla="*/ 2196 w 2608"/>
                <a:gd name="T13" fmla="*/ 897 h 3313"/>
                <a:gd name="T14" fmla="*/ 2134 w 2608"/>
                <a:gd name="T15" fmla="*/ 994 h 3313"/>
                <a:gd name="T16" fmla="*/ 2092 w 2608"/>
                <a:gd name="T17" fmla="*/ 1028 h 3313"/>
                <a:gd name="T18" fmla="*/ 2235 w 2608"/>
                <a:gd name="T19" fmla="*/ 1128 h 3313"/>
                <a:gd name="T20" fmla="*/ 2141 w 2608"/>
                <a:gd name="T21" fmla="*/ 1141 h 3313"/>
                <a:gd name="T22" fmla="*/ 2207 w 2608"/>
                <a:gd name="T23" fmla="*/ 1211 h 3313"/>
                <a:gd name="T24" fmla="*/ 2219 w 2608"/>
                <a:gd name="T25" fmla="*/ 1274 h 3313"/>
                <a:gd name="T26" fmla="*/ 2182 w 2608"/>
                <a:gd name="T27" fmla="*/ 1419 h 3313"/>
                <a:gd name="T28" fmla="*/ 2202 w 2608"/>
                <a:gd name="T29" fmla="*/ 1569 h 3313"/>
                <a:gd name="T30" fmla="*/ 2221 w 2608"/>
                <a:gd name="T31" fmla="*/ 1695 h 3313"/>
                <a:gd name="T32" fmla="*/ 2131 w 2608"/>
                <a:gd name="T33" fmla="*/ 1742 h 3313"/>
                <a:gd name="T34" fmla="*/ 2280 w 2608"/>
                <a:gd name="T35" fmla="*/ 1865 h 3313"/>
                <a:gd name="T36" fmla="*/ 2103 w 2608"/>
                <a:gd name="T37" fmla="*/ 1799 h 3313"/>
                <a:gd name="T38" fmla="*/ 1986 w 2608"/>
                <a:gd name="T39" fmla="*/ 1923 h 3313"/>
                <a:gd name="T40" fmla="*/ 2084 w 2608"/>
                <a:gd name="T41" fmla="*/ 1970 h 3313"/>
                <a:gd name="T42" fmla="*/ 1974 w 2608"/>
                <a:gd name="T43" fmla="*/ 2019 h 3313"/>
                <a:gd name="T44" fmla="*/ 1863 w 2608"/>
                <a:gd name="T45" fmla="*/ 2141 h 3313"/>
                <a:gd name="T46" fmla="*/ 1876 w 2608"/>
                <a:gd name="T47" fmla="*/ 2275 h 3313"/>
                <a:gd name="T48" fmla="*/ 1727 w 2608"/>
                <a:gd name="T49" fmla="*/ 2280 h 3313"/>
                <a:gd name="T50" fmla="*/ 1775 w 2608"/>
                <a:gd name="T51" fmla="*/ 2431 h 3313"/>
                <a:gd name="T52" fmla="*/ 1727 w 2608"/>
                <a:gd name="T53" fmla="*/ 2556 h 3313"/>
                <a:gd name="T54" fmla="*/ 1621 w 2608"/>
                <a:gd name="T55" fmla="*/ 2438 h 3313"/>
                <a:gd name="T56" fmla="*/ 1553 w 2608"/>
                <a:gd name="T57" fmla="*/ 2565 h 3313"/>
                <a:gd name="T58" fmla="*/ 1385 w 2608"/>
                <a:gd name="T59" fmla="*/ 2647 h 3313"/>
                <a:gd name="T60" fmla="*/ 1224 w 2608"/>
                <a:gd name="T61" fmla="*/ 2688 h 3313"/>
                <a:gd name="T62" fmla="*/ 1423 w 2608"/>
                <a:gd name="T63" fmla="*/ 2752 h 3313"/>
                <a:gd name="T64" fmla="*/ 1314 w 2608"/>
                <a:gd name="T65" fmla="*/ 2987 h 3313"/>
                <a:gd name="T66" fmla="*/ 1240 w 2608"/>
                <a:gd name="T67" fmla="*/ 2951 h 3313"/>
                <a:gd name="T68" fmla="*/ 1200 w 2608"/>
                <a:gd name="T69" fmla="*/ 3047 h 3313"/>
                <a:gd name="T70" fmla="*/ 1053 w 2608"/>
                <a:gd name="T71" fmla="*/ 3138 h 3313"/>
                <a:gd name="T72" fmla="*/ 944 w 2608"/>
                <a:gd name="T73" fmla="*/ 3309 h 3313"/>
                <a:gd name="T74" fmla="*/ 814 w 2608"/>
                <a:gd name="T75" fmla="*/ 3146 h 3313"/>
                <a:gd name="T76" fmla="*/ 644 w 2608"/>
                <a:gd name="T77" fmla="*/ 2710 h 3313"/>
                <a:gd name="T78" fmla="*/ 427 w 2608"/>
                <a:gd name="T79" fmla="*/ 2628 h 3313"/>
                <a:gd name="T80" fmla="*/ 114 w 2608"/>
                <a:gd name="T81" fmla="*/ 2477 h 3313"/>
                <a:gd name="T82" fmla="*/ 64 w 2608"/>
                <a:gd name="T83" fmla="*/ 2258 h 3313"/>
                <a:gd name="T84" fmla="*/ 219 w 2608"/>
                <a:gd name="T85" fmla="*/ 1766 h 3313"/>
                <a:gd name="T86" fmla="*/ 285 w 2608"/>
                <a:gd name="T87" fmla="*/ 1464 h 3313"/>
                <a:gd name="T88" fmla="*/ 292 w 2608"/>
                <a:gd name="T89" fmla="*/ 1094 h 3313"/>
                <a:gd name="T90" fmla="*/ 602 w 2608"/>
                <a:gd name="T91" fmla="*/ 819 h 3313"/>
                <a:gd name="T92" fmla="*/ 617 w 2608"/>
                <a:gd name="T93" fmla="*/ 495 h 3313"/>
                <a:gd name="T94" fmla="*/ 807 w 2608"/>
                <a:gd name="T95" fmla="*/ 327 h 3313"/>
                <a:gd name="T96" fmla="*/ 1016 w 2608"/>
                <a:gd name="T97" fmla="*/ 258 h 3313"/>
                <a:gd name="T98" fmla="*/ 1245 w 2608"/>
                <a:gd name="T99" fmla="*/ 41 h 3313"/>
                <a:gd name="T100" fmla="*/ 1449 w 2608"/>
                <a:gd name="T101" fmla="*/ 148 h 3313"/>
                <a:gd name="T102" fmla="*/ 1602 w 2608"/>
                <a:gd name="T103" fmla="*/ 469 h 3313"/>
                <a:gd name="T104" fmla="*/ 1897 w 2608"/>
                <a:gd name="T105" fmla="*/ 463 h 3313"/>
                <a:gd name="T106" fmla="*/ 2062 w 2608"/>
                <a:gd name="T107" fmla="*/ 439 h 3313"/>
                <a:gd name="T108" fmla="*/ 2324 w 2608"/>
                <a:gd name="T109" fmla="*/ 493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8" h="3313">
                  <a:moveTo>
                    <a:pt x="2608" y="558"/>
                  </a:moveTo>
                  <a:cubicBezTo>
                    <a:pt x="2605" y="568"/>
                    <a:pt x="2600" y="577"/>
                    <a:pt x="2597" y="583"/>
                  </a:cubicBezTo>
                  <a:cubicBezTo>
                    <a:pt x="2591" y="593"/>
                    <a:pt x="2578" y="617"/>
                    <a:pt x="2566" y="620"/>
                  </a:cubicBezTo>
                  <a:cubicBezTo>
                    <a:pt x="2554" y="624"/>
                    <a:pt x="2529" y="610"/>
                    <a:pt x="2519" y="602"/>
                  </a:cubicBezTo>
                  <a:cubicBezTo>
                    <a:pt x="2510" y="594"/>
                    <a:pt x="2505" y="568"/>
                    <a:pt x="2497" y="559"/>
                  </a:cubicBezTo>
                  <a:cubicBezTo>
                    <a:pt x="2493" y="555"/>
                    <a:pt x="2483" y="549"/>
                    <a:pt x="2477" y="548"/>
                  </a:cubicBezTo>
                  <a:cubicBezTo>
                    <a:pt x="2469" y="546"/>
                    <a:pt x="2450" y="543"/>
                    <a:pt x="2443" y="548"/>
                  </a:cubicBezTo>
                  <a:cubicBezTo>
                    <a:pt x="2435" y="554"/>
                    <a:pt x="2427" y="577"/>
                    <a:pt x="2429" y="587"/>
                  </a:cubicBezTo>
                  <a:cubicBezTo>
                    <a:pt x="2432" y="599"/>
                    <a:pt x="2453" y="615"/>
                    <a:pt x="2464" y="619"/>
                  </a:cubicBezTo>
                  <a:cubicBezTo>
                    <a:pt x="2472" y="622"/>
                    <a:pt x="2491" y="614"/>
                    <a:pt x="2498" y="619"/>
                  </a:cubicBezTo>
                  <a:cubicBezTo>
                    <a:pt x="2506" y="624"/>
                    <a:pt x="2511" y="646"/>
                    <a:pt x="2515" y="655"/>
                  </a:cubicBezTo>
                  <a:cubicBezTo>
                    <a:pt x="2517" y="660"/>
                    <a:pt x="2526" y="670"/>
                    <a:pt x="2524" y="675"/>
                  </a:cubicBezTo>
                  <a:cubicBezTo>
                    <a:pt x="2521" y="681"/>
                    <a:pt x="2503" y="683"/>
                    <a:pt x="2498" y="687"/>
                  </a:cubicBezTo>
                  <a:cubicBezTo>
                    <a:pt x="2486" y="696"/>
                    <a:pt x="2466" y="719"/>
                    <a:pt x="2461" y="733"/>
                  </a:cubicBezTo>
                  <a:cubicBezTo>
                    <a:pt x="2456" y="745"/>
                    <a:pt x="2467" y="774"/>
                    <a:pt x="2461" y="786"/>
                  </a:cubicBezTo>
                  <a:cubicBezTo>
                    <a:pt x="2455" y="796"/>
                    <a:pt x="2429" y="803"/>
                    <a:pt x="2420" y="811"/>
                  </a:cubicBezTo>
                  <a:cubicBezTo>
                    <a:pt x="2411" y="817"/>
                    <a:pt x="2398" y="834"/>
                    <a:pt x="2390" y="841"/>
                  </a:cubicBezTo>
                  <a:cubicBezTo>
                    <a:pt x="2385" y="845"/>
                    <a:pt x="2371" y="848"/>
                    <a:pt x="2366" y="853"/>
                  </a:cubicBezTo>
                  <a:cubicBezTo>
                    <a:pt x="2356" y="863"/>
                    <a:pt x="2352" y="897"/>
                    <a:pt x="2339" y="904"/>
                  </a:cubicBezTo>
                  <a:cubicBezTo>
                    <a:pt x="2335" y="906"/>
                    <a:pt x="2323" y="901"/>
                    <a:pt x="2318" y="903"/>
                  </a:cubicBezTo>
                  <a:cubicBezTo>
                    <a:pt x="2307" y="906"/>
                    <a:pt x="2285" y="921"/>
                    <a:pt x="2282" y="932"/>
                  </a:cubicBezTo>
                  <a:cubicBezTo>
                    <a:pt x="2280" y="940"/>
                    <a:pt x="2298" y="954"/>
                    <a:pt x="2296" y="962"/>
                  </a:cubicBezTo>
                  <a:cubicBezTo>
                    <a:pt x="2293" y="972"/>
                    <a:pt x="2271" y="983"/>
                    <a:pt x="2261" y="986"/>
                  </a:cubicBezTo>
                  <a:cubicBezTo>
                    <a:pt x="2253" y="987"/>
                    <a:pt x="2235" y="986"/>
                    <a:pt x="2229" y="981"/>
                  </a:cubicBezTo>
                  <a:cubicBezTo>
                    <a:pt x="2221" y="977"/>
                    <a:pt x="2209" y="962"/>
                    <a:pt x="2210" y="953"/>
                  </a:cubicBezTo>
                  <a:cubicBezTo>
                    <a:pt x="2211" y="950"/>
                    <a:pt x="2220" y="946"/>
                    <a:pt x="2221" y="943"/>
                  </a:cubicBezTo>
                  <a:cubicBezTo>
                    <a:pt x="2223" y="936"/>
                    <a:pt x="2219" y="920"/>
                    <a:pt x="2215" y="914"/>
                  </a:cubicBezTo>
                  <a:cubicBezTo>
                    <a:pt x="2212" y="908"/>
                    <a:pt x="2202" y="897"/>
                    <a:pt x="2196" y="897"/>
                  </a:cubicBezTo>
                  <a:cubicBezTo>
                    <a:pt x="2185" y="898"/>
                    <a:pt x="2176" y="921"/>
                    <a:pt x="2167" y="925"/>
                  </a:cubicBezTo>
                  <a:cubicBezTo>
                    <a:pt x="2161" y="928"/>
                    <a:pt x="2145" y="920"/>
                    <a:pt x="2141" y="925"/>
                  </a:cubicBezTo>
                  <a:cubicBezTo>
                    <a:pt x="2134" y="933"/>
                    <a:pt x="2150" y="956"/>
                    <a:pt x="2148" y="967"/>
                  </a:cubicBezTo>
                  <a:cubicBezTo>
                    <a:pt x="2147" y="974"/>
                    <a:pt x="2141" y="992"/>
                    <a:pt x="2134" y="994"/>
                  </a:cubicBezTo>
                  <a:cubicBezTo>
                    <a:pt x="2128" y="995"/>
                    <a:pt x="2120" y="981"/>
                    <a:pt x="2115" y="979"/>
                  </a:cubicBezTo>
                  <a:cubicBezTo>
                    <a:pt x="2108" y="977"/>
                    <a:pt x="2091" y="975"/>
                    <a:pt x="2085" y="979"/>
                  </a:cubicBezTo>
                  <a:cubicBezTo>
                    <a:pt x="2078" y="983"/>
                    <a:pt x="2067" y="998"/>
                    <a:pt x="2068" y="1006"/>
                  </a:cubicBezTo>
                  <a:cubicBezTo>
                    <a:pt x="2069" y="1014"/>
                    <a:pt x="2087" y="1022"/>
                    <a:pt x="2092" y="1028"/>
                  </a:cubicBezTo>
                  <a:cubicBezTo>
                    <a:pt x="2098" y="1035"/>
                    <a:pt x="2105" y="1052"/>
                    <a:pt x="2112" y="1056"/>
                  </a:cubicBezTo>
                  <a:cubicBezTo>
                    <a:pt x="2125" y="1063"/>
                    <a:pt x="2157" y="1058"/>
                    <a:pt x="2171" y="1061"/>
                  </a:cubicBezTo>
                  <a:cubicBezTo>
                    <a:pt x="2183" y="1065"/>
                    <a:pt x="2208" y="1074"/>
                    <a:pt x="2217" y="1084"/>
                  </a:cubicBezTo>
                  <a:cubicBezTo>
                    <a:pt x="2225" y="1093"/>
                    <a:pt x="2234" y="1116"/>
                    <a:pt x="2235" y="1128"/>
                  </a:cubicBezTo>
                  <a:cubicBezTo>
                    <a:pt x="2236" y="1137"/>
                    <a:pt x="2236" y="1156"/>
                    <a:pt x="2229" y="1161"/>
                  </a:cubicBezTo>
                  <a:cubicBezTo>
                    <a:pt x="2222" y="1167"/>
                    <a:pt x="2201" y="1163"/>
                    <a:pt x="2192" y="1159"/>
                  </a:cubicBezTo>
                  <a:cubicBezTo>
                    <a:pt x="2186" y="1156"/>
                    <a:pt x="2180" y="1143"/>
                    <a:pt x="2174" y="1141"/>
                  </a:cubicBezTo>
                  <a:cubicBezTo>
                    <a:pt x="2166" y="1138"/>
                    <a:pt x="2149" y="1137"/>
                    <a:pt x="2141" y="1141"/>
                  </a:cubicBezTo>
                  <a:cubicBezTo>
                    <a:pt x="2134" y="1144"/>
                    <a:pt x="2122" y="1156"/>
                    <a:pt x="2120" y="1163"/>
                  </a:cubicBezTo>
                  <a:cubicBezTo>
                    <a:pt x="2119" y="1171"/>
                    <a:pt x="2129" y="1187"/>
                    <a:pt x="2134" y="1194"/>
                  </a:cubicBezTo>
                  <a:cubicBezTo>
                    <a:pt x="2138" y="1199"/>
                    <a:pt x="2149" y="1209"/>
                    <a:pt x="2155" y="1211"/>
                  </a:cubicBezTo>
                  <a:cubicBezTo>
                    <a:pt x="2167" y="1215"/>
                    <a:pt x="2194" y="1211"/>
                    <a:pt x="2207" y="1211"/>
                  </a:cubicBezTo>
                  <a:cubicBezTo>
                    <a:pt x="2219" y="1211"/>
                    <a:pt x="2245" y="1206"/>
                    <a:pt x="2256" y="1211"/>
                  </a:cubicBezTo>
                  <a:cubicBezTo>
                    <a:pt x="2262" y="1214"/>
                    <a:pt x="2273" y="1225"/>
                    <a:pt x="2276" y="1232"/>
                  </a:cubicBezTo>
                  <a:cubicBezTo>
                    <a:pt x="2278" y="1239"/>
                    <a:pt x="2278" y="1259"/>
                    <a:pt x="2272" y="1265"/>
                  </a:cubicBezTo>
                  <a:cubicBezTo>
                    <a:pt x="2263" y="1275"/>
                    <a:pt x="2231" y="1269"/>
                    <a:pt x="2219" y="1274"/>
                  </a:cubicBezTo>
                  <a:cubicBezTo>
                    <a:pt x="2208" y="1278"/>
                    <a:pt x="2188" y="1290"/>
                    <a:pt x="2181" y="1299"/>
                  </a:cubicBezTo>
                  <a:cubicBezTo>
                    <a:pt x="2174" y="1307"/>
                    <a:pt x="2165" y="1327"/>
                    <a:pt x="2162" y="1337"/>
                  </a:cubicBezTo>
                  <a:cubicBezTo>
                    <a:pt x="2158" y="1349"/>
                    <a:pt x="2154" y="1374"/>
                    <a:pt x="2158" y="1386"/>
                  </a:cubicBezTo>
                  <a:cubicBezTo>
                    <a:pt x="2160" y="1396"/>
                    <a:pt x="2175" y="1412"/>
                    <a:pt x="2182" y="1419"/>
                  </a:cubicBezTo>
                  <a:cubicBezTo>
                    <a:pt x="2191" y="1428"/>
                    <a:pt x="2213" y="1439"/>
                    <a:pt x="2221" y="1449"/>
                  </a:cubicBezTo>
                  <a:cubicBezTo>
                    <a:pt x="2232" y="1462"/>
                    <a:pt x="2256" y="1495"/>
                    <a:pt x="2252" y="1512"/>
                  </a:cubicBezTo>
                  <a:cubicBezTo>
                    <a:pt x="2249" y="1524"/>
                    <a:pt x="2221" y="1531"/>
                    <a:pt x="2214" y="1540"/>
                  </a:cubicBezTo>
                  <a:cubicBezTo>
                    <a:pt x="2209" y="1547"/>
                    <a:pt x="2203" y="1562"/>
                    <a:pt x="2202" y="1569"/>
                  </a:cubicBezTo>
                  <a:cubicBezTo>
                    <a:pt x="2201" y="1576"/>
                    <a:pt x="2201" y="1589"/>
                    <a:pt x="2204" y="1595"/>
                  </a:cubicBezTo>
                  <a:cubicBezTo>
                    <a:pt x="2208" y="1604"/>
                    <a:pt x="2226" y="1615"/>
                    <a:pt x="2231" y="1624"/>
                  </a:cubicBezTo>
                  <a:cubicBezTo>
                    <a:pt x="2235" y="1631"/>
                    <a:pt x="2242" y="1646"/>
                    <a:pt x="2241" y="1654"/>
                  </a:cubicBezTo>
                  <a:cubicBezTo>
                    <a:pt x="2240" y="1666"/>
                    <a:pt x="2228" y="1686"/>
                    <a:pt x="2221" y="1695"/>
                  </a:cubicBezTo>
                  <a:cubicBezTo>
                    <a:pt x="2216" y="1701"/>
                    <a:pt x="2205" y="1713"/>
                    <a:pt x="2198" y="1713"/>
                  </a:cubicBezTo>
                  <a:cubicBezTo>
                    <a:pt x="2188" y="1713"/>
                    <a:pt x="2176" y="1693"/>
                    <a:pt x="2167" y="1691"/>
                  </a:cubicBezTo>
                  <a:cubicBezTo>
                    <a:pt x="2158" y="1689"/>
                    <a:pt x="2138" y="1691"/>
                    <a:pt x="2132" y="1697"/>
                  </a:cubicBezTo>
                  <a:cubicBezTo>
                    <a:pt x="2125" y="1706"/>
                    <a:pt x="2128" y="1731"/>
                    <a:pt x="2131" y="1742"/>
                  </a:cubicBezTo>
                  <a:cubicBezTo>
                    <a:pt x="2135" y="1753"/>
                    <a:pt x="2150" y="1774"/>
                    <a:pt x="2160" y="1780"/>
                  </a:cubicBezTo>
                  <a:cubicBezTo>
                    <a:pt x="2171" y="1786"/>
                    <a:pt x="2198" y="1783"/>
                    <a:pt x="2210" y="1787"/>
                  </a:cubicBezTo>
                  <a:cubicBezTo>
                    <a:pt x="2222" y="1791"/>
                    <a:pt x="2246" y="1803"/>
                    <a:pt x="2255" y="1812"/>
                  </a:cubicBezTo>
                  <a:cubicBezTo>
                    <a:pt x="2265" y="1823"/>
                    <a:pt x="2281" y="1850"/>
                    <a:pt x="2280" y="1865"/>
                  </a:cubicBezTo>
                  <a:cubicBezTo>
                    <a:pt x="2279" y="1879"/>
                    <a:pt x="2261" y="1907"/>
                    <a:pt x="2248" y="1913"/>
                  </a:cubicBezTo>
                  <a:cubicBezTo>
                    <a:pt x="2233" y="1920"/>
                    <a:pt x="2198" y="1912"/>
                    <a:pt x="2183" y="1905"/>
                  </a:cubicBezTo>
                  <a:cubicBezTo>
                    <a:pt x="2168" y="1897"/>
                    <a:pt x="2147" y="1869"/>
                    <a:pt x="2137" y="1856"/>
                  </a:cubicBezTo>
                  <a:cubicBezTo>
                    <a:pt x="2127" y="1843"/>
                    <a:pt x="2116" y="1809"/>
                    <a:pt x="2103" y="1799"/>
                  </a:cubicBezTo>
                  <a:cubicBezTo>
                    <a:pt x="2091" y="1789"/>
                    <a:pt x="2058" y="1774"/>
                    <a:pt x="2043" y="1780"/>
                  </a:cubicBezTo>
                  <a:cubicBezTo>
                    <a:pt x="2033" y="1784"/>
                    <a:pt x="2027" y="1807"/>
                    <a:pt x="2021" y="1815"/>
                  </a:cubicBezTo>
                  <a:cubicBezTo>
                    <a:pt x="2015" y="1824"/>
                    <a:pt x="1997" y="1839"/>
                    <a:pt x="1993" y="1849"/>
                  </a:cubicBezTo>
                  <a:cubicBezTo>
                    <a:pt x="1986" y="1866"/>
                    <a:pt x="1981" y="1905"/>
                    <a:pt x="1986" y="1923"/>
                  </a:cubicBezTo>
                  <a:cubicBezTo>
                    <a:pt x="1988" y="1934"/>
                    <a:pt x="2001" y="1953"/>
                    <a:pt x="2010" y="1960"/>
                  </a:cubicBezTo>
                  <a:cubicBezTo>
                    <a:pt x="2014" y="1964"/>
                    <a:pt x="2025" y="1970"/>
                    <a:pt x="2030" y="1970"/>
                  </a:cubicBezTo>
                  <a:cubicBezTo>
                    <a:pt x="2037" y="1970"/>
                    <a:pt x="2050" y="1960"/>
                    <a:pt x="2057" y="1960"/>
                  </a:cubicBezTo>
                  <a:cubicBezTo>
                    <a:pt x="2064" y="1960"/>
                    <a:pt x="2079" y="1965"/>
                    <a:pt x="2084" y="1970"/>
                  </a:cubicBezTo>
                  <a:cubicBezTo>
                    <a:pt x="2091" y="1977"/>
                    <a:pt x="2099" y="1998"/>
                    <a:pt x="2096" y="2007"/>
                  </a:cubicBezTo>
                  <a:cubicBezTo>
                    <a:pt x="2091" y="2019"/>
                    <a:pt x="2064" y="2029"/>
                    <a:pt x="2052" y="2034"/>
                  </a:cubicBezTo>
                  <a:cubicBezTo>
                    <a:pt x="2039" y="2040"/>
                    <a:pt x="2013" y="2054"/>
                    <a:pt x="2000" y="2050"/>
                  </a:cubicBezTo>
                  <a:cubicBezTo>
                    <a:pt x="1990" y="2047"/>
                    <a:pt x="1984" y="2020"/>
                    <a:pt x="1974" y="2019"/>
                  </a:cubicBezTo>
                  <a:cubicBezTo>
                    <a:pt x="1965" y="2019"/>
                    <a:pt x="1951" y="2036"/>
                    <a:pt x="1948" y="2045"/>
                  </a:cubicBezTo>
                  <a:cubicBezTo>
                    <a:pt x="1944" y="2055"/>
                    <a:pt x="1958" y="2078"/>
                    <a:pt x="1953" y="2087"/>
                  </a:cubicBezTo>
                  <a:cubicBezTo>
                    <a:pt x="1945" y="2102"/>
                    <a:pt x="1906" y="2110"/>
                    <a:pt x="1892" y="2119"/>
                  </a:cubicBezTo>
                  <a:cubicBezTo>
                    <a:pt x="1884" y="2124"/>
                    <a:pt x="1867" y="2133"/>
                    <a:pt x="1863" y="2141"/>
                  </a:cubicBezTo>
                  <a:cubicBezTo>
                    <a:pt x="1860" y="2146"/>
                    <a:pt x="1859" y="2160"/>
                    <a:pt x="1862" y="2166"/>
                  </a:cubicBezTo>
                  <a:cubicBezTo>
                    <a:pt x="1868" y="2176"/>
                    <a:pt x="1899" y="2177"/>
                    <a:pt x="1906" y="2186"/>
                  </a:cubicBezTo>
                  <a:cubicBezTo>
                    <a:pt x="1916" y="2197"/>
                    <a:pt x="1926" y="2227"/>
                    <a:pt x="1921" y="2240"/>
                  </a:cubicBezTo>
                  <a:cubicBezTo>
                    <a:pt x="1917" y="2253"/>
                    <a:pt x="1890" y="2271"/>
                    <a:pt x="1876" y="2275"/>
                  </a:cubicBezTo>
                  <a:cubicBezTo>
                    <a:pt x="1866" y="2278"/>
                    <a:pt x="1844" y="2267"/>
                    <a:pt x="1833" y="2270"/>
                  </a:cubicBezTo>
                  <a:cubicBezTo>
                    <a:pt x="1816" y="2273"/>
                    <a:pt x="1792" y="2309"/>
                    <a:pt x="1775" y="2305"/>
                  </a:cubicBezTo>
                  <a:cubicBezTo>
                    <a:pt x="1768" y="2304"/>
                    <a:pt x="1765" y="2284"/>
                    <a:pt x="1758" y="2280"/>
                  </a:cubicBezTo>
                  <a:cubicBezTo>
                    <a:pt x="1751" y="2277"/>
                    <a:pt x="1734" y="2276"/>
                    <a:pt x="1727" y="2280"/>
                  </a:cubicBezTo>
                  <a:cubicBezTo>
                    <a:pt x="1716" y="2288"/>
                    <a:pt x="1702" y="2318"/>
                    <a:pt x="1707" y="2330"/>
                  </a:cubicBezTo>
                  <a:cubicBezTo>
                    <a:pt x="1712" y="2342"/>
                    <a:pt x="1745" y="2343"/>
                    <a:pt x="1755" y="2351"/>
                  </a:cubicBezTo>
                  <a:cubicBezTo>
                    <a:pt x="1762" y="2356"/>
                    <a:pt x="1773" y="2369"/>
                    <a:pt x="1775" y="2376"/>
                  </a:cubicBezTo>
                  <a:cubicBezTo>
                    <a:pt x="1780" y="2389"/>
                    <a:pt x="1781" y="2418"/>
                    <a:pt x="1775" y="2431"/>
                  </a:cubicBezTo>
                  <a:cubicBezTo>
                    <a:pt x="1770" y="2442"/>
                    <a:pt x="1742" y="2453"/>
                    <a:pt x="1737" y="2465"/>
                  </a:cubicBezTo>
                  <a:cubicBezTo>
                    <a:pt x="1734" y="2471"/>
                    <a:pt x="1734" y="2488"/>
                    <a:pt x="1737" y="2494"/>
                  </a:cubicBezTo>
                  <a:cubicBezTo>
                    <a:pt x="1740" y="2500"/>
                    <a:pt x="1756" y="2504"/>
                    <a:pt x="1757" y="2511"/>
                  </a:cubicBezTo>
                  <a:cubicBezTo>
                    <a:pt x="1759" y="2524"/>
                    <a:pt x="1740" y="2552"/>
                    <a:pt x="1727" y="2556"/>
                  </a:cubicBezTo>
                  <a:cubicBezTo>
                    <a:pt x="1714" y="2560"/>
                    <a:pt x="1688" y="2542"/>
                    <a:pt x="1676" y="2536"/>
                  </a:cubicBezTo>
                  <a:cubicBezTo>
                    <a:pt x="1668" y="2533"/>
                    <a:pt x="1651" y="2525"/>
                    <a:pt x="1645" y="2518"/>
                  </a:cubicBezTo>
                  <a:cubicBezTo>
                    <a:pt x="1636" y="2509"/>
                    <a:pt x="1624" y="2484"/>
                    <a:pt x="1621" y="2471"/>
                  </a:cubicBezTo>
                  <a:cubicBezTo>
                    <a:pt x="1619" y="2463"/>
                    <a:pt x="1625" y="2445"/>
                    <a:pt x="1621" y="2438"/>
                  </a:cubicBezTo>
                  <a:cubicBezTo>
                    <a:pt x="1614" y="2429"/>
                    <a:pt x="1590" y="2418"/>
                    <a:pt x="1579" y="2422"/>
                  </a:cubicBezTo>
                  <a:cubicBezTo>
                    <a:pt x="1569" y="2425"/>
                    <a:pt x="1559" y="2447"/>
                    <a:pt x="1557" y="2458"/>
                  </a:cubicBezTo>
                  <a:cubicBezTo>
                    <a:pt x="1555" y="2468"/>
                    <a:pt x="1565" y="2489"/>
                    <a:pt x="1565" y="2500"/>
                  </a:cubicBezTo>
                  <a:cubicBezTo>
                    <a:pt x="1565" y="2516"/>
                    <a:pt x="1559" y="2549"/>
                    <a:pt x="1553" y="2565"/>
                  </a:cubicBezTo>
                  <a:cubicBezTo>
                    <a:pt x="1548" y="2579"/>
                    <a:pt x="1534" y="2609"/>
                    <a:pt x="1522" y="2619"/>
                  </a:cubicBezTo>
                  <a:cubicBezTo>
                    <a:pt x="1516" y="2624"/>
                    <a:pt x="1502" y="2628"/>
                    <a:pt x="1495" y="2629"/>
                  </a:cubicBezTo>
                  <a:cubicBezTo>
                    <a:pt x="1484" y="2631"/>
                    <a:pt x="1460" y="2627"/>
                    <a:pt x="1448" y="2629"/>
                  </a:cubicBezTo>
                  <a:cubicBezTo>
                    <a:pt x="1432" y="2631"/>
                    <a:pt x="1401" y="2644"/>
                    <a:pt x="1385" y="2647"/>
                  </a:cubicBezTo>
                  <a:cubicBezTo>
                    <a:pt x="1372" y="2649"/>
                    <a:pt x="1347" y="2650"/>
                    <a:pt x="1335" y="2649"/>
                  </a:cubicBezTo>
                  <a:cubicBezTo>
                    <a:pt x="1324" y="2648"/>
                    <a:pt x="1304" y="2640"/>
                    <a:pt x="1294" y="2639"/>
                  </a:cubicBezTo>
                  <a:cubicBezTo>
                    <a:pt x="1276" y="2637"/>
                    <a:pt x="1236" y="2626"/>
                    <a:pt x="1223" y="2639"/>
                  </a:cubicBezTo>
                  <a:cubicBezTo>
                    <a:pt x="1215" y="2648"/>
                    <a:pt x="1217" y="2678"/>
                    <a:pt x="1224" y="2688"/>
                  </a:cubicBezTo>
                  <a:cubicBezTo>
                    <a:pt x="1234" y="2701"/>
                    <a:pt x="1271" y="2708"/>
                    <a:pt x="1288" y="2709"/>
                  </a:cubicBezTo>
                  <a:cubicBezTo>
                    <a:pt x="1306" y="2710"/>
                    <a:pt x="1340" y="2696"/>
                    <a:pt x="1358" y="2697"/>
                  </a:cubicBezTo>
                  <a:cubicBezTo>
                    <a:pt x="1371" y="2697"/>
                    <a:pt x="1397" y="2702"/>
                    <a:pt x="1406" y="2711"/>
                  </a:cubicBezTo>
                  <a:cubicBezTo>
                    <a:pt x="1414" y="2718"/>
                    <a:pt x="1423" y="2741"/>
                    <a:pt x="1423" y="2752"/>
                  </a:cubicBezTo>
                  <a:cubicBezTo>
                    <a:pt x="1422" y="2769"/>
                    <a:pt x="1406" y="2800"/>
                    <a:pt x="1395" y="2812"/>
                  </a:cubicBezTo>
                  <a:cubicBezTo>
                    <a:pt x="1385" y="2824"/>
                    <a:pt x="1352" y="2835"/>
                    <a:pt x="1343" y="2848"/>
                  </a:cubicBezTo>
                  <a:cubicBezTo>
                    <a:pt x="1334" y="2862"/>
                    <a:pt x="1331" y="2898"/>
                    <a:pt x="1328" y="2915"/>
                  </a:cubicBezTo>
                  <a:cubicBezTo>
                    <a:pt x="1324" y="2933"/>
                    <a:pt x="1322" y="2971"/>
                    <a:pt x="1314" y="2987"/>
                  </a:cubicBezTo>
                  <a:cubicBezTo>
                    <a:pt x="1305" y="3006"/>
                    <a:pt x="1279" y="3053"/>
                    <a:pt x="1259" y="3049"/>
                  </a:cubicBezTo>
                  <a:cubicBezTo>
                    <a:pt x="1246" y="3047"/>
                    <a:pt x="1239" y="3014"/>
                    <a:pt x="1239" y="3001"/>
                  </a:cubicBezTo>
                  <a:cubicBezTo>
                    <a:pt x="1239" y="2993"/>
                    <a:pt x="1251" y="2981"/>
                    <a:pt x="1251" y="2974"/>
                  </a:cubicBezTo>
                  <a:cubicBezTo>
                    <a:pt x="1251" y="2968"/>
                    <a:pt x="1245" y="2954"/>
                    <a:pt x="1240" y="2951"/>
                  </a:cubicBezTo>
                  <a:cubicBezTo>
                    <a:pt x="1230" y="2945"/>
                    <a:pt x="1204" y="2946"/>
                    <a:pt x="1194" y="2951"/>
                  </a:cubicBezTo>
                  <a:cubicBezTo>
                    <a:pt x="1185" y="2955"/>
                    <a:pt x="1173" y="2972"/>
                    <a:pt x="1170" y="2981"/>
                  </a:cubicBezTo>
                  <a:cubicBezTo>
                    <a:pt x="1167" y="2990"/>
                    <a:pt x="1169" y="3011"/>
                    <a:pt x="1173" y="3020"/>
                  </a:cubicBezTo>
                  <a:cubicBezTo>
                    <a:pt x="1177" y="3029"/>
                    <a:pt x="1198" y="3038"/>
                    <a:pt x="1200" y="3047"/>
                  </a:cubicBezTo>
                  <a:cubicBezTo>
                    <a:pt x="1201" y="3055"/>
                    <a:pt x="1188" y="3070"/>
                    <a:pt x="1182" y="3077"/>
                  </a:cubicBezTo>
                  <a:cubicBezTo>
                    <a:pt x="1175" y="3084"/>
                    <a:pt x="1159" y="3099"/>
                    <a:pt x="1149" y="3103"/>
                  </a:cubicBezTo>
                  <a:cubicBezTo>
                    <a:pt x="1138" y="3106"/>
                    <a:pt x="1114" y="3099"/>
                    <a:pt x="1103" y="3103"/>
                  </a:cubicBezTo>
                  <a:cubicBezTo>
                    <a:pt x="1088" y="3107"/>
                    <a:pt x="1064" y="3128"/>
                    <a:pt x="1053" y="3138"/>
                  </a:cubicBezTo>
                  <a:cubicBezTo>
                    <a:pt x="1043" y="3148"/>
                    <a:pt x="1026" y="3171"/>
                    <a:pt x="1020" y="3184"/>
                  </a:cubicBezTo>
                  <a:cubicBezTo>
                    <a:pt x="1013" y="3198"/>
                    <a:pt x="1011" y="3230"/>
                    <a:pt x="1004" y="3244"/>
                  </a:cubicBezTo>
                  <a:cubicBezTo>
                    <a:pt x="998" y="3255"/>
                    <a:pt x="983" y="3274"/>
                    <a:pt x="974" y="3283"/>
                  </a:cubicBezTo>
                  <a:cubicBezTo>
                    <a:pt x="967" y="3291"/>
                    <a:pt x="953" y="3304"/>
                    <a:pt x="944" y="3309"/>
                  </a:cubicBezTo>
                  <a:cubicBezTo>
                    <a:pt x="942" y="3311"/>
                    <a:pt x="939" y="3312"/>
                    <a:pt x="936" y="3313"/>
                  </a:cubicBezTo>
                  <a:cubicBezTo>
                    <a:pt x="925" y="3292"/>
                    <a:pt x="894" y="3247"/>
                    <a:pt x="874" y="3231"/>
                  </a:cubicBezTo>
                  <a:cubicBezTo>
                    <a:pt x="858" y="3219"/>
                    <a:pt x="813" y="3206"/>
                    <a:pt x="806" y="3187"/>
                  </a:cubicBezTo>
                  <a:cubicBezTo>
                    <a:pt x="802" y="3177"/>
                    <a:pt x="817" y="3156"/>
                    <a:pt x="814" y="3146"/>
                  </a:cubicBezTo>
                  <a:cubicBezTo>
                    <a:pt x="808" y="3122"/>
                    <a:pt x="753" y="3097"/>
                    <a:pt x="747" y="3073"/>
                  </a:cubicBezTo>
                  <a:cubicBezTo>
                    <a:pt x="743" y="3052"/>
                    <a:pt x="766" y="3011"/>
                    <a:pt x="760" y="2990"/>
                  </a:cubicBezTo>
                  <a:cubicBezTo>
                    <a:pt x="749" y="2953"/>
                    <a:pt x="755" y="2872"/>
                    <a:pt x="740" y="2836"/>
                  </a:cubicBezTo>
                  <a:cubicBezTo>
                    <a:pt x="725" y="2799"/>
                    <a:pt x="672" y="2738"/>
                    <a:pt x="644" y="2710"/>
                  </a:cubicBezTo>
                  <a:cubicBezTo>
                    <a:pt x="632" y="2698"/>
                    <a:pt x="603" y="2683"/>
                    <a:pt x="593" y="2670"/>
                  </a:cubicBezTo>
                  <a:cubicBezTo>
                    <a:pt x="581" y="2652"/>
                    <a:pt x="583" y="2602"/>
                    <a:pt x="566" y="2588"/>
                  </a:cubicBezTo>
                  <a:cubicBezTo>
                    <a:pt x="557" y="2580"/>
                    <a:pt x="530" y="2576"/>
                    <a:pt x="518" y="2578"/>
                  </a:cubicBezTo>
                  <a:cubicBezTo>
                    <a:pt x="492" y="2582"/>
                    <a:pt x="453" y="2633"/>
                    <a:pt x="427" y="2628"/>
                  </a:cubicBezTo>
                  <a:cubicBezTo>
                    <a:pt x="396" y="2622"/>
                    <a:pt x="372" y="2552"/>
                    <a:pt x="348" y="2532"/>
                  </a:cubicBezTo>
                  <a:cubicBezTo>
                    <a:pt x="329" y="2517"/>
                    <a:pt x="288" y="2488"/>
                    <a:pt x="265" y="2485"/>
                  </a:cubicBezTo>
                  <a:cubicBezTo>
                    <a:pt x="240" y="2481"/>
                    <a:pt x="194" y="2511"/>
                    <a:pt x="170" y="2508"/>
                  </a:cubicBezTo>
                  <a:cubicBezTo>
                    <a:pt x="154" y="2506"/>
                    <a:pt x="129" y="2481"/>
                    <a:pt x="114" y="2477"/>
                  </a:cubicBezTo>
                  <a:cubicBezTo>
                    <a:pt x="102" y="2475"/>
                    <a:pt x="81" y="2475"/>
                    <a:pt x="63" y="2478"/>
                  </a:cubicBezTo>
                  <a:cubicBezTo>
                    <a:pt x="53" y="2446"/>
                    <a:pt x="15" y="2405"/>
                    <a:pt x="8" y="2378"/>
                  </a:cubicBezTo>
                  <a:cubicBezTo>
                    <a:pt x="4" y="2362"/>
                    <a:pt x="0" y="2327"/>
                    <a:pt x="6" y="2311"/>
                  </a:cubicBezTo>
                  <a:cubicBezTo>
                    <a:pt x="14" y="2293"/>
                    <a:pt x="56" y="2275"/>
                    <a:pt x="64" y="2258"/>
                  </a:cubicBezTo>
                  <a:cubicBezTo>
                    <a:pt x="96" y="2195"/>
                    <a:pt x="63" y="2043"/>
                    <a:pt x="89" y="1977"/>
                  </a:cubicBezTo>
                  <a:cubicBezTo>
                    <a:pt x="96" y="1961"/>
                    <a:pt x="128" y="1939"/>
                    <a:pt x="134" y="1922"/>
                  </a:cubicBezTo>
                  <a:cubicBezTo>
                    <a:pt x="144" y="1895"/>
                    <a:pt x="124" y="1832"/>
                    <a:pt x="140" y="1808"/>
                  </a:cubicBezTo>
                  <a:cubicBezTo>
                    <a:pt x="152" y="1789"/>
                    <a:pt x="203" y="1781"/>
                    <a:pt x="219" y="1766"/>
                  </a:cubicBezTo>
                  <a:cubicBezTo>
                    <a:pt x="233" y="1753"/>
                    <a:pt x="250" y="1719"/>
                    <a:pt x="258" y="1703"/>
                  </a:cubicBezTo>
                  <a:cubicBezTo>
                    <a:pt x="264" y="1690"/>
                    <a:pt x="276" y="1663"/>
                    <a:pt x="277" y="1649"/>
                  </a:cubicBezTo>
                  <a:cubicBezTo>
                    <a:pt x="278" y="1617"/>
                    <a:pt x="237" y="1557"/>
                    <a:pt x="242" y="1525"/>
                  </a:cubicBezTo>
                  <a:cubicBezTo>
                    <a:pt x="245" y="1507"/>
                    <a:pt x="272" y="1478"/>
                    <a:pt x="285" y="1464"/>
                  </a:cubicBezTo>
                  <a:cubicBezTo>
                    <a:pt x="296" y="1452"/>
                    <a:pt x="331" y="1437"/>
                    <a:pt x="339" y="1422"/>
                  </a:cubicBezTo>
                  <a:cubicBezTo>
                    <a:pt x="344" y="1412"/>
                    <a:pt x="345" y="1388"/>
                    <a:pt x="343" y="1376"/>
                  </a:cubicBezTo>
                  <a:cubicBezTo>
                    <a:pt x="335" y="1346"/>
                    <a:pt x="284" y="1300"/>
                    <a:pt x="277" y="1269"/>
                  </a:cubicBezTo>
                  <a:cubicBezTo>
                    <a:pt x="267" y="1227"/>
                    <a:pt x="271" y="1133"/>
                    <a:pt x="292" y="1094"/>
                  </a:cubicBezTo>
                  <a:cubicBezTo>
                    <a:pt x="304" y="1072"/>
                    <a:pt x="348" y="1045"/>
                    <a:pt x="370" y="1033"/>
                  </a:cubicBezTo>
                  <a:cubicBezTo>
                    <a:pt x="401" y="1015"/>
                    <a:pt x="476" y="1001"/>
                    <a:pt x="505" y="979"/>
                  </a:cubicBezTo>
                  <a:cubicBezTo>
                    <a:pt x="525" y="964"/>
                    <a:pt x="554" y="921"/>
                    <a:pt x="567" y="899"/>
                  </a:cubicBezTo>
                  <a:cubicBezTo>
                    <a:pt x="578" y="880"/>
                    <a:pt x="602" y="841"/>
                    <a:pt x="602" y="819"/>
                  </a:cubicBezTo>
                  <a:cubicBezTo>
                    <a:pt x="602" y="800"/>
                    <a:pt x="576" y="766"/>
                    <a:pt x="571" y="747"/>
                  </a:cubicBezTo>
                  <a:cubicBezTo>
                    <a:pt x="563" y="719"/>
                    <a:pt x="550" y="661"/>
                    <a:pt x="552" y="632"/>
                  </a:cubicBezTo>
                  <a:cubicBezTo>
                    <a:pt x="553" y="609"/>
                    <a:pt x="568" y="565"/>
                    <a:pt x="579" y="544"/>
                  </a:cubicBezTo>
                  <a:cubicBezTo>
                    <a:pt x="586" y="531"/>
                    <a:pt x="611" y="509"/>
                    <a:pt x="617" y="495"/>
                  </a:cubicBezTo>
                  <a:cubicBezTo>
                    <a:pt x="627" y="471"/>
                    <a:pt x="614" y="413"/>
                    <a:pt x="629" y="392"/>
                  </a:cubicBezTo>
                  <a:cubicBezTo>
                    <a:pt x="641" y="374"/>
                    <a:pt x="688" y="365"/>
                    <a:pt x="706" y="354"/>
                  </a:cubicBezTo>
                  <a:cubicBezTo>
                    <a:pt x="717" y="347"/>
                    <a:pt x="733" y="327"/>
                    <a:pt x="745" y="323"/>
                  </a:cubicBezTo>
                  <a:cubicBezTo>
                    <a:pt x="760" y="318"/>
                    <a:pt x="793" y="320"/>
                    <a:pt x="807" y="327"/>
                  </a:cubicBezTo>
                  <a:cubicBezTo>
                    <a:pt x="818" y="333"/>
                    <a:pt x="827" y="362"/>
                    <a:pt x="838" y="369"/>
                  </a:cubicBezTo>
                  <a:cubicBezTo>
                    <a:pt x="855" y="379"/>
                    <a:pt x="899" y="391"/>
                    <a:pt x="915" y="380"/>
                  </a:cubicBezTo>
                  <a:cubicBezTo>
                    <a:pt x="928" y="372"/>
                    <a:pt x="922" y="332"/>
                    <a:pt x="931" y="319"/>
                  </a:cubicBezTo>
                  <a:cubicBezTo>
                    <a:pt x="945" y="298"/>
                    <a:pt x="993" y="271"/>
                    <a:pt x="1016" y="258"/>
                  </a:cubicBezTo>
                  <a:cubicBezTo>
                    <a:pt x="1049" y="239"/>
                    <a:pt x="1121" y="214"/>
                    <a:pt x="1155" y="197"/>
                  </a:cubicBezTo>
                  <a:cubicBezTo>
                    <a:pt x="1179" y="185"/>
                    <a:pt x="1236" y="168"/>
                    <a:pt x="1248" y="144"/>
                  </a:cubicBezTo>
                  <a:cubicBezTo>
                    <a:pt x="1258" y="124"/>
                    <a:pt x="1231" y="77"/>
                    <a:pt x="1236" y="56"/>
                  </a:cubicBezTo>
                  <a:cubicBezTo>
                    <a:pt x="1237" y="51"/>
                    <a:pt x="1240" y="46"/>
                    <a:pt x="1245" y="41"/>
                  </a:cubicBezTo>
                  <a:cubicBezTo>
                    <a:pt x="1245" y="41"/>
                    <a:pt x="1245" y="41"/>
                    <a:pt x="1245" y="41"/>
                  </a:cubicBezTo>
                  <a:cubicBezTo>
                    <a:pt x="1247" y="40"/>
                    <a:pt x="1328" y="0"/>
                    <a:pt x="1392" y="7"/>
                  </a:cubicBezTo>
                  <a:cubicBezTo>
                    <a:pt x="1405" y="9"/>
                    <a:pt x="1428" y="28"/>
                    <a:pt x="1435" y="40"/>
                  </a:cubicBezTo>
                  <a:cubicBezTo>
                    <a:pt x="1449" y="63"/>
                    <a:pt x="1454" y="121"/>
                    <a:pt x="1449" y="148"/>
                  </a:cubicBezTo>
                  <a:cubicBezTo>
                    <a:pt x="1447" y="156"/>
                    <a:pt x="1431" y="169"/>
                    <a:pt x="1433" y="177"/>
                  </a:cubicBezTo>
                  <a:cubicBezTo>
                    <a:pt x="1436" y="205"/>
                    <a:pt x="1497" y="234"/>
                    <a:pt x="1512" y="258"/>
                  </a:cubicBezTo>
                  <a:cubicBezTo>
                    <a:pt x="1528" y="285"/>
                    <a:pt x="1540" y="348"/>
                    <a:pt x="1553" y="377"/>
                  </a:cubicBezTo>
                  <a:cubicBezTo>
                    <a:pt x="1563" y="401"/>
                    <a:pt x="1593" y="444"/>
                    <a:pt x="1602" y="469"/>
                  </a:cubicBezTo>
                  <a:cubicBezTo>
                    <a:pt x="1607" y="483"/>
                    <a:pt x="1601" y="519"/>
                    <a:pt x="1613" y="528"/>
                  </a:cubicBezTo>
                  <a:cubicBezTo>
                    <a:pt x="1634" y="545"/>
                    <a:pt x="1693" y="523"/>
                    <a:pt x="1720" y="528"/>
                  </a:cubicBezTo>
                  <a:cubicBezTo>
                    <a:pt x="1733" y="531"/>
                    <a:pt x="1756" y="548"/>
                    <a:pt x="1769" y="547"/>
                  </a:cubicBezTo>
                  <a:cubicBezTo>
                    <a:pt x="1807" y="543"/>
                    <a:pt x="1873" y="492"/>
                    <a:pt x="1897" y="463"/>
                  </a:cubicBezTo>
                  <a:cubicBezTo>
                    <a:pt x="1913" y="445"/>
                    <a:pt x="1923" y="397"/>
                    <a:pt x="1936" y="377"/>
                  </a:cubicBezTo>
                  <a:cubicBezTo>
                    <a:pt x="1942" y="367"/>
                    <a:pt x="1957" y="344"/>
                    <a:pt x="1969" y="342"/>
                  </a:cubicBezTo>
                  <a:cubicBezTo>
                    <a:pt x="1978" y="340"/>
                    <a:pt x="1997" y="352"/>
                    <a:pt x="2004" y="358"/>
                  </a:cubicBezTo>
                  <a:cubicBezTo>
                    <a:pt x="2023" y="374"/>
                    <a:pt x="2048" y="418"/>
                    <a:pt x="2062" y="439"/>
                  </a:cubicBezTo>
                  <a:cubicBezTo>
                    <a:pt x="2073" y="457"/>
                    <a:pt x="2088" y="499"/>
                    <a:pt x="2103" y="515"/>
                  </a:cubicBezTo>
                  <a:cubicBezTo>
                    <a:pt x="2116" y="530"/>
                    <a:pt x="2150" y="560"/>
                    <a:pt x="2171" y="561"/>
                  </a:cubicBezTo>
                  <a:cubicBezTo>
                    <a:pt x="2191" y="561"/>
                    <a:pt x="2221" y="526"/>
                    <a:pt x="2239" y="517"/>
                  </a:cubicBezTo>
                  <a:cubicBezTo>
                    <a:pt x="2259" y="508"/>
                    <a:pt x="2304" y="502"/>
                    <a:pt x="2324" y="493"/>
                  </a:cubicBezTo>
                  <a:cubicBezTo>
                    <a:pt x="2342" y="485"/>
                    <a:pt x="2373" y="456"/>
                    <a:pt x="2392" y="453"/>
                  </a:cubicBezTo>
                  <a:cubicBezTo>
                    <a:pt x="2415" y="449"/>
                    <a:pt x="2459" y="463"/>
                    <a:pt x="2480" y="472"/>
                  </a:cubicBezTo>
                  <a:cubicBezTo>
                    <a:pt x="2496" y="478"/>
                    <a:pt x="2573" y="533"/>
                    <a:pt x="2608" y="55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8" name="Freeform 21"/>
            <p:cNvSpPr>
              <a:spLocks/>
            </p:cNvSpPr>
            <p:nvPr/>
          </p:nvSpPr>
          <p:spPr bwMode="auto">
            <a:xfrm>
              <a:off x="5611813" y="4337049"/>
              <a:ext cx="15875" cy="17463"/>
            </a:xfrm>
            <a:custGeom>
              <a:avLst/>
              <a:gdLst>
                <a:gd name="T0" fmla="*/ 27 w 89"/>
                <a:gd name="T1" fmla="*/ 3 h 107"/>
                <a:gd name="T2" fmla="*/ 3 w 89"/>
                <a:gd name="T3" fmla="*/ 28 h 107"/>
                <a:gd name="T4" fmla="*/ 3 w 89"/>
                <a:gd name="T5" fmla="*/ 65 h 107"/>
                <a:gd name="T6" fmla="*/ 20 w 89"/>
                <a:gd name="T7" fmla="*/ 102 h 107"/>
                <a:gd name="T8" fmla="*/ 62 w 89"/>
                <a:gd name="T9" fmla="*/ 102 h 107"/>
                <a:gd name="T10" fmla="*/ 87 w 89"/>
                <a:gd name="T11" fmla="*/ 67 h 107"/>
                <a:gd name="T12" fmla="*/ 72 w 89"/>
                <a:gd name="T13" fmla="*/ 16 h 107"/>
                <a:gd name="T14" fmla="*/ 27 w 89"/>
                <a:gd name="T15" fmla="*/ 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7">
                  <a:moveTo>
                    <a:pt x="27" y="3"/>
                  </a:moveTo>
                  <a:cubicBezTo>
                    <a:pt x="19" y="5"/>
                    <a:pt x="6" y="20"/>
                    <a:pt x="3" y="28"/>
                  </a:cubicBezTo>
                  <a:cubicBezTo>
                    <a:pt x="0" y="37"/>
                    <a:pt x="1" y="56"/>
                    <a:pt x="3" y="65"/>
                  </a:cubicBezTo>
                  <a:cubicBezTo>
                    <a:pt x="5" y="75"/>
                    <a:pt x="12" y="96"/>
                    <a:pt x="20" y="102"/>
                  </a:cubicBezTo>
                  <a:cubicBezTo>
                    <a:pt x="29" y="107"/>
                    <a:pt x="53" y="107"/>
                    <a:pt x="62" y="102"/>
                  </a:cubicBezTo>
                  <a:cubicBezTo>
                    <a:pt x="71" y="97"/>
                    <a:pt x="85" y="78"/>
                    <a:pt x="87" y="67"/>
                  </a:cubicBezTo>
                  <a:cubicBezTo>
                    <a:pt x="89" y="54"/>
                    <a:pt x="81" y="25"/>
                    <a:pt x="72" y="16"/>
                  </a:cubicBezTo>
                  <a:cubicBezTo>
                    <a:pt x="63" y="8"/>
                    <a:pt x="38" y="0"/>
                    <a:pt x="27"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9" name="Freeform 22"/>
            <p:cNvSpPr>
              <a:spLocks/>
            </p:cNvSpPr>
            <p:nvPr/>
          </p:nvSpPr>
          <p:spPr bwMode="auto">
            <a:xfrm>
              <a:off x="5662613" y="4178299"/>
              <a:ext cx="19050" cy="14288"/>
            </a:xfrm>
            <a:custGeom>
              <a:avLst/>
              <a:gdLst>
                <a:gd name="T0" fmla="*/ 81 w 112"/>
                <a:gd name="T1" fmla="*/ 83 h 92"/>
                <a:gd name="T2" fmla="*/ 69 w 112"/>
                <a:gd name="T3" fmla="*/ 58 h 92"/>
                <a:gd name="T4" fmla="*/ 48 w 112"/>
                <a:gd name="T5" fmla="*/ 48 h 92"/>
                <a:gd name="T6" fmla="*/ 5 w 112"/>
                <a:gd name="T7" fmla="*/ 55 h 92"/>
                <a:gd name="T8" fmla="*/ 1 w 112"/>
                <a:gd name="T9" fmla="*/ 30 h 92"/>
                <a:gd name="T10" fmla="*/ 15 w 112"/>
                <a:gd name="T11" fmla="*/ 4 h 92"/>
                <a:gd name="T12" fmla="*/ 48 w 112"/>
                <a:gd name="T13" fmla="*/ 4 h 92"/>
                <a:gd name="T14" fmla="*/ 59 w 112"/>
                <a:gd name="T15" fmla="*/ 18 h 92"/>
                <a:gd name="T16" fmla="*/ 86 w 112"/>
                <a:gd name="T17" fmla="*/ 23 h 92"/>
                <a:gd name="T18" fmla="*/ 105 w 112"/>
                <a:gd name="T19" fmla="*/ 29 h 92"/>
                <a:gd name="T20" fmla="*/ 111 w 112"/>
                <a:gd name="T21" fmla="*/ 47 h 92"/>
                <a:gd name="T22" fmla="*/ 111 w 112"/>
                <a:gd name="T23" fmla="*/ 66 h 92"/>
                <a:gd name="T24" fmla="*/ 104 w 112"/>
                <a:gd name="T25" fmla="*/ 89 h 92"/>
                <a:gd name="T26" fmla="*/ 81 w 112"/>
                <a:gd name="T27"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2">
                  <a:moveTo>
                    <a:pt x="81" y="83"/>
                  </a:moveTo>
                  <a:cubicBezTo>
                    <a:pt x="75" y="79"/>
                    <a:pt x="74" y="63"/>
                    <a:pt x="69" y="58"/>
                  </a:cubicBezTo>
                  <a:cubicBezTo>
                    <a:pt x="65" y="54"/>
                    <a:pt x="54" y="49"/>
                    <a:pt x="48" y="48"/>
                  </a:cubicBezTo>
                  <a:cubicBezTo>
                    <a:pt x="37" y="47"/>
                    <a:pt x="13" y="61"/>
                    <a:pt x="5" y="55"/>
                  </a:cubicBezTo>
                  <a:cubicBezTo>
                    <a:pt x="0" y="51"/>
                    <a:pt x="0" y="36"/>
                    <a:pt x="1" y="30"/>
                  </a:cubicBezTo>
                  <a:cubicBezTo>
                    <a:pt x="3" y="23"/>
                    <a:pt x="8" y="8"/>
                    <a:pt x="15" y="4"/>
                  </a:cubicBezTo>
                  <a:cubicBezTo>
                    <a:pt x="22" y="0"/>
                    <a:pt x="41" y="1"/>
                    <a:pt x="48" y="4"/>
                  </a:cubicBezTo>
                  <a:cubicBezTo>
                    <a:pt x="52" y="6"/>
                    <a:pt x="55" y="16"/>
                    <a:pt x="59" y="18"/>
                  </a:cubicBezTo>
                  <a:cubicBezTo>
                    <a:pt x="65" y="22"/>
                    <a:pt x="80" y="22"/>
                    <a:pt x="86" y="23"/>
                  </a:cubicBezTo>
                  <a:cubicBezTo>
                    <a:pt x="91" y="25"/>
                    <a:pt x="102" y="26"/>
                    <a:pt x="105" y="29"/>
                  </a:cubicBezTo>
                  <a:cubicBezTo>
                    <a:pt x="109" y="33"/>
                    <a:pt x="111" y="43"/>
                    <a:pt x="111" y="47"/>
                  </a:cubicBezTo>
                  <a:cubicBezTo>
                    <a:pt x="112" y="52"/>
                    <a:pt x="112" y="62"/>
                    <a:pt x="111" y="66"/>
                  </a:cubicBezTo>
                  <a:cubicBezTo>
                    <a:pt x="110" y="72"/>
                    <a:pt x="109" y="86"/>
                    <a:pt x="104" y="89"/>
                  </a:cubicBezTo>
                  <a:cubicBezTo>
                    <a:pt x="99" y="92"/>
                    <a:pt x="85" y="87"/>
                    <a:pt x="81" y="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0" name="Freeform 23"/>
            <p:cNvSpPr>
              <a:spLocks/>
            </p:cNvSpPr>
            <p:nvPr/>
          </p:nvSpPr>
          <p:spPr bwMode="auto">
            <a:xfrm>
              <a:off x="5670550" y="4206874"/>
              <a:ext cx="14288" cy="19050"/>
            </a:xfrm>
            <a:custGeom>
              <a:avLst/>
              <a:gdLst>
                <a:gd name="T0" fmla="*/ 44 w 77"/>
                <a:gd name="T1" fmla="*/ 2 h 117"/>
                <a:gd name="T2" fmla="*/ 11 w 77"/>
                <a:gd name="T3" fmla="*/ 26 h 117"/>
                <a:gd name="T4" fmla="*/ 2 w 77"/>
                <a:gd name="T5" fmla="*/ 60 h 117"/>
                <a:gd name="T6" fmla="*/ 23 w 77"/>
                <a:gd name="T7" fmla="*/ 83 h 117"/>
                <a:gd name="T8" fmla="*/ 37 w 77"/>
                <a:gd name="T9" fmla="*/ 114 h 117"/>
                <a:gd name="T10" fmla="*/ 66 w 77"/>
                <a:gd name="T11" fmla="*/ 100 h 117"/>
                <a:gd name="T12" fmla="*/ 75 w 77"/>
                <a:gd name="T13" fmla="*/ 58 h 117"/>
                <a:gd name="T14" fmla="*/ 58 w 77"/>
                <a:gd name="T15" fmla="*/ 28 h 117"/>
                <a:gd name="T16" fmla="*/ 44 w 77"/>
                <a:gd name="T17"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7">
                  <a:moveTo>
                    <a:pt x="44" y="2"/>
                  </a:moveTo>
                  <a:cubicBezTo>
                    <a:pt x="34" y="0"/>
                    <a:pt x="17" y="17"/>
                    <a:pt x="11" y="26"/>
                  </a:cubicBezTo>
                  <a:cubicBezTo>
                    <a:pt x="6" y="33"/>
                    <a:pt x="0" y="51"/>
                    <a:pt x="2" y="60"/>
                  </a:cubicBezTo>
                  <a:cubicBezTo>
                    <a:pt x="4" y="67"/>
                    <a:pt x="19" y="76"/>
                    <a:pt x="23" y="83"/>
                  </a:cubicBezTo>
                  <a:cubicBezTo>
                    <a:pt x="28" y="90"/>
                    <a:pt x="29" y="111"/>
                    <a:pt x="37" y="114"/>
                  </a:cubicBezTo>
                  <a:cubicBezTo>
                    <a:pt x="45" y="117"/>
                    <a:pt x="61" y="106"/>
                    <a:pt x="66" y="100"/>
                  </a:cubicBezTo>
                  <a:cubicBezTo>
                    <a:pt x="73" y="92"/>
                    <a:pt x="77" y="69"/>
                    <a:pt x="75" y="58"/>
                  </a:cubicBezTo>
                  <a:cubicBezTo>
                    <a:pt x="74" y="50"/>
                    <a:pt x="62" y="36"/>
                    <a:pt x="58" y="28"/>
                  </a:cubicBezTo>
                  <a:cubicBezTo>
                    <a:pt x="54" y="22"/>
                    <a:pt x="51" y="4"/>
                    <a:pt x="44" y="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1" name="Freeform 24"/>
            <p:cNvSpPr>
              <a:spLocks/>
            </p:cNvSpPr>
            <p:nvPr/>
          </p:nvSpPr>
          <p:spPr bwMode="auto">
            <a:xfrm>
              <a:off x="5281613" y="3941762"/>
              <a:ext cx="420688" cy="441325"/>
            </a:xfrm>
            <a:custGeom>
              <a:avLst/>
              <a:gdLst>
                <a:gd name="T0" fmla="*/ 191 w 2488"/>
                <a:gd name="T1" fmla="*/ 1261 h 2609"/>
                <a:gd name="T2" fmla="*/ 411 w 2488"/>
                <a:gd name="T3" fmla="*/ 940 h 2609"/>
                <a:gd name="T4" fmla="*/ 376 w 2488"/>
                <a:gd name="T5" fmla="*/ 658 h 2609"/>
                <a:gd name="T6" fmla="*/ 647 w 2488"/>
                <a:gd name="T7" fmla="*/ 555 h 2609"/>
                <a:gd name="T8" fmla="*/ 642 w 2488"/>
                <a:gd name="T9" fmla="*/ 379 h 2609"/>
                <a:gd name="T10" fmla="*/ 787 w 2488"/>
                <a:gd name="T11" fmla="*/ 52 h 2609"/>
                <a:gd name="T12" fmla="*/ 1104 w 2488"/>
                <a:gd name="T13" fmla="*/ 125 h 2609"/>
                <a:gd name="T14" fmla="*/ 1271 w 2488"/>
                <a:gd name="T15" fmla="*/ 109 h 2609"/>
                <a:gd name="T16" fmla="*/ 1418 w 2488"/>
                <a:gd name="T17" fmla="*/ 17 h 2609"/>
                <a:gd name="T18" fmla="*/ 1659 w 2488"/>
                <a:gd name="T19" fmla="*/ 128 h 2609"/>
                <a:gd name="T20" fmla="*/ 1551 w 2488"/>
                <a:gd name="T21" fmla="*/ 421 h 2609"/>
                <a:gd name="T22" fmla="*/ 1305 w 2488"/>
                <a:gd name="T23" fmla="*/ 455 h 2609"/>
                <a:gd name="T24" fmla="*/ 1427 w 2488"/>
                <a:gd name="T25" fmla="*/ 637 h 2609"/>
                <a:gd name="T26" fmla="*/ 1736 w 2488"/>
                <a:gd name="T27" fmla="*/ 465 h 2609"/>
                <a:gd name="T28" fmla="*/ 2081 w 2488"/>
                <a:gd name="T29" fmla="*/ 601 h 2609"/>
                <a:gd name="T30" fmla="*/ 2241 w 2488"/>
                <a:gd name="T31" fmla="*/ 511 h 2609"/>
                <a:gd name="T32" fmla="*/ 2469 w 2488"/>
                <a:gd name="T33" fmla="*/ 594 h 2609"/>
                <a:gd name="T34" fmla="*/ 2392 w 2488"/>
                <a:gd name="T35" fmla="*/ 754 h 2609"/>
                <a:gd name="T36" fmla="*/ 2273 w 2488"/>
                <a:gd name="T37" fmla="*/ 734 h 2609"/>
                <a:gd name="T38" fmla="*/ 2116 w 2488"/>
                <a:gd name="T39" fmla="*/ 880 h 2609"/>
                <a:gd name="T40" fmla="*/ 1975 w 2488"/>
                <a:gd name="T41" fmla="*/ 997 h 2609"/>
                <a:gd name="T42" fmla="*/ 2185 w 2488"/>
                <a:gd name="T43" fmla="*/ 880 h 2609"/>
                <a:gd name="T44" fmla="*/ 2286 w 2488"/>
                <a:gd name="T45" fmla="*/ 1020 h 2609"/>
                <a:gd name="T46" fmla="*/ 2310 w 2488"/>
                <a:gd name="T47" fmla="*/ 1220 h 2609"/>
                <a:gd name="T48" fmla="*/ 2200 w 2488"/>
                <a:gd name="T49" fmla="*/ 1159 h 2609"/>
                <a:gd name="T50" fmla="*/ 2132 w 2488"/>
                <a:gd name="T51" fmla="*/ 1123 h 2609"/>
                <a:gd name="T52" fmla="*/ 2023 w 2488"/>
                <a:gd name="T53" fmla="*/ 1152 h 2609"/>
                <a:gd name="T54" fmla="*/ 2096 w 2488"/>
                <a:gd name="T55" fmla="*/ 1258 h 2609"/>
                <a:gd name="T56" fmla="*/ 2128 w 2488"/>
                <a:gd name="T57" fmla="*/ 1483 h 2609"/>
                <a:gd name="T58" fmla="*/ 2014 w 2488"/>
                <a:gd name="T59" fmla="*/ 1548 h 2609"/>
                <a:gd name="T60" fmla="*/ 2144 w 2488"/>
                <a:gd name="T61" fmla="*/ 1676 h 2609"/>
                <a:gd name="T62" fmla="*/ 2172 w 2488"/>
                <a:gd name="T63" fmla="*/ 1823 h 2609"/>
                <a:gd name="T64" fmla="*/ 2071 w 2488"/>
                <a:gd name="T65" fmla="*/ 1904 h 2609"/>
                <a:gd name="T66" fmla="*/ 2008 w 2488"/>
                <a:gd name="T67" fmla="*/ 2064 h 2609"/>
                <a:gd name="T68" fmla="*/ 1944 w 2488"/>
                <a:gd name="T69" fmla="*/ 1979 h 2609"/>
                <a:gd name="T70" fmla="*/ 1977 w 2488"/>
                <a:gd name="T71" fmla="*/ 1838 h 2609"/>
                <a:gd name="T72" fmla="*/ 1848 w 2488"/>
                <a:gd name="T73" fmla="*/ 1816 h 2609"/>
                <a:gd name="T74" fmla="*/ 1891 w 2488"/>
                <a:gd name="T75" fmla="*/ 1938 h 2609"/>
                <a:gd name="T76" fmla="*/ 1772 w 2488"/>
                <a:gd name="T77" fmla="*/ 2102 h 2609"/>
                <a:gd name="T78" fmla="*/ 1702 w 2488"/>
                <a:gd name="T79" fmla="*/ 2351 h 2609"/>
                <a:gd name="T80" fmla="*/ 1695 w 2488"/>
                <a:gd name="T81" fmla="*/ 2498 h 2609"/>
                <a:gd name="T82" fmla="*/ 1539 w 2488"/>
                <a:gd name="T83" fmla="*/ 2520 h 2609"/>
                <a:gd name="T84" fmla="*/ 1230 w 2488"/>
                <a:gd name="T85" fmla="*/ 2609 h 2609"/>
                <a:gd name="T86" fmla="*/ 1028 w 2488"/>
                <a:gd name="T87" fmla="*/ 2390 h 2609"/>
                <a:gd name="T88" fmla="*/ 779 w 2488"/>
                <a:gd name="T89" fmla="*/ 2576 h 2609"/>
                <a:gd name="T90" fmla="*/ 571 w 2488"/>
                <a:gd name="T91" fmla="*/ 2306 h 2609"/>
                <a:gd name="T92" fmla="*/ 451 w 2488"/>
                <a:gd name="T93" fmla="*/ 2055 h 2609"/>
                <a:gd name="T94" fmla="*/ 287 w 2488"/>
                <a:gd name="T95" fmla="*/ 1795 h 2609"/>
                <a:gd name="T96" fmla="*/ 1 w 2488"/>
                <a:gd name="T97" fmla="*/ 1474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8" h="2609">
                  <a:moveTo>
                    <a:pt x="43" y="1366"/>
                  </a:moveTo>
                  <a:cubicBezTo>
                    <a:pt x="52" y="1353"/>
                    <a:pt x="61" y="1341"/>
                    <a:pt x="67" y="1333"/>
                  </a:cubicBezTo>
                  <a:cubicBezTo>
                    <a:pt x="80" y="1316"/>
                    <a:pt x="106" y="1282"/>
                    <a:pt x="125" y="1272"/>
                  </a:cubicBezTo>
                  <a:cubicBezTo>
                    <a:pt x="140" y="1264"/>
                    <a:pt x="177" y="1269"/>
                    <a:pt x="191" y="1261"/>
                  </a:cubicBezTo>
                  <a:cubicBezTo>
                    <a:pt x="211" y="1248"/>
                    <a:pt x="230" y="1202"/>
                    <a:pt x="245" y="1184"/>
                  </a:cubicBezTo>
                  <a:cubicBezTo>
                    <a:pt x="267" y="1156"/>
                    <a:pt x="327" y="1110"/>
                    <a:pt x="342" y="1077"/>
                  </a:cubicBezTo>
                  <a:cubicBezTo>
                    <a:pt x="351" y="1054"/>
                    <a:pt x="336" y="999"/>
                    <a:pt x="349" y="978"/>
                  </a:cubicBezTo>
                  <a:cubicBezTo>
                    <a:pt x="359" y="963"/>
                    <a:pt x="403" y="956"/>
                    <a:pt x="411" y="940"/>
                  </a:cubicBezTo>
                  <a:cubicBezTo>
                    <a:pt x="428" y="906"/>
                    <a:pt x="407" y="824"/>
                    <a:pt x="396" y="787"/>
                  </a:cubicBezTo>
                  <a:cubicBezTo>
                    <a:pt x="393" y="779"/>
                    <a:pt x="382" y="765"/>
                    <a:pt x="380" y="757"/>
                  </a:cubicBezTo>
                  <a:cubicBezTo>
                    <a:pt x="378" y="744"/>
                    <a:pt x="388" y="720"/>
                    <a:pt x="388" y="707"/>
                  </a:cubicBezTo>
                  <a:cubicBezTo>
                    <a:pt x="388" y="695"/>
                    <a:pt x="373" y="670"/>
                    <a:pt x="376" y="658"/>
                  </a:cubicBezTo>
                  <a:cubicBezTo>
                    <a:pt x="379" y="647"/>
                    <a:pt x="397" y="631"/>
                    <a:pt x="407" y="627"/>
                  </a:cubicBezTo>
                  <a:cubicBezTo>
                    <a:pt x="439" y="616"/>
                    <a:pt x="510" y="645"/>
                    <a:pt x="543" y="638"/>
                  </a:cubicBezTo>
                  <a:cubicBezTo>
                    <a:pt x="561" y="635"/>
                    <a:pt x="595" y="615"/>
                    <a:pt x="609" y="603"/>
                  </a:cubicBezTo>
                  <a:cubicBezTo>
                    <a:pt x="621" y="593"/>
                    <a:pt x="645" y="570"/>
                    <a:pt x="647" y="555"/>
                  </a:cubicBezTo>
                  <a:cubicBezTo>
                    <a:pt x="649" y="539"/>
                    <a:pt x="631" y="508"/>
                    <a:pt x="620" y="495"/>
                  </a:cubicBezTo>
                  <a:cubicBezTo>
                    <a:pt x="611" y="485"/>
                    <a:pt x="580" y="478"/>
                    <a:pt x="573" y="466"/>
                  </a:cubicBezTo>
                  <a:cubicBezTo>
                    <a:pt x="569" y="458"/>
                    <a:pt x="569" y="439"/>
                    <a:pt x="573" y="431"/>
                  </a:cubicBezTo>
                  <a:cubicBezTo>
                    <a:pt x="583" y="412"/>
                    <a:pt x="628" y="396"/>
                    <a:pt x="642" y="379"/>
                  </a:cubicBezTo>
                  <a:cubicBezTo>
                    <a:pt x="660" y="357"/>
                    <a:pt x="684" y="304"/>
                    <a:pt x="694" y="277"/>
                  </a:cubicBezTo>
                  <a:cubicBezTo>
                    <a:pt x="701" y="257"/>
                    <a:pt x="710" y="215"/>
                    <a:pt x="713" y="193"/>
                  </a:cubicBezTo>
                  <a:cubicBezTo>
                    <a:pt x="717" y="158"/>
                    <a:pt x="716" y="89"/>
                    <a:pt x="716" y="51"/>
                  </a:cubicBezTo>
                  <a:cubicBezTo>
                    <a:pt x="742" y="54"/>
                    <a:pt x="769" y="55"/>
                    <a:pt x="787" y="52"/>
                  </a:cubicBezTo>
                  <a:cubicBezTo>
                    <a:pt x="802" y="50"/>
                    <a:pt x="829" y="30"/>
                    <a:pt x="844" y="25"/>
                  </a:cubicBezTo>
                  <a:cubicBezTo>
                    <a:pt x="868" y="18"/>
                    <a:pt x="919" y="5"/>
                    <a:pt x="943" y="12"/>
                  </a:cubicBezTo>
                  <a:cubicBezTo>
                    <a:pt x="965" y="19"/>
                    <a:pt x="992" y="61"/>
                    <a:pt x="1011" y="74"/>
                  </a:cubicBezTo>
                  <a:cubicBezTo>
                    <a:pt x="1033" y="89"/>
                    <a:pt x="1081" y="112"/>
                    <a:pt x="1104" y="125"/>
                  </a:cubicBezTo>
                  <a:cubicBezTo>
                    <a:pt x="1112" y="130"/>
                    <a:pt x="1125" y="144"/>
                    <a:pt x="1134" y="144"/>
                  </a:cubicBezTo>
                  <a:cubicBezTo>
                    <a:pt x="1145" y="145"/>
                    <a:pt x="1163" y="133"/>
                    <a:pt x="1172" y="128"/>
                  </a:cubicBezTo>
                  <a:cubicBezTo>
                    <a:pt x="1181" y="124"/>
                    <a:pt x="1196" y="112"/>
                    <a:pt x="1205" y="109"/>
                  </a:cubicBezTo>
                  <a:cubicBezTo>
                    <a:pt x="1221" y="105"/>
                    <a:pt x="1257" y="100"/>
                    <a:pt x="1271" y="109"/>
                  </a:cubicBezTo>
                  <a:cubicBezTo>
                    <a:pt x="1282" y="116"/>
                    <a:pt x="1282" y="149"/>
                    <a:pt x="1293" y="158"/>
                  </a:cubicBezTo>
                  <a:cubicBezTo>
                    <a:pt x="1305" y="167"/>
                    <a:pt x="1338" y="175"/>
                    <a:pt x="1353" y="171"/>
                  </a:cubicBezTo>
                  <a:cubicBezTo>
                    <a:pt x="1376" y="165"/>
                    <a:pt x="1410" y="128"/>
                    <a:pt x="1424" y="109"/>
                  </a:cubicBezTo>
                  <a:cubicBezTo>
                    <a:pt x="1435" y="95"/>
                    <a:pt x="1407" y="31"/>
                    <a:pt x="1418" y="17"/>
                  </a:cubicBezTo>
                  <a:cubicBezTo>
                    <a:pt x="1426" y="8"/>
                    <a:pt x="1445" y="4"/>
                    <a:pt x="1464" y="0"/>
                  </a:cubicBezTo>
                  <a:cubicBezTo>
                    <a:pt x="1479" y="12"/>
                    <a:pt x="1511" y="23"/>
                    <a:pt x="1519" y="33"/>
                  </a:cubicBezTo>
                  <a:cubicBezTo>
                    <a:pt x="1531" y="48"/>
                    <a:pt x="1528" y="91"/>
                    <a:pt x="1541" y="103"/>
                  </a:cubicBezTo>
                  <a:cubicBezTo>
                    <a:pt x="1564" y="123"/>
                    <a:pt x="1633" y="112"/>
                    <a:pt x="1659" y="128"/>
                  </a:cubicBezTo>
                  <a:cubicBezTo>
                    <a:pt x="1677" y="139"/>
                    <a:pt x="1715" y="170"/>
                    <a:pt x="1723" y="194"/>
                  </a:cubicBezTo>
                  <a:cubicBezTo>
                    <a:pt x="1705" y="207"/>
                    <a:pt x="1674" y="232"/>
                    <a:pt x="1658" y="246"/>
                  </a:cubicBezTo>
                  <a:cubicBezTo>
                    <a:pt x="1640" y="262"/>
                    <a:pt x="1601" y="294"/>
                    <a:pt x="1587" y="315"/>
                  </a:cubicBezTo>
                  <a:cubicBezTo>
                    <a:pt x="1572" y="339"/>
                    <a:pt x="1565" y="396"/>
                    <a:pt x="1551" y="421"/>
                  </a:cubicBezTo>
                  <a:cubicBezTo>
                    <a:pt x="1544" y="433"/>
                    <a:pt x="1527" y="458"/>
                    <a:pt x="1515" y="465"/>
                  </a:cubicBezTo>
                  <a:cubicBezTo>
                    <a:pt x="1497" y="475"/>
                    <a:pt x="1455" y="477"/>
                    <a:pt x="1435" y="475"/>
                  </a:cubicBezTo>
                  <a:cubicBezTo>
                    <a:pt x="1419" y="474"/>
                    <a:pt x="1390" y="458"/>
                    <a:pt x="1374" y="455"/>
                  </a:cubicBezTo>
                  <a:cubicBezTo>
                    <a:pt x="1357" y="453"/>
                    <a:pt x="1322" y="451"/>
                    <a:pt x="1305" y="455"/>
                  </a:cubicBezTo>
                  <a:cubicBezTo>
                    <a:pt x="1290" y="459"/>
                    <a:pt x="1250" y="470"/>
                    <a:pt x="1250" y="485"/>
                  </a:cubicBezTo>
                  <a:cubicBezTo>
                    <a:pt x="1251" y="501"/>
                    <a:pt x="1295" y="501"/>
                    <a:pt x="1307" y="511"/>
                  </a:cubicBezTo>
                  <a:cubicBezTo>
                    <a:pt x="1319" y="522"/>
                    <a:pt x="1332" y="554"/>
                    <a:pt x="1343" y="566"/>
                  </a:cubicBezTo>
                  <a:cubicBezTo>
                    <a:pt x="1361" y="587"/>
                    <a:pt x="1402" y="626"/>
                    <a:pt x="1427" y="637"/>
                  </a:cubicBezTo>
                  <a:cubicBezTo>
                    <a:pt x="1439" y="642"/>
                    <a:pt x="1468" y="647"/>
                    <a:pt x="1480" y="642"/>
                  </a:cubicBezTo>
                  <a:cubicBezTo>
                    <a:pt x="1498" y="635"/>
                    <a:pt x="1519" y="597"/>
                    <a:pt x="1533" y="584"/>
                  </a:cubicBezTo>
                  <a:cubicBezTo>
                    <a:pt x="1554" y="565"/>
                    <a:pt x="1597" y="528"/>
                    <a:pt x="1622" y="513"/>
                  </a:cubicBezTo>
                  <a:cubicBezTo>
                    <a:pt x="1649" y="497"/>
                    <a:pt x="1706" y="471"/>
                    <a:pt x="1736" y="465"/>
                  </a:cubicBezTo>
                  <a:cubicBezTo>
                    <a:pt x="1759" y="460"/>
                    <a:pt x="1809" y="457"/>
                    <a:pt x="1832" y="465"/>
                  </a:cubicBezTo>
                  <a:cubicBezTo>
                    <a:pt x="1871" y="479"/>
                    <a:pt x="1931" y="541"/>
                    <a:pt x="1959" y="571"/>
                  </a:cubicBezTo>
                  <a:cubicBezTo>
                    <a:pt x="1970" y="583"/>
                    <a:pt x="1982" y="617"/>
                    <a:pt x="1997" y="622"/>
                  </a:cubicBezTo>
                  <a:cubicBezTo>
                    <a:pt x="2017" y="629"/>
                    <a:pt x="2064" y="614"/>
                    <a:pt x="2081" y="601"/>
                  </a:cubicBezTo>
                  <a:cubicBezTo>
                    <a:pt x="2091" y="593"/>
                    <a:pt x="2094" y="559"/>
                    <a:pt x="2106" y="556"/>
                  </a:cubicBezTo>
                  <a:cubicBezTo>
                    <a:pt x="2134" y="549"/>
                    <a:pt x="2177" y="623"/>
                    <a:pt x="2205" y="617"/>
                  </a:cubicBezTo>
                  <a:cubicBezTo>
                    <a:pt x="2219" y="614"/>
                    <a:pt x="2233" y="584"/>
                    <a:pt x="2238" y="571"/>
                  </a:cubicBezTo>
                  <a:cubicBezTo>
                    <a:pt x="2243" y="557"/>
                    <a:pt x="2231" y="522"/>
                    <a:pt x="2241" y="511"/>
                  </a:cubicBezTo>
                  <a:cubicBezTo>
                    <a:pt x="2253" y="499"/>
                    <a:pt x="2291" y="500"/>
                    <a:pt x="2307" y="502"/>
                  </a:cubicBezTo>
                  <a:cubicBezTo>
                    <a:pt x="2324" y="503"/>
                    <a:pt x="2358" y="512"/>
                    <a:pt x="2370" y="523"/>
                  </a:cubicBezTo>
                  <a:cubicBezTo>
                    <a:pt x="2383" y="534"/>
                    <a:pt x="2387" y="573"/>
                    <a:pt x="2400" y="582"/>
                  </a:cubicBezTo>
                  <a:cubicBezTo>
                    <a:pt x="2414" y="593"/>
                    <a:pt x="2456" y="583"/>
                    <a:pt x="2469" y="594"/>
                  </a:cubicBezTo>
                  <a:cubicBezTo>
                    <a:pt x="2479" y="602"/>
                    <a:pt x="2486" y="627"/>
                    <a:pt x="2487" y="639"/>
                  </a:cubicBezTo>
                  <a:cubicBezTo>
                    <a:pt x="2488" y="649"/>
                    <a:pt x="2486" y="672"/>
                    <a:pt x="2479" y="680"/>
                  </a:cubicBezTo>
                  <a:cubicBezTo>
                    <a:pt x="2467" y="695"/>
                    <a:pt x="2420" y="694"/>
                    <a:pt x="2407" y="708"/>
                  </a:cubicBezTo>
                  <a:cubicBezTo>
                    <a:pt x="2398" y="717"/>
                    <a:pt x="2396" y="743"/>
                    <a:pt x="2392" y="754"/>
                  </a:cubicBezTo>
                  <a:cubicBezTo>
                    <a:pt x="2387" y="767"/>
                    <a:pt x="2381" y="799"/>
                    <a:pt x="2369" y="804"/>
                  </a:cubicBezTo>
                  <a:cubicBezTo>
                    <a:pt x="2359" y="808"/>
                    <a:pt x="2338" y="797"/>
                    <a:pt x="2331" y="791"/>
                  </a:cubicBezTo>
                  <a:cubicBezTo>
                    <a:pt x="2323" y="784"/>
                    <a:pt x="2318" y="762"/>
                    <a:pt x="2310" y="754"/>
                  </a:cubicBezTo>
                  <a:cubicBezTo>
                    <a:pt x="2303" y="747"/>
                    <a:pt x="2283" y="735"/>
                    <a:pt x="2273" y="734"/>
                  </a:cubicBezTo>
                  <a:cubicBezTo>
                    <a:pt x="2261" y="734"/>
                    <a:pt x="2240" y="744"/>
                    <a:pt x="2230" y="749"/>
                  </a:cubicBezTo>
                  <a:cubicBezTo>
                    <a:pt x="2217" y="755"/>
                    <a:pt x="2192" y="769"/>
                    <a:pt x="2182" y="779"/>
                  </a:cubicBezTo>
                  <a:cubicBezTo>
                    <a:pt x="2171" y="789"/>
                    <a:pt x="2156" y="816"/>
                    <a:pt x="2147" y="829"/>
                  </a:cubicBezTo>
                  <a:cubicBezTo>
                    <a:pt x="2139" y="841"/>
                    <a:pt x="2127" y="869"/>
                    <a:pt x="2116" y="880"/>
                  </a:cubicBezTo>
                  <a:cubicBezTo>
                    <a:pt x="2106" y="889"/>
                    <a:pt x="2081" y="902"/>
                    <a:pt x="2068" y="908"/>
                  </a:cubicBezTo>
                  <a:cubicBezTo>
                    <a:pt x="2057" y="913"/>
                    <a:pt x="2031" y="917"/>
                    <a:pt x="2022" y="924"/>
                  </a:cubicBezTo>
                  <a:cubicBezTo>
                    <a:pt x="2012" y="932"/>
                    <a:pt x="2003" y="956"/>
                    <a:pt x="1997" y="966"/>
                  </a:cubicBezTo>
                  <a:cubicBezTo>
                    <a:pt x="1992" y="974"/>
                    <a:pt x="1972" y="988"/>
                    <a:pt x="1975" y="997"/>
                  </a:cubicBezTo>
                  <a:cubicBezTo>
                    <a:pt x="1979" y="1006"/>
                    <a:pt x="2005" y="1005"/>
                    <a:pt x="2015" y="1004"/>
                  </a:cubicBezTo>
                  <a:cubicBezTo>
                    <a:pt x="2031" y="1002"/>
                    <a:pt x="2062" y="987"/>
                    <a:pt x="2076" y="979"/>
                  </a:cubicBezTo>
                  <a:cubicBezTo>
                    <a:pt x="2093" y="969"/>
                    <a:pt x="2122" y="945"/>
                    <a:pt x="2136" y="933"/>
                  </a:cubicBezTo>
                  <a:cubicBezTo>
                    <a:pt x="2149" y="920"/>
                    <a:pt x="2168" y="885"/>
                    <a:pt x="2185" y="880"/>
                  </a:cubicBezTo>
                  <a:cubicBezTo>
                    <a:pt x="2202" y="874"/>
                    <a:pt x="2240" y="883"/>
                    <a:pt x="2255" y="893"/>
                  </a:cubicBezTo>
                  <a:cubicBezTo>
                    <a:pt x="2261" y="897"/>
                    <a:pt x="2268" y="910"/>
                    <a:pt x="2271" y="916"/>
                  </a:cubicBezTo>
                  <a:cubicBezTo>
                    <a:pt x="2278" y="931"/>
                    <a:pt x="2284" y="963"/>
                    <a:pt x="2286" y="979"/>
                  </a:cubicBezTo>
                  <a:cubicBezTo>
                    <a:pt x="2287" y="989"/>
                    <a:pt x="2285" y="1010"/>
                    <a:pt x="2286" y="1020"/>
                  </a:cubicBezTo>
                  <a:cubicBezTo>
                    <a:pt x="2287" y="1036"/>
                    <a:pt x="2291" y="1069"/>
                    <a:pt x="2296" y="1085"/>
                  </a:cubicBezTo>
                  <a:cubicBezTo>
                    <a:pt x="2298" y="1093"/>
                    <a:pt x="2310" y="1109"/>
                    <a:pt x="2310" y="1118"/>
                  </a:cubicBezTo>
                  <a:cubicBezTo>
                    <a:pt x="2312" y="1133"/>
                    <a:pt x="2295" y="1162"/>
                    <a:pt x="2296" y="1177"/>
                  </a:cubicBezTo>
                  <a:cubicBezTo>
                    <a:pt x="2296" y="1188"/>
                    <a:pt x="2318" y="1212"/>
                    <a:pt x="2310" y="1220"/>
                  </a:cubicBezTo>
                  <a:cubicBezTo>
                    <a:pt x="2303" y="1228"/>
                    <a:pt x="2276" y="1216"/>
                    <a:pt x="2266" y="1210"/>
                  </a:cubicBezTo>
                  <a:cubicBezTo>
                    <a:pt x="2259" y="1206"/>
                    <a:pt x="2252" y="1188"/>
                    <a:pt x="2245" y="1185"/>
                  </a:cubicBezTo>
                  <a:cubicBezTo>
                    <a:pt x="2239" y="1183"/>
                    <a:pt x="2227" y="1191"/>
                    <a:pt x="2222" y="1189"/>
                  </a:cubicBezTo>
                  <a:cubicBezTo>
                    <a:pt x="2213" y="1185"/>
                    <a:pt x="2201" y="1168"/>
                    <a:pt x="2200" y="1159"/>
                  </a:cubicBezTo>
                  <a:cubicBezTo>
                    <a:pt x="2199" y="1148"/>
                    <a:pt x="2220" y="1132"/>
                    <a:pt x="2222" y="1121"/>
                  </a:cubicBezTo>
                  <a:cubicBezTo>
                    <a:pt x="2222" y="1114"/>
                    <a:pt x="2221" y="1097"/>
                    <a:pt x="2215" y="1095"/>
                  </a:cubicBezTo>
                  <a:cubicBezTo>
                    <a:pt x="2206" y="1091"/>
                    <a:pt x="2190" y="1107"/>
                    <a:pt x="2182" y="1110"/>
                  </a:cubicBezTo>
                  <a:cubicBezTo>
                    <a:pt x="2170" y="1114"/>
                    <a:pt x="2141" y="1115"/>
                    <a:pt x="2132" y="1123"/>
                  </a:cubicBezTo>
                  <a:cubicBezTo>
                    <a:pt x="2126" y="1128"/>
                    <a:pt x="2127" y="1145"/>
                    <a:pt x="2122" y="1149"/>
                  </a:cubicBezTo>
                  <a:cubicBezTo>
                    <a:pt x="2115" y="1154"/>
                    <a:pt x="2098" y="1153"/>
                    <a:pt x="2091" y="1149"/>
                  </a:cubicBezTo>
                  <a:cubicBezTo>
                    <a:pt x="2078" y="1144"/>
                    <a:pt x="2068" y="1109"/>
                    <a:pt x="2055" y="1110"/>
                  </a:cubicBezTo>
                  <a:cubicBezTo>
                    <a:pt x="2041" y="1110"/>
                    <a:pt x="2027" y="1139"/>
                    <a:pt x="2023" y="1152"/>
                  </a:cubicBezTo>
                  <a:cubicBezTo>
                    <a:pt x="2019" y="1162"/>
                    <a:pt x="2016" y="1185"/>
                    <a:pt x="2020" y="1195"/>
                  </a:cubicBezTo>
                  <a:cubicBezTo>
                    <a:pt x="2022" y="1200"/>
                    <a:pt x="2032" y="1207"/>
                    <a:pt x="2037" y="1210"/>
                  </a:cubicBezTo>
                  <a:cubicBezTo>
                    <a:pt x="2048" y="1216"/>
                    <a:pt x="2076" y="1214"/>
                    <a:pt x="2084" y="1222"/>
                  </a:cubicBezTo>
                  <a:cubicBezTo>
                    <a:pt x="2091" y="1229"/>
                    <a:pt x="2091" y="1250"/>
                    <a:pt x="2096" y="1258"/>
                  </a:cubicBezTo>
                  <a:cubicBezTo>
                    <a:pt x="2102" y="1268"/>
                    <a:pt x="2121" y="1282"/>
                    <a:pt x="2129" y="1291"/>
                  </a:cubicBezTo>
                  <a:cubicBezTo>
                    <a:pt x="2138" y="1301"/>
                    <a:pt x="2159" y="1320"/>
                    <a:pt x="2164" y="1333"/>
                  </a:cubicBezTo>
                  <a:cubicBezTo>
                    <a:pt x="2170" y="1352"/>
                    <a:pt x="2165" y="1395"/>
                    <a:pt x="2160" y="1415"/>
                  </a:cubicBezTo>
                  <a:cubicBezTo>
                    <a:pt x="2155" y="1433"/>
                    <a:pt x="2141" y="1469"/>
                    <a:pt x="2128" y="1483"/>
                  </a:cubicBezTo>
                  <a:cubicBezTo>
                    <a:pt x="2118" y="1493"/>
                    <a:pt x="2092" y="1507"/>
                    <a:pt x="2078" y="1509"/>
                  </a:cubicBezTo>
                  <a:cubicBezTo>
                    <a:pt x="2064" y="1510"/>
                    <a:pt x="2036" y="1491"/>
                    <a:pt x="2023" y="1495"/>
                  </a:cubicBezTo>
                  <a:cubicBezTo>
                    <a:pt x="2011" y="1498"/>
                    <a:pt x="1987" y="1519"/>
                    <a:pt x="1988" y="1531"/>
                  </a:cubicBezTo>
                  <a:cubicBezTo>
                    <a:pt x="1989" y="1539"/>
                    <a:pt x="2007" y="1545"/>
                    <a:pt x="2014" y="1548"/>
                  </a:cubicBezTo>
                  <a:cubicBezTo>
                    <a:pt x="2024" y="1553"/>
                    <a:pt x="2047" y="1560"/>
                    <a:pt x="2058" y="1563"/>
                  </a:cubicBezTo>
                  <a:cubicBezTo>
                    <a:pt x="2068" y="1566"/>
                    <a:pt x="2090" y="1566"/>
                    <a:pt x="2098" y="1572"/>
                  </a:cubicBezTo>
                  <a:cubicBezTo>
                    <a:pt x="2110" y="1581"/>
                    <a:pt x="2122" y="1610"/>
                    <a:pt x="2128" y="1624"/>
                  </a:cubicBezTo>
                  <a:cubicBezTo>
                    <a:pt x="2133" y="1636"/>
                    <a:pt x="2136" y="1665"/>
                    <a:pt x="2144" y="1676"/>
                  </a:cubicBezTo>
                  <a:cubicBezTo>
                    <a:pt x="2152" y="1688"/>
                    <a:pt x="2179" y="1701"/>
                    <a:pt x="2189" y="1712"/>
                  </a:cubicBezTo>
                  <a:cubicBezTo>
                    <a:pt x="2196" y="1721"/>
                    <a:pt x="2211" y="1740"/>
                    <a:pt x="2215" y="1751"/>
                  </a:cubicBezTo>
                  <a:cubicBezTo>
                    <a:pt x="2218" y="1762"/>
                    <a:pt x="2220" y="1787"/>
                    <a:pt x="2215" y="1797"/>
                  </a:cubicBezTo>
                  <a:cubicBezTo>
                    <a:pt x="2208" y="1808"/>
                    <a:pt x="2183" y="1817"/>
                    <a:pt x="2172" y="1823"/>
                  </a:cubicBezTo>
                  <a:cubicBezTo>
                    <a:pt x="2162" y="1829"/>
                    <a:pt x="2140" y="1850"/>
                    <a:pt x="2128" y="1846"/>
                  </a:cubicBezTo>
                  <a:cubicBezTo>
                    <a:pt x="2121" y="1843"/>
                    <a:pt x="2123" y="1819"/>
                    <a:pt x="2115" y="1817"/>
                  </a:cubicBezTo>
                  <a:cubicBezTo>
                    <a:pt x="2103" y="1815"/>
                    <a:pt x="2086" y="1841"/>
                    <a:pt x="2081" y="1852"/>
                  </a:cubicBezTo>
                  <a:cubicBezTo>
                    <a:pt x="2075" y="1863"/>
                    <a:pt x="2071" y="1891"/>
                    <a:pt x="2071" y="1904"/>
                  </a:cubicBezTo>
                  <a:cubicBezTo>
                    <a:pt x="2071" y="1916"/>
                    <a:pt x="2080" y="1938"/>
                    <a:pt x="2081" y="1950"/>
                  </a:cubicBezTo>
                  <a:cubicBezTo>
                    <a:pt x="2081" y="1962"/>
                    <a:pt x="2077" y="1987"/>
                    <a:pt x="2073" y="1999"/>
                  </a:cubicBezTo>
                  <a:cubicBezTo>
                    <a:pt x="2071" y="2009"/>
                    <a:pt x="2064" y="2029"/>
                    <a:pt x="2057" y="2036"/>
                  </a:cubicBezTo>
                  <a:cubicBezTo>
                    <a:pt x="2048" y="2047"/>
                    <a:pt x="2021" y="2060"/>
                    <a:pt x="2008" y="2064"/>
                  </a:cubicBezTo>
                  <a:cubicBezTo>
                    <a:pt x="1993" y="2067"/>
                    <a:pt x="1961" y="2071"/>
                    <a:pt x="1948" y="2064"/>
                  </a:cubicBezTo>
                  <a:cubicBezTo>
                    <a:pt x="1940" y="2059"/>
                    <a:pt x="1931" y="2041"/>
                    <a:pt x="1928" y="2031"/>
                  </a:cubicBezTo>
                  <a:cubicBezTo>
                    <a:pt x="1926" y="2023"/>
                    <a:pt x="1925" y="2005"/>
                    <a:pt x="1928" y="1997"/>
                  </a:cubicBezTo>
                  <a:cubicBezTo>
                    <a:pt x="1931" y="1991"/>
                    <a:pt x="1940" y="1983"/>
                    <a:pt x="1944" y="1979"/>
                  </a:cubicBezTo>
                  <a:cubicBezTo>
                    <a:pt x="1957" y="1970"/>
                    <a:pt x="1989" y="1964"/>
                    <a:pt x="2000" y="1953"/>
                  </a:cubicBezTo>
                  <a:cubicBezTo>
                    <a:pt x="2007" y="1947"/>
                    <a:pt x="2016" y="1928"/>
                    <a:pt x="2019" y="1919"/>
                  </a:cubicBezTo>
                  <a:cubicBezTo>
                    <a:pt x="2021" y="1909"/>
                    <a:pt x="2023" y="1888"/>
                    <a:pt x="2019" y="1879"/>
                  </a:cubicBezTo>
                  <a:cubicBezTo>
                    <a:pt x="2013" y="1866"/>
                    <a:pt x="1986" y="1850"/>
                    <a:pt x="1977" y="1838"/>
                  </a:cubicBezTo>
                  <a:cubicBezTo>
                    <a:pt x="1971" y="1831"/>
                    <a:pt x="1965" y="1813"/>
                    <a:pt x="1958" y="1807"/>
                  </a:cubicBezTo>
                  <a:cubicBezTo>
                    <a:pt x="1951" y="1802"/>
                    <a:pt x="1933" y="1799"/>
                    <a:pt x="1925" y="1797"/>
                  </a:cubicBezTo>
                  <a:cubicBezTo>
                    <a:pt x="1916" y="1796"/>
                    <a:pt x="1898" y="1795"/>
                    <a:pt x="1889" y="1797"/>
                  </a:cubicBezTo>
                  <a:cubicBezTo>
                    <a:pt x="1878" y="1800"/>
                    <a:pt x="1853" y="1806"/>
                    <a:pt x="1848" y="1816"/>
                  </a:cubicBezTo>
                  <a:cubicBezTo>
                    <a:pt x="1843" y="1824"/>
                    <a:pt x="1845" y="1846"/>
                    <a:pt x="1852" y="1852"/>
                  </a:cubicBezTo>
                  <a:cubicBezTo>
                    <a:pt x="1859" y="1859"/>
                    <a:pt x="1884" y="1846"/>
                    <a:pt x="1892" y="1852"/>
                  </a:cubicBezTo>
                  <a:cubicBezTo>
                    <a:pt x="1902" y="1857"/>
                    <a:pt x="1912" y="1880"/>
                    <a:pt x="1913" y="1891"/>
                  </a:cubicBezTo>
                  <a:cubicBezTo>
                    <a:pt x="1913" y="1904"/>
                    <a:pt x="1899" y="1928"/>
                    <a:pt x="1891" y="1938"/>
                  </a:cubicBezTo>
                  <a:cubicBezTo>
                    <a:pt x="1885" y="1947"/>
                    <a:pt x="1864" y="1959"/>
                    <a:pt x="1858" y="1968"/>
                  </a:cubicBezTo>
                  <a:cubicBezTo>
                    <a:pt x="1851" y="1980"/>
                    <a:pt x="1851" y="2010"/>
                    <a:pt x="1842" y="2019"/>
                  </a:cubicBezTo>
                  <a:cubicBezTo>
                    <a:pt x="1831" y="2030"/>
                    <a:pt x="1796" y="2027"/>
                    <a:pt x="1786" y="2038"/>
                  </a:cubicBezTo>
                  <a:cubicBezTo>
                    <a:pt x="1775" y="2050"/>
                    <a:pt x="1771" y="2086"/>
                    <a:pt x="1772" y="2102"/>
                  </a:cubicBezTo>
                  <a:cubicBezTo>
                    <a:pt x="1773" y="2113"/>
                    <a:pt x="1786" y="2131"/>
                    <a:pt x="1786" y="2142"/>
                  </a:cubicBezTo>
                  <a:cubicBezTo>
                    <a:pt x="1787" y="2161"/>
                    <a:pt x="1779" y="2200"/>
                    <a:pt x="1769" y="2217"/>
                  </a:cubicBezTo>
                  <a:cubicBezTo>
                    <a:pt x="1763" y="2228"/>
                    <a:pt x="1739" y="2241"/>
                    <a:pt x="1732" y="2251"/>
                  </a:cubicBezTo>
                  <a:cubicBezTo>
                    <a:pt x="1718" y="2273"/>
                    <a:pt x="1706" y="2325"/>
                    <a:pt x="1702" y="2351"/>
                  </a:cubicBezTo>
                  <a:cubicBezTo>
                    <a:pt x="1700" y="2361"/>
                    <a:pt x="1697" y="2382"/>
                    <a:pt x="1700" y="2392"/>
                  </a:cubicBezTo>
                  <a:cubicBezTo>
                    <a:pt x="1704" y="2402"/>
                    <a:pt x="1720" y="2416"/>
                    <a:pt x="1725" y="2426"/>
                  </a:cubicBezTo>
                  <a:cubicBezTo>
                    <a:pt x="1731" y="2437"/>
                    <a:pt x="1748" y="2463"/>
                    <a:pt x="1743" y="2475"/>
                  </a:cubicBezTo>
                  <a:cubicBezTo>
                    <a:pt x="1738" y="2487"/>
                    <a:pt x="1705" y="2488"/>
                    <a:pt x="1695" y="2498"/>
                  </a:cubicBezTo>
                  <a:cubicBezTo>
                    <a:pt x="1687" y="2506"/>
                    <a:pt x="1678" y="2529"/>
                    <a:pt x="1675" y="2541"/>
                  </a:cubicBezTo>
                  <a:cubicBezTo>
                    <a:pt x="1673" y="2551"/>
                    <a:pt x="1677" y="2572"/>
                    <a:pt x="1675" y="2583"/>
                  </a:cubicBezTo>
                  <a:cubicBezTo>
                    <a:pt x="1674" y="2589"/>
                    <a:pt x="1671" y="2598"/>
                    <a:pt x="1667" y="2606"/>
                  </a:cubicBezTo>
                  <a:cubicBezTo>
                    <a:pt x="1632" y="2581"/>
                    <a:pt x="1555" y="2526"/>
                    <a:pt x="1539" y="2520"/>
                  </a:cubicBezTo>
                  <a:cubicBezTo>
                    <a:pt x="1518" y="2511"/>
                    <a:pt x="1474" y="2497"/>
                    <a:pt x="1451" y="2501"/>
                  </a:cubicBezTo>
                  <a:cubicBezTo>
                    <a:pt x="1432" y="2504"/>
                    <a:pt x="1401" y="2533"/>
                    <a:pt x="1383" y="2541"/>
                  </a:cubicBezTo>
                  <a:cubicBezTo>
                    <a:pt x="1363" y="2550"/>
                    <a:pt x="1318" y="2556"/>
                    <a:pt x="1298" y="2565"/>
                  </a:cubicBezTo>
                  <a:cubicBezTo>
                    <a:pt x="1280" y="2574"/>
                    <a:pt x="1250" y="2609"/>
                    <a:pt x="1230" y="2609"/>
                  </a:cubicBezTo>
                  <a:cubicBezTo>
                    <a:pt x="1209" y="2608"/>
                    <a:pt x="1175" y="2578"/>
                    <a:pt x="1162" y="2563"/>
                  </a:cubicBezTo>
                  <a:cubicBezTo>
                    <a:pt x="1147" y="2547"/>
                    <a:pt x="1132" y="2505"/>
                    <a:pt x="1121" y="2487"/>
                  </a:cubicBezTo>
                  <a:cubicBezTo>
                    <a:pt x="1107" y="2466"/>
                    <a:pt x="1082" y="2422"/>
                    <a:pt x="1063" y="2406"/>
                  </a:cubicBezTo>
                  <a:cubicBezTo>
                    <a:pt x="1056" y="2400"/>
                    <a:pt x="1037" y="2388"/>
                    <a:pt x="1028" y="2390"/>
                  </a:cubicBezTo>
                  <a:cubicBezTo>
                    <a:pt x="1016" y="2392"/>
                    <a:pt x="1001" y="2415"/>
                    <a:pt x="995" y="2425"/>
                  </a:cubicBezTo>
                  <a:cubicBezTo>
                    <a:pt x="982" y="2445"/>
                    <a:pt x="972" y="2493"/>
                    <a:pt x="956" y="2511"/>
                  </a:cubicBezTo>
                  <a:cubicBezTo>
                    <a:pt x="932" y="2540"/>
                    <a:pt x="866" y="2591"/>
                    <a:pt x="828" y="2595"/>
                  </a:cubicBezTo>
                  <a:cubicBezTo>
                    <a:pt x="815" y="2596"/>
                    <a:pt x="792" y="2579"/>
                    <a:pt x="779" y="2576"/>
                  </a:cubicBezTo>
                  <a:cubicBezTo>
                    <a:pt x="752" y="2571"/>
                    <a:pt x="693" y="2593"/>
                    <a:pt x="672" y="2576"/>
                  </a:cubicBezTo>
                  <a:cubicBezTo>
                    <a:pt x="660" y="2567"/>
                    <a:pt x="666" y="2531"/>
                    <a:pt x="661" y="2517"/>
                  </a:cubicBezTo>
                  <a:cubicBezTo>
                    <a:pt x="652" y="2492"/>
                    <a:pt x="622" y="2449"/>
                    <a:pt x="612" y="2425"/>
                  </a:cubicBezTo>
                  <a:cubicBezTo>
                    <a:pt x="599" y="2396"/>
                    <a:pt x="587" y="2333"/>
                    <a:pt x="571" y="2306"/>
                  </a:cubicBezTo>
                  <a:cubicBezTo>
                    <a:pt x="556" y="2282"/>
                    <a:pt x="495" y="2253"/>
                    <a:pt x="492" y="2225"/>
                  </a:cubicBezTo>
                  <a:cubicBezTo>
                    <a:pt x="490" y="2217"/>
                    <a:pt x="506" y="2204"/>
                    <a:pt x="508" y="2196"/>
                  </a:cubicBezTo>
                  <a:cubicBezTo>
                    <a:pt x="513" y="2169"/>
                    <a:pt x="508" y="2111"/>
                    <a:pt x="494" y="2088"/>
                  </a:cubicBezTo>
                  <a:cubicBezTo>
                    <a:pt x="487" y="2076"/>
                    <a:pt x="464" y="2057"/>
                    <a:pt x="451" y="2055"/>
                  </a:cubicBezTo>
                  <a:cubicBezTo>
                    <a:pt x="387" y="2048"/>
                    <a:pt x="306" y="2088"/>
                    <a:pt x="304" y="2089"/>
                  </a:cubicBezTo>
                  <a:cubicBezTo>
                    <a:pt x="318" y="2070"/>
                    <a:pt x="346" y="2049"/>
                    <a:pt x="349" y="2031"/>
                  </a:cubicBezTo>
                  <a:cubicBezTo>
                    <a:pt x="355" y="2002"/>
                    <a:pt x="326" y="1946"/>
                    <a:pt x="318" y="1917"/>
                  </a:cubicBezTo>
                  <a:cubicBezTo>
                    <a:pt x="310" y="1887"/>
                    <a:pt x="302" y="1823"/>
                    <a:pt x="287" y="1795"/>
                  </a:cubicBezTo>
                  <a:cubicBezTo>
                    <a:pt x="270" y="1761"/>
                    <a:pt x="215" y="1707"/>
                    <a:pt x="187" y="1680"/>
                  </a:cubicBezTo>
                  <a:cubicBezTo>
                    <a:pt x="156" y="1651"/>
                    <a:pt x="86" y="1599"/>
                    <a:pt x="51" y="1574"/>
                  </a:cubicBezTo>
                  <a:cubicBezTo>
                    <a:pt x="41" y="1566"/>
                    <a:pt x="16" y="1554"/>
                    <a:pt x="9" y="1543"/>
                  </a:cubicBezTo>
                  <a:cubicBezTo>
                    <a:pt x="0" y="1528"/>
                    <a:pt x="1" y="1492"/>
                    <a:pt x="1" y="1474"/>
                  </a:cubicBezTo>
                  <a:cubicBezTo>
                    <a:pt x="2" y="1462"/>
                    <a:pt x="5" y="1436"/>
                    <a:pt x="9" y="1425"/>
                  </a:cubicBezTo>
                  <a:cubicBezTo>
                    <a:pt x="15" y="1409"/>
                    <a:pt x="29" y="1386"/>
                    <a:pt x="43" y="13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2" name="Freeform 25"/>
            <p:cNvSpPr>
              <a:spLocks/>
            </p:cNvSpPr>
            <p:nvPr/>
          </p:nvSpPr>
          <p:spPr bwMode="auto">
            <a:xfrm>
              <a:off x="5529263" y="3883025"/>
              <a:ext cx="100013" cy="92075"/>
            </a:xfrm>
            <a:custGeom>
              <a:avLst/>
              <a:gdLst>
                <a:gd name="T0" fmla="*/ 579 w 594"/>
                <a:gd name="T1" fmla="*/ 266 h 541"/>
                <a:gd name="T2" fmla="*/ 591 w 594"/>
                <a:gd name="T3" fmla="*/ 340 h 541"/>
                <a:gd name="T4" fmla="*/ 549 w 594"/>
                <a:gd name="T5" fmla="*/ 413 h 541"/>
                <a:gd name="T6" fmla="*/ 427 w 594"/>
                <a:gd name="T7" fmla="*/ 426 h 541"/>
                <a:gd name="T8" fmla="*/ 336 w 594"/>
                <a:gd name="T9" fmla="*/ 485 h 541"/>
                <a:gd name="T10" fmla="*/ 262 w 594"/>
                <a:gd name="T11" fmla="*/ 538 h 541"/>
                <a:gd name="T12" fmla="*/ 259 w 594"/>
                <a:gd name="T13" fmla="*/ 541 h 541"/>
                <a:gd name="T14" fmla="*/ 195 w 594"/>
                <a:gd name="T15" fmla="*/ 475 h 541"/>
                <a:gd name="T16" fmla="*/ 77 w 594"/>
                <a:gd name="T17" fmla="*/ 450 h 541"/>
                <a:gd name="T18" fmla="*/ 55 w 594"/>
                <a:gd name="T19" fmla="*/ 380 h 541"/>
                <a:gd name="T20" fmla="*/ 0 w 594"/>
                <a:gd name="T21" fmla="*/ 347 h 541"/>
                <a:gd name="T22" fmla="*/ 33 w 594"/>
                <a:gd name="T23" fmla="*/ 335 h 541"/>
                <a:gd name="T24" fmla="*/ 68 w 594"/>
                <a:gd name="T25" fmla="*/ 213 h 541"/>
                <a:gd name="T26" fmla="*/ 78 w 594"/>
                <a:gd name="T27" fmla="*/ 135 h 541"/>
                <a:gd name="T28" fmla="*/ 129 w 594"/>
                <a:gd name="T29" fmla="*/ 33 h 541"/>
                <a:gd name="T30" fmla="*/ 194 w 594"/>
                <a:gd name="T31" fmla="*/ 0 h 541"/>
                <a:gd name="T32" fmla="*/ 221 w 594"/>
                <a:gd name="T33" fmla="*/ 19 h 541"/>
                <a:gd name="T34" fmla="*/ 298 w 594"/>
                <a:gd name="T35" fmla="*/ 52 h 541"/>
                <a:gd name="T36" fmla="*/ 391 w 594"/>
                <a:gd name="T37" fmla="*/ 94 h 541"/>
                <a:gd name="T38" fmla="*/ 465 w 594"/>
                <a:gd name="T39" fmla="*/ 120 h 541"/>
                <a:gd name="T40" fmla="*/ 538 w 594"/>
                <a:gd name="T41" fmla="*/ 171 h 541"/>
                <a:gd name="T42" fmla="*/ 579 w 594"/>
                <a:gd name="T43" fmla="*/ 26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541">
                  <a:moveTo>
                    <a:pt x="579" y="266"/>
                  </a:moveTo>
                  <a:cubicBezTo>
                    <a:pt x="584" y="284"/>
                    <a:pt x="594" y="321"/>
                    <a:pt x="591" y="340"/>
                  </a:cubicBezTo>
                  <a:cubicBezTo>
                    <a:pt x="587" y="360"/>
                    <a:pt x="567" y="401"/>
                    <a:pt x="549" y="413"/>
                  </a:cubicBezTo>
                  <a:cubicBezTo>
                    <a:pt x="524" y="429"/>
                    <a:pt x="456" y="415"/>
                    <a:pt x="427" y="426"/>
                  </a:cubicBezTo>
                  <a:cubicBezTo>
                    <a:pt x="402" y="435"/>
                    <a:pt x="359" y="470"/>
                    <a:pt x="336" y="485"/>
                  </a:cubicBezTo>
                  <a:cubicBezTo>
                    <a:pt x="318" y="498"/>
                    <a:pt x="280" y="524"/>
                    <a:pt x="262" y="538"/>
                  </a:cubicBezTo>
                  <a:cubicBezTo>
                    <a:pt x="261" y="539"/>
                    <a:pt x="260" y="540"/>
                    <a:pt x="259" y="541"/>
                  </a:cubicBezTo>
                  <a:cubicBezTo>
                    <a:pt x="251" y="517"/>
                    <a:pt x="213" y="486"/>
                    <a:pt x="195" y="475"/>
                  </a:cubicBezTo>
                  <a:cubicBezTo>
                    <a:pt x="169" y="459"/>
                    <a:pt x="100" y="470"/>
                    <a:pt x="77" y="450"/>
                  </a:cubicBezTo>
                  <a:cubicBezTo>
                    <a:pt x="64" y="438"/>
                    <a:pt x="67" y="395"/>
                    <a:pt x="55" y="380"/>
                  </a:cubicBezTo>
                  <a:cubicBezTo>
                    <a:pt x="47" y="370"/>
                    <a:pt x="15" y="359"/>
                    <a:pt x="0" y="347"/>
                  </a:cubicBezTo>
                  <a:cubicBezTo>
                    <a:pt x="13" y="344"/>
                    <a:pt x="27" y="341"/>
                    <a:pt x="33" y="335"/>
                  </a:cubicBezTo>
                  <a:cubicBezTo>
                    <a:pt x="57" y="313"/>
                    <a:pt x="62" y="244"/>
                    <a:pt x="68" y="213"/>
                  </a:cubicBezTo>
                  <a:cubicBezTo>
                    <a:pt x="72" y="194"/>
                    <a:pt x="72" y="154"/>
                    <a:pt x="78" y="135"/>
                  </a:cubicBezTo>
                  <a:cubicBezTo>
                    <a:pt x="86" y="108"/>
                    <a:pt x="108" y="53"/>
                    <a:pt x="129" y="33"/>
                  </a:cubicBezTo>
                  <a:cubicBezTo>
                    <a:pt x="140" y="23"/>
                    <a:pt x="169" y="10"/>
                    <a:pt x="194" y="0"/>
                  </a:cubicBezTo>
                  <a:cubicBezTo>
                    <a:pt x="203" y="7"/>
                    <a:pt x="214" y="15"/>
                    <a:pt x="221" y="19"/>
                  </a:cubicBezTo>
                  <a:cubicBezTo>
                    <a:pt x="239" y="30"/>
                    <a:pt x="279" y="44"/>
                    <a:pt x="298" y="52"/>
                  </a:cubicBezTo>
                  <a:cubicBezTo>
                    <a:pt x="322" y="63"/>
                    <a:pt x="367" y="84"/>
                    <a:pt x="391" y="94"/>
                  </a:cubicBezTo>
                  <a:cubicBezTo>
                    <a:pt x="409" y="101"/>
                    <a:pt x="448" y="111"/>
                    <a:pt x="465" y="120"/>
                  </a:cubicBezTo>
                  <a:cubicBezTo>
                    <a:pt x="485" y="130"/>
                    <a:pt x="524" y="154"/>
                    <a:pt x="538" y="171"/>
                  </a:cubicBezTo>
                  <a:cubicBezTo>
                    <a:pt x="554" y="191"/>
                    <a:pt x="572" y="241"/>
                    <a:pt x="579" y="2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3" name="Freeform 26"/>
            <p:cNvSpPr>
              <a:spLocks/>
            </p:cNvSpPr>
            <p:nvPr/>
          </p:nvSpPr>
          <p:spPr bwMode="auto">
            <a:xfrm>
              <a:off x="5546725" y="3849686"/>
              <a:ext cx="74613" cy="34925"/>
            </a:xfrm>
            <a:custGeom>
              <a:avLst/>
              <a:gdLst>
                <a:gd name="T0" fmla="*/ 396 w 445"/>
                <a:gd name="T1" fmla="*/ 202 h 207"/>
                <a:gd name="T2" fmla="*/ 338 w 445"/>
                <a:gd name="T3" fmla="*/ 202 h 207"/>
                <a:gd name="T4" fmla="*/ 293 w 445"/>
                <a:gd name="T5" fmla="*/ 166 h 207"/>
                <a:gd name="T6" fmla="*/ 229 w 445"/>
                <a:gd name="T7" fmla="*/ 152 h 207"/>
                <a:gd name="T8" fmla="*/ 118 w 445"/>
                <a:gd name="T9" fmla="*/ 136 h 207"/>
                <a:gd name="T10" fmla="*/ 64 w 445"/>
                <a:gd name="T11" fmla="*/ 103 h 207"/>
                <a:gd name="T12" fmla="*/ 6 w 445"/>
                <a:gd name="T13" fmla="*/ 75 h 207"/>
                <a:gd name="T14" fmla="*/ 19 w 445"/>
                <a:gd name="T15" fmla="*/ 17 h 207"/>
                <a:gd name="T16" fmla="*/ 74 w 445"/>
                <a:gd name="T17" fmla="*/ 5 h 207"/>
                <a:gd name="T18" fmla="*/ 130 w 445"/>
                <a:gd name="T19" fmla="*/ 5 h 207"/>
                <a:gd name="T20" fmla="*/ 151 w 445"/>
                <a:gd name="T21" fmla="*/ 30 h 207"/>
                <a:gd name="T22" fmla="*/ 218 w 445"/>
                <a:gd name="T23" fmla="*/ 66 h 207"/>
                <a:gd name="T24" fmla="*/ 307 w 445"/>
                <a:gd name="T25" fmla="*/ 66 h 207"/>
                <a:gd name="T26" fmla="*/ 381 w 445"/>
                <a:gd name="T27" fmla="*/ 88 h 207"/>
                <a:gd name="T28" fmla="*/ 422 w 445"/>
                <a:gd name="T29" fmla="*/ 124 h 207"/>
                <a:gd name="T30" fmla="*/ 442 w 445"/>
                <a:gd name="T31" fmla="*/ 169 h 207"/>
                <a:gd name="T32" fmla="*/ 396 w 445"/>
                <a:gd name="T3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207">
                  <a:moveTo>
                    <a:pt x="396" y="202"/>
                  </a:moveTo>
                  <a:cubicBezTo>
                    <a:pt x="382" y="206"/>
                    <a:pt x="352" y="207"/>
                    <a:pt x="338" y="202"/>
                  </a:cubicBezTo>
                  <a:cubicBezTo>
                    <a:pt x="325" y="197"/>
                    <a:pt x="306" y="172"/>
                    <a:pt x="293" y="166"/>
                  </a:cubicBezTo>
                  <a:cubicBezTo>
                    <a:pt x="279" y="159"/>
                    <a:pt x="245" y="155"/>
                    <a:pt x="229" y="152"/>
                  </a:cubicBezTo>
                  <a:cubicBezTo>
                    <a:pt x="202" y="147"/>
                    <a:pt x="145" y="145"/>
                    <a:pt x="118" y="136"/>
                  </a:cubicBezTo>
                  <a:cubicBezTo>
                    <a:pt x="103" y="130"/>
                    <a:pt x="78" y="110"/>
                    <a:pt x="64" y="103"/>
                  </a:cubicBezTo>
                  <a:cubicBezTo>
                    <a:pt x="50" y="95"/>
                    <a:pt x="13" y="89"/>
                    <a:pt x="6" y="75"/>
                  </a:cubicBezTo>
                  <a:cubicBezTo>
                    <a:pt x="0" y="61"/>
                    <a:pt x="9" y="27"/>
                    <a:pt x="19" y="17"/>
                  </a:cubicBezTo>
                  <a:cubicBezTo>
                    <a:pt x="29" y="7"/>
                    <a:pt x="60" y="7"/>
                    <a:pt x="74" y="5"/>
                  </a:cubicBezTo>
                  <a:cubicBezTo>
                    <a:pt x="88" y="4"/>
                    <a:pt x="117" y="0"/>
                    <a:pt x="130" y="5"/>
                  </a:cubicBezTo>
                  <a:cubicBezTo>
                    <a:pt x="137" y="9"/>
                    <a:pt x="145" y="25"/>
                    <a:pt x="151" y="30"/>
                  </a:cubicBezTo>
                  <a:cubicBezTo>
                    <a:pt x="166" y="42"/>
                    <a:pt x="199" y="62"/>
                    <a:pt x="218" y="66"/>
                  </a:cubicBezTo>
                  <a:cubicBezTo>
                    <a:pt x="239" y="72"/>
                    <a:pt x="285" y="63"/>
                    <a:pt x="307" y="66"/>
                  </a:cubicBezTo>
                  <a:cubicBezTo>
                    <a:pt x="326" y="69"/>
                    <a:pt x="364" y="79"/>
                    <a:pt x="381" y="88"/>
                  </a:cubicBezTo>
                  <a:cubicBezTo>
                    <a:pt x="393" y="95"/>
                    <a:pt x="414" y="113"/>
                    <a:pt x="422" y="124"/>
                  </a:cubicBezTo>
                  <a:cubicBezTo>
                    <a:pt x="430" y="134"/>
                    <a:pt x="445" y="157"/>
                    <a:pt x="442" y="169"/>
                  </a:cubicBezTo>
                  <a:cubicBezTo>
                    <a:pt x="438" y="183"/>
                    <a:pt x="409" y="198"/>
                    <a:pt x="396" y="20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4" name="Freeform 27"/>
            <p:cNvSpPr>
              <a:spLocks/>
            </p:cNvSpPr>
            <p:nvPr/>
          </p:nvSpPr>
          <p:spPr bwMode="auto">
            <a:xfrm>
              <a:off x="5041900" y="3509962"/>
              <a:ext cx="571500" cy="461963"/>
            </a:xfrm>
            <a:custGeom>
              <a:avLst/>
              <a:gdLst>
                <a:gd name="T0" fmla="*/ 1998 w 3375"/>
                <a:gd name="T1" fmla="*/ 2538 h 2723"/>
                <a:gd name="T2" fmla="*/ 1719 w 3375"/>
                <a:gd name="T3" fmla="*/ 2598 h 2723"/>
                <a:gd name="T4" fmla="*/ 1719 w 3375"/>
                <a:gd name="T5" fmla="*/ 2358 h 2723"/>
                <a:gd name="T6" fmla="*/ 1498 w 3375"/>
                <a:gd name="T7" fmla="*/ 2266 h 2723"/>
                <a:gd name="T8" fmla="*/ 1402 w 3375"/>
                <a:gd name="T9" fmla="*/ 2077 h 2723"/>
                <a:gd name="T10" fmla="*/ 1536 w 3375"/>
                <a:gd name="T11" fmla="*/ 1891 h 2723"/>
                <a:gd name="T12" fmla="*/ 1465 w 3375"/>
                <a:gd name="T13" fmla="*/ 1721 h 2723"/>
                <a:gd name="T14" fmla="*/ 1686 w 3375"/>
                <a:gd name="T15" fmla="*/ 1750 h 2723"/>
                <a:gd name="T16" fmla="*/ 1796 w 3375"/>
                <a:gd name="T17" fmla="*/ 1637 h 2723"/>
                <a:gd name="T18" fmla="*/ 1665 w 3375"/>
                <a:gd name="T19" fmla="*/ 1475 h 2723"/>
                <a:gd name="T20" fmla="*/ 1522 w 3375"/>
                <a:gd name="T21" fmla="*/ 1505 h 2723"/>
                <a:gd name="T22" fmla="*/ 1402 w 3375"/>
                <a:gd name="T23" fmla="*/ 1634 h 2723"/>
                <a:gd name="T24" fmla="*/ 1213 w 3375"/>
                <a:gd name="T25" fmla="*/ 1521 h 2723"/>
                <a:gd name="T26" fmla="*/ 1033 w 3375"/>
                <a:gd name="T27" fmla="*/ 1362 h 2723"/>
                <a:gd name="T28" fmla="*/ 1079 w 3375"/>
                <a:gd name="T29" fmla="*/ 1111 h 2723"/>
                <a:gd name="T30" fmla="*/ 951 w 3375"/>
                <a:gd name="T31" fmla="*/ 1008 h 2723"/>
                <a:gd name="T32" fmla="*/ 839 w 3375"/>
                <a:gd name="T33" fmla="*/ 946 h 2723"/>
                <a:gd name="T34" fmla="*/ 546 w 3375"/>
                <a:gd name="T35" fmla="*/ 838 h 2723"/>
                <a:gd name="T36" fmla="*/ 352 w 3375"/>
                <a:gd name="T37" fmla="*/ 674 h 2723"/>
                <a:gd name="T38" fmla="*/ 81 w 3375"/>
                <a:gd name="T39" fmla="*/ 550 h 2723"/>
                <a:gd name="T40" fmla="*/ 11 w 3375"/>
                <a:gd name="T41" fmla="*/ 442 h 2723"/>
                <a:gd name="T42" fmla="*/ 189 w 3375"/>
                <a:gd name="T43" fmla="*/ 289 h 2723"/>
                <a:gd name="T44" fmla="*/ 422 w 3375"/>
                <a:gd name="T45" fmla="*/ 529 h 2723"/>
                <a:gd name="T46" fmla="*/ 557 w 3375"/>
                <a:gd name="T47" fmla="*/ 514 h 2723"/>
                <a:gd name="T48" fmla="*/ 773 w 3375"/>
                <a:gd name="T49" fmla="*/ 487 h 2723"/>
                <a:gd name="T50" fmla="*/ 920 w 3375"/>
                <a:gd name="T51" fmla="*/ 400 h 2723"/>
                <a:gd name="T52" fmla="*/ 1040 w 3375"/>
                <a:gd name="T53" fmla="*/ 556 h 2723"/>
                <a:gd name="T54" fmla="*/ 1280 w 3375"/>
                <a:gd name="T55" fmla="*/ 316 h 2723"/>
                <a:gd name="T56" fmla="*/ 1373 w 3375"/>
                <a:gd name="T57" fmla="*/ 45 h 2723"/>
                <a:gd name="T58" fmla="*/ 1577 w 3375"/>
                <a:gd name="T59" fmla="*/ 13 h 2723"/>
                <a:gd name="T60" fmla="*/ 1540 w 3375"/>
                <a:gd name="T61" fmla="*/ 191 h 2723"/>
                <a:gd name="T62" fmla="*/ 1715 w 3375"/>
                <a:gd name="T63" fmla="*/ 286 h 2723"/>
                <a:gd name="T64" fmla="*/ 1905 w 3375"/>
                <a:gd name="T65" fmla="*/ 372 h 2723"/>
                <a:gd name="T66" fmla="*/ 2163 w 3375"/>
                <a:gd name="T67" fmla="*/ 465 h 2723"/>
                <a:gd name="T68" fmla="*/ 2366 w 3375"/>
                <a:gd name="T69" fmla="*/ 805 h 2723"/>
                <a:gd name="T70" fmla="*/ 2422 w 3375"/>
                <a:gd name="T71" fmla="*/ 960 h 2723"/>
                <a:gd name="T72" fmla="*/ 2650 w 3375"/>
                <a:gd name="T73" fmla="*/ 1243 h 2723"/>
                <a:gd name="T74" fmla="*/ 2680 w 3375"/>
                <a:gd name="T75" fmla="*/ 1444 h 2723"/>
                <a:gd name="T76" fmla="*/ 2722 w 3375"/>
                <a:gd name="T77" fmla="*/ 1552 h 2723"/>
                <a:gd name="T78" fmla="*/ 2964 w 3375"/>
                <a:gd name="T79" fmla="*/ 1632 h 2723"/>
                <a:gd name="T80" fmla="*/ 3177 w 3375"/>
                <a:gd name="T81" fmla="*/ 1806 h 2723"/>
                <a:gd name="T82" fmla="*/ 3365 w 3375"/>
                <a:gd name="T83" fmla="*/ 2026 h 2723"/>
                <a:gd name="T84" fmla="*/ 3188 w 3375"/>
                <a:gd name="T85" fmla="*/ 1978 h 2723"/>
                <a:gd name="T86" fmla="*/ 2916 w 3375"/>
                <a:gd name="T87" fmla="*/ 1984 h 2723"/>
                <a:gd name="T88" fmla="*/ 2952 w 3375"/>
                <a:gd name="T89" fmla="*/ 2118 h 2723"/>
                <a:gd name="T90" fmla="*/ 3069 w 3375"/>
                <a:gd name="T91" fmla="*/ 2201 h 2723"/>
                <a:gd name="T92" fmla="*/ 2943 w 3375"/>
                <a:gd name="T93" fmla="*/ 2414 h 2723"/>
                <a:gd name="T94" fmla="*/ 2829 w 3375"/>
                <a:gd name="T95" fmla="*/ 2565 h 2723"/>
                <a:gd name="T96" fmla="*/ 2704 w 3375"/>
                <a:gd name="T97" fmla="*/ 2706 h 2723"/>
                <a:gd name="T98" fmla="*/ 2583 w 3375"/>
                <a:gd name="T99" fmla="*/ 2676 h 2723"/>
                <a:gd name="T100" fmla="*/ 2422 w 3375"/>
                <a:gd name="T101" fmla="*/ 2622 h 2723"/>
                <a:gd name="T102" fmla="*/ 2198 w 3375"/>
                <a:gd name="T103" fmla="*/ 2600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2723">
                  <a:moveTo>
                    <a:pt x="2127" y="2599"/>
                  </a:moveTo>
                  <a:cubicBezTo>
                    <a:pt x="2104" y="2596"/>
                    <a:pt x="2083" y="2592"/>
                    <a:pt x="2069" y="2587"/>
                  </a:cubicBezTo>
                  <a:cubicBezTo>
                    <a:pt x="2049" y="2580"/>
                    <a:pt x="2019" y="2543"/>
                    <a:pt x="1998" y="2538"/>
                  </a:cubicBezTo>
                  <a:cubicBezTo>
                    <a:pt x="1977" y="2533"/>
                    <a:pt x="1932" y="2542"/>
                    <a:pt x="1911" y="2549"/>
                  </a:cubicBezTo>
                  <a:cubicBezTo>
                    <a:pt x="1890" y="2556"/>
                    <a:pt x="1855" y="2586"/>
                    <a:pt x="1834" y="2592"/>
                  </a:cubicBezTo>
                  <a:cubicBezTo>
                    <a:pt x="1806" y="2600"/>
                    <a:pt x="1745" y="2610"/>
                    <a:pt x="1719" y="2598"/>
                  </a:cubicBezTo>
                  <a:cubicBezTo>
                    <a:pt x="1702" y="2590"/>
                    <a:pt x="1675" y="2557"/>
                    <a:pt x="1675" y="2538"/>
                  </a:cubicBezTo>
                  <a:cubicBezTo>
                    <a:pt x="1676" y="2521"/>
                    <a:pt x="1713" y="2501"/>
                    <a:pt x="1719" y="2484"/>
                  </a:cubicBezTo>
                  <a:cubicBezTo>
                    <a:pt x="1730" y="2454"/>
                    <a:pt x="1738" y="2383"/>
                    <a:pt x="1719" y="2358"/>
                  </a:cubicBezTo>
                  <a:cubicBezTo>
                    <a:pt x="1705" y="2338"/>
                    <a:pt x="1647" y="2341"/>
                    <a:pt x="1626" y="2328"/>
                  </a:cubicBezTo>
                  <a:cubicBezTo>
                    <a:pt x="1616" y="2321"/>
                    <a:pt x="1604" y="2299"/>
                    <a:pt x="1593" y="2293"/>
                  </a:cubicBezTo>
                  <a:cubicBezTo>
                    <a:pt x="1572" y="2280"/>
                    <a:pt x="1519" y="2278"/>
                    <a:pt x="1498" y="2266"/>
                  </a:cubicBezTo>
                  <a:cubicBezTo>
                    <a:pt x="1475" y="2254"/>
                    <a:pt x="1438" y="2218"/>
                    <a:pt x="1421" y="2198"/>
                  </a:cubicBezTo>
                  <a:cubicBezTo>
                    <a:pt x="1410" y="2186"/>
                    <a:pt x="1388" y="2158"/>
                    <a:pt x="1386" y="2142"/>
                  </a:cubicBezTo>
                  <a:cubicBezTo>
                    <a:pt x="1383" y="2125"/>
                    <a:pt x="1395" y="2092"/>
                    <a:pt x="1402" y="2077"/>
                  </a:cubicBezTo>
                  <a:cubicBezTo>
                    <a:pt x="1408" y="2062"/>
                    <a:pt x="1426" y="2033"/>
                    <a:pt x="1437" y="2020"/>
                  </a:cubicBezTo>
                  <a:cubicBezTo>
                    <a:pt x="1453" y="2003"/>
                    <a:pt x="1495" y="1982"/>
                    <a:pt x="1509" y="1964"/>
                  </a:cubicBezTo>
                  <a:cubicBezTo>
                    <a:pt x="1520" y="1948"/>
                    <a:pt x="1537" y="1910"/>
                    <a:pt x="1536" y="1891"/>
                  </a:cubicBezTo>
                  <a:cubicBezTo>
                    <a:pt x="1535" y="1870"/>
                    <a:pt x="1510" y="1835"/>
                    <a:pt x="1498" y="1818"/>
                  </a:cubicBezTo>
                  <a:cubicBezTo>
                    <a:pt x="1487" y="1803"/>
                    <a:pt x="1452" y="1784"/>
                    <a:pt x="1448" y="1767"/>
                  </a:cubicBezTo>
                  <a:cubicBezTo>
                    <a:pt x="1446" y="1755"/>
                    <a:pt x="1456" y="1729"/>
                    <a:pt x="1465" y="1721"/>
                  </a:cubicBezTo>
                  <a:cubicBezTo>
                    <a:pt x="1484" y="1703"/>
                    <a:pt x="1540" y="1699"/>
                    <a:pt x="1566" y="1696"/>
                  </a:cubicBezTo>
                  <a:cubicBezTo>
                    <a:pt x="1580" y="1695"/>
                    <a:pt x="1608" y="1694"/>
                    <a:pt x="1621" y="1699"/>
                  </a:cubicBezTo>
                  <a:cubicBezTo>
                    <a:pt x="1640" y="1706"/>
                    <a:pt x="1667" y="1742"/>
                    <a:pt x="1686" y="1750"/>
                  </a:cubicBezTo>
                  <a:cubicBezTo>
                    <a:pt x="1696" y="1754"/>
                    <a:pt x="1718" y="1760"/>
                    <a:pt x="1727" y="1756"/>
                  </a:cubicBezTo>
                  <a:cubicBezTo>
                    <a:pt x="1742" y="1749"/>
                    <a:pt x="1752" y="1716"/>
                    <a:pt x="1760" y="1702"/>
                  </a:cubicBezTo>
                  <a:cubicBezTo>
                    <a:pt x="1769" y="1686"/>
                    <a:pt x="1795" y="1655"/>
                    <a:pt x="1796" y="1637"/>
                  </a:cubicBezTo>
                  <a:cubicBezTo>
                    <a:pt x="1796" y="1623"/>
                    <a:pt x="1777" y="1599"/>
                    <a:pt x="1771" y="1586"/>
                  </a:cubicBezTo>
                  <a:cubicBezTo>
                    <a:pt x="1763" y="1568"/>
                    <a:pt x="1754" y="1530"/>
                    <a:pt x="1741" y="1516"/>
                  </a:cubicBezTo>
                  <a:cubicBezTo>
                    <a:pt x="1726" y="1500"/>
                    <a:pt x="1684" y="1485"/>
                    <a:pt x="1665" y="1475"/>
                  </a:cubicBezTo>
                  <a:cubicBezTo>
                    <a:pt x="1649" y="1467"/>
                    <a:pt x="1619" y="1446"/>
                    <a:pt x="1602" y="1443"/>
                  </a:cubicBezTo>
                  <a:cubicBezTo>
                    <a:pt x="1591" y="1441"/>
                    <a:pt x="1569" y="1443"/>
                    <a:pt x="1561" y="1448"/>
                  </a:cubicBezTo>
                  <a:cubicBezTo>
                    <a:pt x="1546" y="1457"/>
                    <a:pt x="1529" y="1489"/>
                    <a:pt x="1522" y="1505"/>
                  </a:cubicBezTo>
                  <a:cubicBezTo>
                    <a:pt x="1514" y="1525"/>
                    <a:pt x="1512" y="1569"/>
                    <a:pt x="1503" y="1589"/>
                  </a:cubicBezTo>
                  <a:cubicBezTo>
                    <a:pt x="1500" y="1595"/>
                    <a:pt x="1492" y="1606"/>
                    <a:pt x="1487" y="1610"/>
                  </a:cubicBezTo>
                  <a:cubicBezTo>
                    <a:pt x="1469" y="1622"/>
                    <a:pt x="1423" y="1629"/>
                    <a:pt x="1402" y="1634"/>
                  </a:cubicBezTo>
                  <a:cubicBezTo>
                    <a:pt x="1382" y="1639"/>
                    <a:pt x="1342" y="1655"/>
                    <a:pt x="1323" y="1651"/>
                  </a:cubicBezTo>
                  <a:cubicBezTo>
                    <a:pt x="1304" y="1646"/>
                    <a:pt x="1275" y="1617"/>
                    <a:pt x="1262" y="1602"/>
                  </a:cubicBezTo>
                  <a:cubicBezTo>
                    <a:pt x="1247" y="1584"/>
                    <a:pt x="1217" y="1544"/>
                    <a:pt x="1213" y="1521"/>
                  </a:cubicBezTo>
                  <a:cubicBezTo>
                    <a:pt x="1211" y="1509"/>
                    <a:pt x="1226" y="1485"/>
                    <a:pt x="1224" y="1472"/>
                  </a:cubicBezTo>
                  <a:cubicBezTo>
                    <a:pt x="1219" y="1445"/>
                    <a:pt x="1186" y="1393"/>
                    <a:pt x="1161" y="1378"/>
                  </a:cubicBezTo>
                  <a:cubicBezTo>
                    <a:pt x="1134" y="1361"/>
                    <a:pt x="1056" y="1384"/>
                    <a:pt x="1033" y="1362"/>
                  </a:cubicBezTo>
                  <a:cubicBezTo>
                    <a:pt x="1019" y="1349"/>
                    <a:pt x="1016" y="1307"/>
                    <a:pt x="1019" y="1289"/>
                  </a:cubicBezTo>
                  <a:cubicBezTo>
                    <a:pt x="1021" y="1278"/>
                    <a:pt x="1037" y="1261"/>
                    <a:pt x="1041" y="1251"/>
                  </a:cubicBezTo>
                  <a:cubicBezTo>
                    <a:pt x="1055" y="1218"/>
                    <a:pt x="1074" y="1147"/>
                    <a:pt x="1079" y="1111"/>
                  </a:cubicBezTo>
                  <a:cubicBezTo>
                    <a:pt x="1084" y="1083"/>
                    <a:pt x="1100" y="1022"/>
                    <a:pt x="1085" y="998"/>
                  </a:cubicBezTo>
                  <a:cubicBezTo>
                    <a:pt x="1079" y="988"/>
                    <a:pt x="1055" y="979"/>
                    <a:pt x="1044" y="979"/>
                  </a:cubicBezTo>
                  <a:cubicBezTo>
                    <a:pt x="1019" y="977"/>
                    <a:pt x="973" y="999"/>
                    <a:pt x="951" y="1008"/>
                  </a:cubicBezTo>
                  <a:cubicBezTo>
                    <a:pt x="938" y="1014"/>
                    <a:pt x="915" y="1035"/>
                    <a:pt x="901" y="1035"/>
                  </a:cubicBezTo>
                  <a:cubicBezTo>
                    <a:pt x="889" y="1036"/>
                    <a:pt x="863" y="1024"/>
                    <a:pt x="855" y="1014"/>
                  </a:cubicBezTo>
                  <a:cubicBezTo>
                    <a:pt x="844" y="1000"/>
                    <a:pt x="847" y="962"/>
                    <a:pt x="839" y="946"/>
                  </a:cubicBezTo>
                  <a:cubicBezTo>
                    <a:pt x="825" y="921"/>
                    <a:pt x="786" y="874"/>
                    <a:pt x="759" y="863"/>
                  </a:cubicBezTo>
                  <a:cubicBezTo>
                    <a:pt x="731" y="851"/>
                    <a:pt x="667" y="867"/>
                    <a:pt x="636" y="863"/>
                  </a:cubicBezTo>
                  <a:cubicBezTo>
                    <a:pt x="613" y="860"/>
                    <a:pt x="569" y="839"/>
                    <a:pt x="546" y="838"/>
                  </a:cubicBezTo>
                  <a:cubicBezTo>
                    <a:pt x="532" y="838"/>
                    <a:pt x="505" y="852"/>
                    <a:pt x="491" y="849"/>
                  </a:cubicBezTo>
                  <a:cubicBezTo>
                    <a:pt x="457" y="841"/>
                    <a:pt x="399" y="794"/>
                    <a:pt x="379" y="765"/>
                  </a:cubicBezTo>
                  <a:cubicBezTo>
                    <a:pt x="365" y="746"/>
                    <a:pt x="368" y="692"/>
                    <a:pt x="352" y="674"/>
                  </a:cubicBezTo>
                  <a:cubicBezTo>
                    <a:pt x="339" y="660"/>
                    <a:pt x="299" y="650"/>
                    <a:pt x="281" y="644"/>
                  </a:cubicBezTo>
                  <a:cubicBezTo>
                    <a:pt x="247" y="633"/>
                    <a:pt x="172" y="627"/>
                    <a:pt x="141" y="609"/>
                  </a:cubicBezTo>
                  <a:cubicBezTo>
                    <a:pt x="123" y="599"/>
                    <a:pt x="100" y="559"/>
                    <a:pt x="81" y="550"/>
                  </a:cubicBezTo>
                  <a:cubicBezTo>
                    <a:pt x="64" y="542"/>
                    <a:pt x="20" y="555"/>
                    <a:pt x="8" y="541"/>
                  </a:cubicBezTo>
                  <a:cubicBezTo>
                    <a:pt x="3" y="535"/>
                    <a:pt x="1" y="526"/>
                    <a:pt x="1" y="516"/>
                  </a:cubicBezTo>
                  <a:cubicBezTo>
                    <a:pt x="0" y="492"/>
                    <a:pt x="9" y="459"/>
                    <a:pt x="11" y="442"/>
                  </a:cubicBezTo>
                  <a:cubicBezTo>
                    <a:pt x="15" y="417"/>
                    <a:pt x="17" y="363"/>
                    <a:pt x="35" y="346"/>
                  </a:cubicBezTo>
                  <a:cubicBezTo>
                    <a:pt x="49" y="332"/>
                    <a:pt x="96" y="334"/>
                    <a:pt x="116" y="327"/>
                  </a:cubicBezTo>
                  <a:cubicBezTo>
                    <a:pt x="135" y="320"/>
                    <a:pt x="169" y="290"/>
                    <a:pt x="189" y="289"/>
                  </a:cubicBezTo>
                  <a:cubicBezTo>
                    <a:pt x="211" y="288"/>
                    <a:pt x="253" y="307"/>
                    <a:pt x="271" y="319"/>
                  </a:cubicBezTo>
                  <a:cubicBezTo>
                    <a:pt x="305" y="342"/>
                    <a:pt x="361" y="404"/>
                    <a:pt x="383" y="438"/>
                  </a:cubicBezTo>
                  <a:cubicBezTo>
                    <a:pt x="396" y="459"/>
                    <a:pt x="407" y="509"/>
                    <a:pt x="422" y="529"/>
                  </a:cubicBezTo>
                  <a:cubicBezTo>
                    <a:pt x="431" y="543"/>
                    <a:pt x="452" y="572"/>
                    <a:pt x="468" y="575"/>
                  </a:cubicBezTo>
                  <a:cubicBezTo>
                    <a:pt x="476" y="577"/>
                    <a:pt x="492" y="568"/>
                    <a:pt x="499" y="564"/>
                  </a:cubicBezTo>
                  <a:cubicBezTo>
                    <a:pt x="515" y="554"/>
                    <a:pt x="538" y="515"/>
                    <a:pt x="557" y="514"/>
                  </a:cubicBezTo>
                  <a:cubicBezTo>
                    <a:pt x="578" y="513"/>
                    <a:pt x="606" y="557"/>
                    <a:pt x="626" y="564"/>
                  </a:cubicBezTo>
                  <a:cubicBezTo>
                    <a:pt x="641" y="568"/>
                    <a:pt x="674" y="569"/>
                    <a:pt x="688" y="564"/>
                  </a:cubicBezTo>
                  <a:cubicBezTo>
                    <a:pt x="715" y="553"/>
                    <a:pt x="758" y="511"/>
                    <a:pt x="773" y="487"/>
                  </a:cubicBezTo>
                  <a:cubicBezTo>
                    <a:pt x="785" y="470"/>
                    <a:pt x="786" y="425"/>
                    <a:pt x="801" y="411"/>
                  </a:cubicBezTo>
                  <a:cubicBezTo>
                    <a:pt x="813" y="399"/>
                    <a:pt x="849" y="389"/>
                    <a:pt x="866" y="388"/>
                  </a:cubicBezTo>
                  <a:cubicBezTo>
                    <a:pt x="880" y="387"/>
                    <a:pt x="908" y="394"/>
                    <a:pt x="920" y="400"/>
                  </a:cubicBezTo>
                  <a:cubicBezTo>
                    <a:pt x="942" y="409"/>
                    <a:pt x="987" y="432"/>
                    <a:pt x="998" y="453"/>
                  </a:cubicBezTo>
                  <a:cubicBezTo>
                    <a:pt x="1006" y="468"/>
                    <a:pt x="990" y="506"/>
                    <a:pt x="998" y="522"/>
                  </a:cubicBezTo>
                  <a:cubicBezTo>
                    <a:pt x="1004" y="534"/>
                    <a:pt x="1027" y="555"/>
                    <a:pt x="1040" y="556"/>
                  </a:cubicBezTo>
                  <a:cubicBezTo>
                    <a:pt x="1065" y="558"/>
                    <a:pt x="1110" y="526"/>
                    <a:pt x="1125" y="506"/>
                  </a:cubicBezTo>
                  <a:cubicBezTo>
                    <a:pt x="1153" y="471"/>
                    <a:pt x="1139" y="365"/>
                    <a:pt x="1172" y="335"/>
                  </a:cubicBezTo>
                  <a:cubicBezTo>
                    <a:pt x="1192" y="316"/>
                    <a:pt x="1257" y="330"/>
                    <a:pt x="1280" y="316"/>
                  </a:cubicBezTo>
                  <a:cubicBezTo>
                    <a:pt x="1289" y="310"/>
                    <a:pt x="1300" y="291"/>
                    <a:pt x="1303" y="281"/>
                  </a:cubicBezTo>
                  <a:cubicBezTo>
                    <a:pt x="1318" y="243"/>
                    <a:pt x="1313" y="159"/>
                    <a:pt x="1327" y="121"/>
                  </a:cubicBezTo>
                  <a:cubicBezTo>
                    <a:pt x="1334" y="100"/>
                    <a:pt x="1355" y="57"/>
                    <a:pt x="1373" y="45"/>
                  </a:cubicBezTo>
                  <a:cubicBezTo>
                    <a:pt x="1385" y="36"/>
                    <a:pt x="1417" y="39"/>
                    <a:pt x="1431" y="33"/>
                  </a:cubicBezTo>
                  <a:cubicBezTo>
                    <a:pt x="1442" y="29"/>
                    <a:pt x="1459" y="10"/>
                    <a:pt x="1470" y="6"/>
                  </a:cubicBezTo>
                  <a:cubicBezTo>
                    <a:pt x="1488" y="0"/>
                    <a:pt x="1548" y="9"/>
                    <a:pt x="1577" y="13"/>
                  </a:cubicBezTo>
                  <a:cubicBezTo>
                    <a:pt x="1564" y="26"/>
                    <a:pt x="1539" y="41"/>
                    <a:pt x="1532" y="53"/>
                  </a:cubicBezTo>
                  <a:cubicBezTo>
                    <a:pt x="1522" y="69"/>
                    <a:pt x="1511" y="104"/>
                    <a:pt x="1512" y="121"/>
                  </a:cubicBezTo>
                  <a:cubicBezTo>
                    <a:pt x="1513" y="140"/>
                    <a:pt x="1524" y="181"/>
                    <a:pt x="1540" y="191"/>
                  </a:cubicBezTo>
                  <a:cubicBezTo>
                    <a:pt x="1561" y="204"/>
                    <a:pt x="1617" y="172"/>
                    <a:pt x="1641" y="182"/>
                  </a:cubicBezTo>
                  <a:cubicBezTo>
                    <a:pt x="1654" y="188"/>
                    <a:pt x="1670" y="216"/>
                    <a:pt x="1679" y="229"/>
                  </a:cubicBezTo>
                  <a:cubicBezTo>
                    <a:pt x="1689" y="242"/>
                    <a:pt x="1703" y="275"/>
                    <a:pt x="1715" y="286"/>
                  </a:cubicBezTo>
                  <a:cubicBezTo>
                    <a:pt x="1725" y="296"/>
                    <a:pt x="1756" y="303"/>
                    <a:pt x="1765" y="314"/>
                  </a:cubicBezTo>
                  <a:cubicBezTo>
                    <a:pt x="1773" y="326"/>
                    <a:pt x="1770" y="360"/>
                    <a:pt x="1781" y="369"/>
                  </a:cubicBezTo>
                  <a:cubicBezTo>
                    <a:pt x="1806" y="388"/>
                    <a:pt x="1874" y="369"/>
                    <a:pt x="1905" y="372"/>
                  </a:cubicBezTo>
                  <a:cubicBezTo>
                    <a:pt x="1918" y="374"/>
                    <a:pt x="1945" y="380"/>
                    <a:pt x="1958" y="382"/>
                  </a:cubicBezTo>
                  <a:cubicBezTo>
                    <a:pt x="1986" y="388"/>
                    <a:pt x="2045" y="393"/>
                    <a:pt x="2072" y="404"/>
                  </a:cubicBezTo>
                  <a:cubicBezTo>
                    <a:pt x="2097" y="414"/>
                    <a:pt x="2143" y="445"/>
                    <a:pt x="2163" y="465"/>
                  </a:cubicBezTo>
                  <a:cubicBezTo>
                    <a:pt x="2193" y="495"/>
                    <a:pt x="2232" y="573"/>
                    <a:pt x="2255" y="608"/>
                  </a:cubicBezTo>
                  <a:cubicBezTo>
                    <a:pt x="2277" y="642"/>
                    <a:pt x="2325" y="707"/>
                    <a:pt x="2343" y="742"/>
                  </a:cubicBezTo>
                  <a:cubicBezTo>
                    <a:pt x="2350" y="757"/>
                    <a:pt x="2359" y="790"/>
                    <a:pt x="2366" y="805"/>
                  </a:cubicBezTo>
                  <a:cubicBezTo>
                    <a:pt x="2371" y="817"/>
                    <a:pt x="2391" y="839"/>
                    <a:pt x="2391" y="853"/>
                  </a:cubicBezTo>
                  <a:cubicBezTo>
                    <a:pt x="2390" y="865"/>
                    <a:pt x="2363" y="882"/>
                    <a:pt x="2364" y="894"/>
                  </a:cubicBezTo>
                  <a:cubicBezTo>
                    <a:pt x="2366" y="916"/>
                    <a:pt x="2410" y="942"/>
                    <a:pt x="2422" y="960"/>
                  </a:cubicBezTo>
                  <a:cubicBezTo>
                    <a:pt x="2437" y="984"/>
                    <a:pt x="2457" y="1037"/>
                    <a:pt x="2471" y="1061"/>
                  </a:cubicBezTo>
                  <a:cubicBezTo>
                    <a:pt x="2490" y="1091"/>
                    <a:pt x="2529" y="1152"/>
                    <a:pt x="2554" y="1177"/>
                  </a:cubicBezTo>
                  <a:cubicBezTo>
                    <a:pt x="2575" y="1197"/>
                    <a:pt x="2633" y="1219"/>
                    <a:pt x="2650" y="1243"/>
                  </a:cubicBezTo>
                  <a:cubicBezTo>
                    <a:pt x="2662" y="1259"/>
                    <a:pt x="2674" y="1300"/>
                    <a:pt x="2673" y="1320"/>
                  </a:cubicBezTo>
                  <a:cubicBezTo>
                    <a:pt x="2672" y="1342"/>
                    <a:pt x="2637" y="1381"/>
                    <a:pt x="2642" y="1403"/>
                  </a:cubicBezTo>
                  <a:cubicBezTo>
                    <a:pt x="2644" y="1417"/>
                    <a:pt x="2673" y="1432"/>
                    <a:pt x="2680" y="1444"/>
                  </a:cubicBezTo>
                  <a:cubicBezTo>
                    <a:pt x="2685" y="1454"/>
                    <a:pt x="2692" y="1477"/>
                    <a:pt x="2693" y="1489"/>
                  </a:cubicBezTo>
                  <a:cubicBezTo>
                    <a:pt x="2694" y="1501"/>
                    <a:pt x="2682" y="1526"/>
                    <a:pt x="2688" y="1537"/>
                  </a:cubicBezTo>
                  <a:cubicBezTo>
                    <a:pt x="2693" y="1545"/>
                    <a:pt x="2714" y="1547"/>
                    <a:pt x="2722" y="1552"/>
                  </a:cubicBezTo>
                  <a:cubicBezTo>
                    <a:pt x="2738" y="1560"/>
                    <a:pt x="2765" y="1583"/>
                    <a:pt x="2782" y="1588"/>
                  </a:cubicBezTo>
                  <a:cubicBezTo>
                    <a:pt x="2801" y="1593"/>
                    <a:pt x="2841" y="1586"/>
                    <a:pt x="2860" y="1589"/>
                  </a:cubicBezTo>
                  <a:cubicBezTo>
                    <a:pt x="2887" y="1595"/>
                    <a:pt x="2939" y="1619"/>
                    <a:pt x="2964" y="1632"/>
                  </a:cubicBezTo>
                  <a:cubicBezTo>
                    <a:pt x="2977" y="1640"/>
                    <a:pt x="3005" y="1656"/>
                    <a:pt x="3015" y="1669"/>
                  </a:cubicBezTo>
                  <a:cubicBezTo>
                    <a:pt x="3029" y="1687"/>
                    <a:pt x="3033" y="1737"/>
                    <a:pt x="3050" y="1753"/>
                  </a:cubicBezTo>
                  <a:cubicBezTo>
                    <a:pt x="3074" y="1777"/>
                    <a:pt x="3145" y="1793"/>
                    <a:pt x="3177" y="1806"/>
                  </a:cubicBezTo>
                  <a:cubicBezTo>
                    <a:pt x="3196" y="1814"/>
                    <a:pt x="3237" y="1826"/>
                    <a:pt x="3254" y="1839"/>
                  </a:cubicBezTo>
                  <a:cubicBezTo>
                    <a:pt x="3280" y="1858"/>
                    <a:pt x="3321" y="1908"/>
                    <a:pt x="3337" y="1936"/>
                  </a:cubicBezTo>
                  <a:cubicBezTo>
                    <a:pt x="3348" y="1957"/>
                    <a:pt x="3375" y="2005"/>
                    <a:pt x="3365" y="2026"/>
                  </a:cubicBezTo>
                  <a:cubicBezTo>
                    <a:pt x="3360" y="2035"/>
                    <a:pt x="3336" y="2040"/>
                    <a:pt x="3325" y="2040"/>
                  </a:cubicBezTo>
                  <a:cubicBezTo>
                    <a:pt x="3313" y="2041"/>
                    <a:pt x="3289" y="2033"/>
                    <a:pt x="3277" y="2029"/>
                  </a:cubicBezTo>
                  <a:cubicBezTo>
                    <a:pt x="3254" y="2019"/>
                    <a:pt x="3212" y="1988"/>
                    <a:pt x="3188" y="1978"/>
                  </a:cubicBezTo>
                  <a:cubicBezTo>
                    <a:pt x="3168" y="1968"/>
                    <a:pt x="3125" y="1953"/>
                    <a:pt x="3102" y="1950"/>
                  </a:cubicBezTo>
                  <a:cubicBezTo>
                    <a:pt x="3077" y="1945"/>
                    <a:pt x="3024" y="1944"/>
                    <a:pt x="2998" y="1950"/>
                  </a:cubicBezTo>
                  <a:cubicBezTo>
                    <a:pt x="2976" y="1954"/>
                    <a:pt x="2932" y="1969"/>
                    <a:pt x="2916" y="1984"/>
                  </a:cubicBezTo>
                  <a:cubicBezTo>
                    <a:pt x="2903" y="1997"/>
                    <a:pt x="2887" y="2032"/>
                    <a:pt x="2884" y="2050"/>
                  </a:cubicBezTo>
                  <a:cubicBezTo>
                    <a:pt x="2883" y="2060"/>
                    <a:pt x="2885" y="2081"/>
                    <a:pt x="2891" y="2088"/>
                  </a:cubicBezTo>
                  <a:cubicBezTo>
                    <a:pt x="2901" y="2102"/>
                    <a:pt x="2938" y="2108"/>
                    <a:pt x="2952" y="2118"/>
                  </a:cubicBezTo>
                  <a:cubicBezTo>
                    <a:pt x="2965" y="2128"/>
                    <a:pt x="2985" y="2155"/>
                    <a:pt x="2998" y="2164"/>
                  </a:cubicBezTo>
                  <a:cubicBezTo>
                    <a:pt x="3011" y="2173"/>
                    <a:pt x="3041" y="2183"/>
                    <a:pt x="3054" y="2191"/>
                  </a:cubicBezTo>
                  <a:cubicBezTo>
                    <a:pt x="3058" y="2193"/>
                    <a:pt x="3063" y="2197"/>
                    <a:pt x="3069" y="2201"/>
                  </a:cubicBezTo>
                  <a:cubicBezTo>
                    <a:pt x="3044" y="2211"/>
                    <a:pt x="3015" y="2224"/>
                    <a:pt x="3004" y="2234"/>
                  </a:cubicBezTo>
                  <a:cubicBezTo>
                    <a:pt x="2983" y="2254"/>
                    <a:pt x="2961" y="2309"/>
                    <a:pt x="2953" y="2336"/>
                  </a:cubicBezTo>
                  <a:cubicBezTo>
                    <a:pt x="2947" y="2355"/>
                    <a:pt x="2947" y="2395"/>
                    <a:pt x="2943" y="2414"/>
                  </a:cubicBezTo>
                  <a:cubicBezTo>
                    <a:pt x="2937" y="2445"/>
                    <a:pt x="2932" y="2514"/>
                    <a:pt x="2908" y="2536"/>
                  </a:cubicBezTo>
                  <a:cubicBezTo>
                    <a:pt x="2902" y="2542"/>
                    <a:pt x="2888" y="2545"/>
                    <a:pt x="2875" y="2548"/>
                  </a:cubicBezTo>
                  <a:cubicBezTo>
                    <a:pt x="2856" y="2552"/>
                    <a:pt x="2837" y="2556"/>
                    <a:pt x="2829" y="2565"/>
                  </a:cubicBezTo>
                  <a:cubicBezTo>
                    <a:pt x="2818" y="2579"/>
                    <a:pt x="2846" y="2643"/>
                    <a:pt x="2835" y="2657"/>
                  </a:cubicBezTo>
                  <a:cubicBezTo>
                    <a:pt x="2821" y="2676"/>
                    <a:pt x="2787" y="2713"/>
                    <a:pt x="2764" y="2719"/>
                  </a:cubicBezTo>
                  <a:cubicBezTo>
                    <a:pt x="2749" y="2723"/>
                    <a:pt x="2716" y="2715"/>
                    <a:pt x="2704" y="2706"/>
                  </a:cubicBezTo>
                  <a:cubicBezTo>
                    <a:pt x="2693" y="2697"/>
                    <a:pt x="2693" y="2664"/>
                    <a:pt x="2682" y="2657"/>
                  </a:cubicBezTo>
                  <a:cubicBezTo>
                    <a:pt x="2668" y="2648"/>
                    <a:pt x="2632" y="2653"/>
                    <a:pt x="2616" y="2657"/>
                  </a:cubicBezTo>
                  <a:cubicBezTo>
                    <a:pt x="2607" y="2660"/>
                    <a:pt x="2592" y="2672"/>
                    <a:pt x="2583" y="2676"/>
                  </a:cubicBezTo>
                  <a:cubicBezTo>
                    <a:pt x="2574" y="2681"/>
                    <a:pt x="2556" y="2693"/>
                    <a:pt x="2545" y="2692"/>
                  </a:cubicBezTo>
                  <a:cubicBezTo>
                    <a:pt x="2536" y="2692"/>
                    <a:pt x="2523" y="2678"/>
                    <a:pt x="2515" y="2673"/>
                  </a:cubicBezTo>
                  <a:cubicBezTo>
                    <a:pt x="2492" y="2660"/>
                    <a:pt x="2444" y="2637"/>
                    <a:pt x="2422" y="2622"/>
                  </a:cubicBezTo>
                  <a:cubicBezTo>
                    <a:pt x="2403" y="2609"/>
                    <a:pt x="2376" y="2567"/>
                    <a:pt x="2354" y="2560"/>
                  </a:cubicBezTo>
                  <a:cubicBezTo>
                    <a:pt x="2330" y="2553"/>
                    <a:pt x="2279" y="2566"/>
                    <a:pt x="2255" y="2573"/>
                  </a:cubicBezTo>
                  <a:cubicBezTo>
                    <a:pt x="2240" y="2578"/>
                    <a:pt x="2213" y="2598"/>
                    <a:pt x="2198" y="2600"/>
                  </a:cubicBezTo>
                  <a:cubicBezTo>
                    <a:pt x="2180" y="2603"/>
                    <a:pt x="2153" y="2602"/>
                    <a:pt x="2127" y="259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5" name="Freeform 28"/>
            <p:cNvSpPr>
              <a:spLocks/>
            </p:cNvSpPr>
            <p:nvPr/>
          </p:nvSpPr>
          <p:spPr bwMode="auto">
            <a:xfrm>
              <a:off x="5140325" y="1338261"/>
              <a:ext cx="1154113" cy="1060450"/>
            </a:xfrm>
            <a:custGeom>
              <a:avLst/>
              <a:gdLst>
                <a:gd name="T0" fmla="*/ 1602 w 6816"/>
                <a:gd name="T1" fmla="*/ 4889 h 6261"/>
                <a:gd name="T2" fmla="*/ 1835 w 6816"/>
                <a:gd name="T3" fmla="*/ 4656 h 6261"/>
                <a:gd name="T4" fmla="*/ 1568 w 6816"/>
                <a:gd name="T5" fmla="*/ 4687 h 6261"/>
                <a:gd name="T6" fmla="*/ 1266 w 6816"/>
                <a:gd name="T7" fmla="*/ 4280 h 6261"/>
                <a:gd name="T8" fmla="*/ 1694 w 6816"/>
                <a:gd name="T9" fmla="*/ 3725 h 6261"/>
                <a:gd name="T10" fmla="*/ 1992 w 6816"/>
                <a:gd name="T11" fmla="*/ 3558 h 6261"/>
                <a:gd name="T12" fmla="*/ 2049 w 6816"/>
                <a:gd name="T13" fmla="*/ 3446 h 6261"/>
                <a:gd name="T14" fmla="*/ 2187 w 6816"/>
                <a:gd name="T15" fmla="*/ 2895 h 6261"/>
                <a:gd name="T16" fmla="*/ 2126 w 6816"/>
                <a:gd name="T17" fmla="*/ 2379 h 6261"/>
                <a:gd name="T18" fmla="*/ 2282 w 6816"/>
                <a:gd name="T19" fmla="*/ 1874 h 6261"/>
                <a:gd name="T20" fmla="*/ 2317 w 6816"/>
                <a:gd name="T21" fmla="*/ 1533 h 6261"/>
                <a:gd name="T22" fmla="*/ 1877 w 6816"/>
                <a:gd name="T23" fmla="*/ 1156 h 6261"/>
                <a:gd name="T24" fmla="*/ 1526 w 6816"/>
                <a:gd name="T25" fmla="*/ 1471 h 6261"/>
                <a:gd name="T26" fmla="*/ 1209 w 6816"/>
                <a:gd name="T27" fmla="*/ 1595 h 6261"/>
                <a:gd name="T28" fmla="*/ 804 w 6816"/>
                <a:gd name="T29" fmla="*/ 1362 h 6261"/>
                <a:gd name="T30" fmla="*/ 716 w 6816"/>
                <a:gd name="T31" fmla="*/ 966 h 6261"/>
                <a:gd name="T32" fmla="*/ 418 w 6816"/>
                <a:gd name="T33" fmla="*/ 834 h 6261"/>
                <a:gd name="T34" fmla="*/ 151 w 6816"/>
                <a:gd name="T35" fmla="*/ 896 h 6261"/>
                <a:gd name="T36" fmla="*/ 193 w 6816"/>
                <a:gd name="T37" fmla="*/ 469 h 6261"/>
                <a:gd name="T38" fmla="*/ 302 w 6816"/>
                <a:gd name="T39" fmla="*/ 164 h 6261"/>
                <a:gd name="T40" fmla="*/ 931 w 6816"/>
                <a:gd name="T41" fmla="*/ 27 h 6261"/>
                <a:gd name="T42" fmla="*/ 1442 w 6816"/>
                <a:gd name="T43" fmla="*/ 122 h 6261"/>
                <a:gd name="T44" fmla="*/ 1767 w 6816"/>
                <a:gd name="T45" fmla="*/ 154 h 6261"/>
                <a:gd name="T46" fmla="*/ 2036 w 6816"/>
                <a:gd name="T47" fmla="*/ 403 h 6261"/>
                <a:gd name="T48" fmla="*/ 2327 w 6816"/>
                <a:gd name="T49" fmla="*/ 748 h 6261"/>
                <a:gd name="T50" fmla="*/ 2667 w 6816"/>
                <a:gd name="T51" fmla="*/ 1254 h 6261"/>
                <a:gd name="T52" fmla="*/ 2959 w 6816"/>
                <a:gd name="T53" fmla="*/ 1700 h 6261"/>
                <a:gd name="T54" fmla="*/ 3113 w 6816"/>
                <a:gd name="T55" fmla="*/ 2139 h 6261"/>
                <a:gd name="T56" fmla="*/ 3699 w 6816"/>
                <a:gd name="T57" fmla="*/ 2220 h 6261"/>
                <a:gd name="T58" fmla="*/ 3973 w 6816"/>
                <a:gd name="T59" fmla="*/ 2314 h 6261"/>
                <a:gd name="T60" fmla="*/ 4302 w 6816"/>
                <a:gd name="T61" fmla="*/ 2359 h 6261"/>
                <a:gd name="T62" fmla="*/ 4740 w 6816"/>
                <a:gd name="T63" fmla="*/ 2529 h 6261"/>
                <a:gd name="T64" fmla="*/ 4898 w 6816"/>
                <a:gd name="T65" fmla="*/ 2843 h 6261"/>
                <a:gd name="T66" fmla="*/ 5085 w 6816"/>
                <a:gd name="T67" fmla="*/ 3238 h 6261"/>
                <a:gd name="T68" fmla="*/ 5538 w 6816"/>
                <a:gd name="T69" fmla="*/ 3119 h 6261"/>
                <a:gd name="T70" fmla="*/ 5967 w 6816"/>
                <a:gd name="T71" fmla="*/ 2709 h 6261"/>
                <a:gd name="T72" fmla="*/ 6335 w 6816"/>
                <a:gd name="T73" fmla="*/ 2427 h 6261"/>
                <a:gd name="T74" fmla="*/ 6591 w 6816"/>
                <a:gd name="T75" fmla="*/ 2151 h 6261"/>
                <a:gd name="T76" fmla="*/ 6799 w 6816"/>
                <a:gd name="T77" fmla="*/ 2248 h 6261"/>
                <a:gd name="T78" fmla="*/ 6631 w 6816"/>
                <a:gd name="T79" fmla="*/ 2600 h 6261"/>
                <a:gd name="T80" fmla="*/ 6684 w 6816"/>
                <a:gd name="T81" fmla="*/ 2953 h 6261"/>
                <a:gd name="T82" fmla="*/ 6595 w 6816"/>
                <a:gd name="T83" fmla="*/ 3385 h 6261"/>
                <a:gd name="T84" fmla="*/ 6628 w 6816"/>
                <a:gd name="T85" fmla="*/ 3837 h 6261"/>
                <a:gd name="T86" fmla="*/ 6550 w 6816"/>
                <a:gd name="T87" fmla="*/ 4207 h 6261"/>
                <a:gd name="T88" fmla="*/ 6530 w 6816"/>
                <a:gd name="T89" fmla="*/ 4622 h 6261"/>
                <a:gd name="T90" fmla="*/ 6084 w 6816"/>
                <a:gd name="T91" fmla="*/ 4762 h 6261"/>
                <a:gd name="T92" fmla="*/ 5800 w 6816"/>
                <a:gd name="T93" fmla="*/ 4917 h 6261"/>
                <a:gd name="T94" fmla="*/ 5813 w 6816"/>
                <a:gd name="T95" fmla="*/ 5495 h 6261"/>
                <a:gd name="T96" fmla="*/ 5675 w 6816"/>
                <a:gd name="T97" fmla="*/ 5987 h 6261"/>
                <a:gd name="T98" fmla="*/ 5227 w 6816"/>
                <a:gd name="T99" fmla="*/ 5828 h 6261"/>
                <a:gd name="T100" fmla="*/ 4967 w 6816"/>
                <a:gd name="T101" fmla="*/ 6228 h 6261"/>
                <a:gd name="T102" fmla="*/ 4497 w 6816"/>
                <a:gd name="T103" fmla="*/ 5899 h 6261"/>
                <a:gd name="T104" fmla="*/ 4352 w 6816"/>
                <a:gd name="T105" fmla="*/ 5954 h 6261"/>
                <a:gd name="T106" fmla="*/ 4027 w 6816"/>
                <a:gd name="T107" fmla="*/ 5740 h 6261"/>
                <a:gd name="T108" fmla="*/ 3763 w 6816"/>
                <a:gd name="T109" fmla="*/ 5564 h 6261"/>
                <a:gd name="T110" fmla="*/ 3320 w 6816"/>
                <a:gd name="T111" fmla="*/ 5504 h 6261"/>
                <a:gd name="T112" fmla="*/ 2920 w 6816"/>
                <a:gd name="T113" fmla="*/ 5345 h 6261"/>
                <a:gd name="T114" fmla="*/ 2492 w 6816"/>
                <a:gd name="T115" fmla="*/ 5514 h 6261"/>
                <a:gd name="T116" fmla="*/ 2164 w 6816"/>
                <a:gd name="T117" fmla="*/ 5118 h 6261"/>
                <a:gd name="T118" fmla="*/ 1774 w 6816"/>
                <a:gd name="T119" fmla="*/ 5064 h 6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16" h="6261">
                  <a:moveTo>
                    <a:pt x="1664" y="5098"/>
                  </a:moveTo>
                  <a:cubicBezTo>
                    <a:pt x="1650" y="5095"/>
                    <a:pt x="1636" y="5089"/>
                    <a:pt x="1629" y="5083"/>
                  </a:cubicBezTo>
                  <a:cubicBezTo>
                    <a:pt x="1619" y="5074"/>
                    <a:pt x="1607" y="5047"/>
                    <a:pt x="1606" y="5033"/>
                  </a:cubicBezTo>
                  <a:cubicBezTo>
                    <a:pt x="1605" y="5011"/>
                    <a:pt x="1634" y="4973"/>
                    <a:pt x="1633" y="4951"/>
                  </a:cubicBezTo>
                  <a:cubicBezTo>
                    <a:pt x="1632" y="4934"/>
                    <a:pt x="1602" y="4907"/>
                    <a:pt x="1602" y="4889"/>
                  </a:cubicBezTo>
                  <a:cubicBezTo>
                    <a:pt x="1603" y="4875"/>
                    <a:pt x="1617" y="4847"/>
                    <a:pt x="1629" y="4839"/>
                  </a:cubicBezTo>
                  <a:cubicBezTo>
                    <a:pt x="1658" y="4820"/>
                    <a:pt x="1734" y="4843"/>
                    <a:pt x="1767" y="4831"/>
                  </a:cubicBezTo>
                  <a:cubicBezTo>
                    <a:pt x="1783" y="4825"/>
                    <a:pt x="1813" y="4803"/>
                    <a:pt x="1824" y="4788"/>
                  </a:cubicBezTo>
                  <a:cubicBezTo>
                    <a:pt x="1837" y="4771"/>
                    <a:pt x="1854" y="4729"/>
                    <a:pt x="1854" y="4707"/>
                  </a:cubicBezTo>
                  <a:cubicBezTo>
                    <a:pt x="1854" y="4693"/>
                    <a:pt x="1848" y="4660"/>
                    <a:pt x="1835" y="4656"/>
                  </a:cubicBezTo>
                  <a:cubicBezTo>
                    <a:pt x="1831" y="4655"/>
                    <a:pt x="1823" y="4664"/>
                    <a:pt x="1820" y="4668"/>
                  </a:cubicBezTo>
                  <a:cubicBezTo>
                    <a:pt x="1812" y="4680"/>
                    <a:pt x="1815" y="4713"/>
                    <a:pt x="1805" y="4722"/>
                  </a:cubicBezTo>
                  <a:cubicBezTo>
                    <a:pt x="1793" y="4734"/>
                    <a:pt x="1759" y="4737"/>
                    <a:pt x="1744" y="4738"/>
                  </a:cubicBezTo>
                  <a:cubicBezTo>
                    <a:pt x="1715" y="4739"/>
                    <a:pt x="1657" y="4728"/>
                    <a:pt x="1629" y="4718"/>
                  </a:cubicBezTo>
                  <a:cubicBezTo>
                    <a:pt x="1613" y="4713"/>
                    <a:pt x="1582" y="4698"/>
                    <a:pt x="1568" y="4687"/>
                  </a:cubicBezTo>
                  <a:cubicBezTo>
                    <a:pt x="1533" y="4662"/>
                    <a:pt x="1484" y="4584"/>
                    <a:pt x="1446" y="4563"/>
                  </a:cubicBezTo>
                  <a:cubicBezTo>
                    <a:pt x="1430" y="4555"/>
                    <a:pt x="1392" y="4557"/>
                    <a:pt x="1377" y="4548"/>
                  </a:cubicBezTo>
                  <a:cubicBezTo>
                    <a:pt x="1349" y="4531"/>
                    <a:pt x="1311" y="4475"/>
                    <a:pt x="1289" y="4451"/>
                  </a:cubicBezTo>
                  <a:cubicBezTo>
                    <a:pt x="1279" y="4439"/>
                    <a:pt x="1252" y="4419"/>
                    <a:pt x="1247" y="4404"/>
                  </a:cubicBezTo>
                  <a:cubicBezTo>
                    <a:pt x="1238" y="4374"/>
                    <a:pt x="1252" y="4308"/>
                    <a:pt x="1266" y="4280"/>
                  </a:cubicBezTo>
                  <a:cubicBezTo>
                    <a:pt x="1285" y="4241"/>
                    <a:pt x="1353" y="4185"/>
                    <a:pt x="1385" y="4156"/>
                  </a:cubicBezTo>
                  <a:cubicBezTo>
                    <a:pt x="1418" y="4124"/>
                    <a:pt x="1502" y="4076"/>
                    <a:pt x="1526" y="4036"/>
                  </a:cubicBezTo>
                  <a:cubicBezTo>
                    <a:pt x="1543" y="4008"/>
                    <a:pt x="1537" y="3936"/>
                    <a:pt x="1553" y="3908"/>
                  </a:cubicBezTo>
                  <a:cubicBezTo>
                    <a:pt x="1569" y="3879"/>
                    <a:pt x="1629" y="3845"/>
                    <a:pt x="1648" y="3818"/>
                  </a:cubicBezTo>
                  <a:cubicBezTo>
                    <a:pt x="1664" y="3797"/>
                    <a:pt x="1682" y="3748"/>
                    <a:pt x="1694" y="3725"/>
                  </a:cubicBezTo>
                  <a:cubicBezTo>
                    <a:pt x="1709" y="3696"/>
                    <a:pt x="1743" y="3641"/>
                    <a:pt x="1759" y="3613"/>
                  </a:cubicBezTo>
                  <a:cubicBezTo>
                    <a:pt x="1783" y="3572"/>
                    <a:pt x="1823" y="3485"/>
                    <a:pt x="1854" y="3450"/>
                  </a:cubicBezTo>
                  <a:cubicBezTo>
                    <a:pt x="1863" y="3440"/>
                    <a:pt x="1884" y="3421"/>
                    <a:pt x="1896" y="3419"/>
                  </a:cubicBezTo>
                  <a:cubicBezTo>
                    <a:pt x="1906" y="3416"/>
                    <a:pt x="1927" y="3420"/>
                    <a:pt x="1935" y="3426"/>
                  </a:cubicBezTo>
                  <a:cubicBezTo>
                    <a:pt x="1962" y="3449"/>
                    <a:pt x="1972" y="3529"/>
                    <a:pt x="1992" y="3558"/>
                  </a:cubicBezTo>
                  <a:cubicBezTo>
                    <a:pt x="2001" y="3572"/>
                    <a:pt x="2027" y="3592"/>
                    <a:pt x="2038" y="3605"/>
                  </a:cubicBezTo>
                  <a:cubicBezTo>
                    <a:pt x="2043" y="3611"/>
                    <a:pt x="2049" y="3633"/>
                    <a:pt x="2057" y="3632"/>
                  </a:cubicBezTo>
                  <a:cubicBezTo>
                    <a:pt x="2068" y="3631"/>
                    <a:pt x="2074" y="3604"/>
                    <a:pt x="2076" y="3593"/>
                  </a:cubicBezTo>
                  <a:cubicBezTo>
                    <a:pt x="2080" y="3575"/>
                    <a:pt x="2079" y="3538"/>
                    <a:pt x="2076" y="3519"/>
                  </a:cubicBezTo>
                  <a:cubicBezTo>
                    <a:pt x="2073" y="3500"/>
                    <a:pt x="2053" y="3465"/>
                    <a:pt x="2049" y="3446"/>
                  </a:cubicBezTo>
                  <a:cubicBezTo>
                    <a:pt x="2036" y="3384"/>
                    <a:pt x="2029" y="3256"/>
                    <a:pt x="2034" y="3194"/>
                  </a:cubicBezTo>
                  <a:cubicBezTo>
                    <a:pt x="2036" y="3163"/>
                    <a:pt x="2056" y="3104"/>
                    <a:pt x="2061" y="3073"/>
                  </a:cubicBezTo>
                  <a:cubicBezTo>
                    <a:pt x="2067" y="3037"/>
                    <a:pt x="2058" y="2958"/>
                    <a:pt x="2076" y="2926"/>
                  </a:cubicBezTo>
                  <a:cubicBezTo>
                    <a:pt x="2082" y="2914"/>
                    <a:pt x="2106" y="2899"/>
                    <a:pt x="2118" y="2895"/>
                  </a:cubicBezTo>
                  <a:cubicBezTo>
                    <a:pt x="2134" y="2889"/>
                    <a:pt x="2171" y="2901"/>
                    <a:pt x="2187" y="2895"/>
                  </a:cubicBezTo>
                  <a:cubicBezTo>
                    <a:pt x="2196" y="2891"/>
                    <a:pt x="2213" y="2877"/>
                    <a:pt x="2217" y="2868"/>
                  </a:cubicBezTo>
                  <a:cubicBezTo>
                    <a:pt x="2237" y="2829"/>
                    <a:pt x="2246" y="2736"/>
                    <a:pt x="2236" y="2693"/>
                  </a:cubicBezTo>
                  <a:cubicBezTo>
                    <a:pt x="2227" y="2650"/>
                    <a:pt x="2154" y="2588"/>
                    <a:pt x="2145" y="2545"/>
                  </a:cubicBezTo>
                  <a:cubicBezTo>
                    <a:pt x="2141" y="2526"/>
                    <a:pt x="2158" y="2487"/>
                    <a:pt x="2156" y="2468"/>
                  </a:cubicBezTo>
                  <a:cubicBezTo>
                    <a:pt x="2154" y="2444"/>
                    <a:pt x="2131" y="2402"/>
                    <a:pt x="2126" y="2379"/>
                  </a:cubicBezTo>
                  <a:cubicBezTo>
                    <a:pt x="2115" y="2332"/>
                    <a:pt x="2083" y="2232"/>
                    <a:pt x="2103" y="2188"/>
                  </a:cubicBezTo>
                  <a:cubicBezTo>
                    <a:pt x="2111" y="2171"/>
                    <a:pt x="2158" y="2163"/>
                    <a:pt x="2168" y="2146"/>
                  </a:cubicBezTo>
                  <a:cubicBezTo>
                    <a:pt x="2185" y="2115"/>
                    <a:pt x="2163" y="2036"/>
                    <a:pt x="2175" y="2002"/>
                  </a:cubicBezTo>
                  <a:cubicBezTo>
                    <a:pt x="2186" y="1974"/>
                    <a:pt x="2228" y="1931"/>
                    <a:pt x="2248" y="1909"/>
                  </a:cubicBezTo>
                  <a:cubicBezTo>
                    <a:pt x="2256" y="1900"/>
                    <a:pt x="2278" y="1886"/>
                    <a:pt x="2282" y="1874"/>
                  </a:cubicBezTo>
                  <a:cubicBezTo>
                    <a:pt x="2290" y="1856"/>
                    <a:pt x="2289" y="1815"/>
                    <a:pt x="2282" y="1797"/>
                  </a:cubicBezTo>
                  <a:cubicBezTo>
                    <a:pt x="2276" y="1781"/>
                    <a:pt x="2242" y="1762"/>
                    <a:pt x="2236" y="1746"/>
                  </a:cubicBezTo>
                  <a:cubicBezTo>
                    <a:pt x="2231" y="1731"/>
                    <a:pt x="2234" y="1695"/>
                    <a:pt x="2240" y="1680"/>
                  </a:cubicBezTo>
                  <a:cubicBezTo>
                    <a:pt x="2248" y="1659"/>
                    <a:pt x="2287" y="1631"/>
                    <a:pt x="2298" y="1610"/>
                  </a:cubicBezTo>
                  <a:cubicBezTo>
                    <a:pt x="2306" y="1592"/>
                    <a:pt x="2318" y="1553"/>
                    <a:pt x="2317" y="1533"/>
                  </a:cubicBezTo>
                  <a:cubicBezTo>
                    <a:pt x="2315" y="1505"/>
                    <a:pt x="2296" y="1449"/>
                    <a:pt x="2275" y="1432"/>
                  </a:cubicBezTo>
                  <a:cubicBezTo>
                    <a:pt x="2259" y="1420"/>
                    <a:pt x="2215" y="1429"/>
                    <a:pt x="2198" y="1420"/>
                  </a:cubicBezTo>
                  <a:cubicBezTo>
                    <a:pt x="2156" y="1398"/>
                    <a:pt x="2101" y="1315"/>
                    <a:pt x="2068" y="1280"/>
                  </a:cubicBezTo>
                  <a:cubicBezTo>
                    <a:pt x="2045" y="1256"/>
                    <a:pt x="2005" y="1201"/>
                    <a:pt x="1977" y="1183"/>
                  </a:cubicBezTo>
                  <a:cubicBezTo>
                    <a:pt x="1955" y="1170"/>
                    <a:pt x="1903" y="1157"/>
                    <a:pt x="1877" y="1156"/>
                  </a:cubicBezTo>
                  <a:cubicBezTo>
                    <a:pt x="1857" y="1155"/>
                    <a:pt x="1812" y="1158"/>
                    <a:pt x="1797" y="1172"/>
                  </a:cubicBezTo>
                  <a:cubicBezTo>
                    <a:pt x="1776" y="1191"/>
                    <a:pt x="1774" y="1254"/>
                    <a:pt x="1763" y="1280"/>
                  </a:cubicBezTo>
                  <a:cubicBezTo>
                    <a:pt x="1749" y="1312"/>
                    <a:pt x="1726" y="1382"/>
                    <a:pt x="1698" y="1401"/>
                  </a:cubicBezTo>
                  <a:cubicBezTo>
                    <a:pt x="1673" y="1417"/>
                    <a:pt x="1606" y="1395"/>
                    <a:pt x="1579" y="1408"/>
                  </a:cubicBezTo>
                  <a:cubicBezTo>
                    <a:pt x="1561" y="1418"/>
                    <a:pt x="1545" y="1464"/>
                    <a:pt x="1526" y="1471"/>
                  </a:cubicBezTo>
                  <a:cubicBezTo>
                    <a:pt x="1502" y="1479"/>
                    <a:pt x="1451" y="1445"/>
                    <a:pt x="1427" y="1451"/>
                  </a:cubicBezTo>
                  <a:cubicBezTo>
                    <a:pt x="1412" y="1455"/>
                    <a:pt x="1394" y="1484"/>
                    <a:pt x="1381" y="1490"/>
                  </a:cubicBezTo>
                  <a:cubicBezTo>
                    <a:pt x="1364" y="1498"/>
                    <a:pt x="1323" y="1490"/>
                    <a:pt x="1308" y="1502"/>
                  </a:cubicBezTo>
                  <a:cubicBezTo>
                    <a:pt x="1289" y="1516"/>
                    <a:pt x="1286" y="1577"/>
                    <a:pt x="1266" y="1591"/>
                  </a:cubicBezTo>
                  <a:cubicBezTo>
                    <a:pt x="1254" y="1599"/>
                    <a:pt x="1223" y="1599"/>
                    <a:pt x="1209" y="1595"/>
                  </a:cubicBezTo>
                  <a:cubicBezTo>
                    <a:pt x="1191" y="1590"/>
                    <a:pt x="1166" y="1552"/>
                    <a:pt x="1148" y="1552"/>
                  </a:cubicBezTo>
                  <a:cubicBezTo>
                    <a:pt x="1133" y="1552"/>
                    <a:pt x="1113" y="1583"/>
                    <a:pt x="1098" y="1587"/>
                  </a:cubicBezTo>
                  <a:cubicBezTo>
                    <a:pt x="1074" y="1594"/>
                    <a:pt x="1022" y="1588"/>
                    <a:pt x="999" y="1579"/>
                  </a:cubicBezTo>
                  <a:cubicBezTo>
                    <a:pt x="964" y="1566"/>
                    <a:pt x="905" y="1518"/>
                    <a:pt x="880" y="1490"/>
                  </a:cubicBezTo>
                  <a:cubicBezTo>
                    <a:pt x="855" y="1462"/>
                    <a:pt x="825" y="1392"/>
                    <a:pt x="804" y="1362"/>
                  </a:cubicBezTo>
                  <a:cubicBezTo>
                    <a:pt x="794" y="1349"/>
                    <a:pt x="767" y="1327"/>
                    <a:pt x="762" y="1311"/>
                  </a:cubicBezTo>
                  <a:cubicBezTo>
                    <a:pt x="751" y="1282"/>
                    <a:pt x="770" y="1217"/>
                    <a:pt x="762" y="1187"/>
                  </a:cubicBezTo>
                  <a:cubicBezTo>
                    <a:pt x="754" y="1156"/>
                    <a:pt x="709" y="1106"/>
                    <a:pt x="701" y="1075"/>
                  </a:cubicBezTo>
                  <a:cubicBezTo>
                    <a:pt x="697" y="1061"/>
                    <a:pt x="699" y="1031"/>
                    <a:pt x="701" y="1017"/>
                  </a:cubicBezTo>
                  <a:cubicBezTo>
                    <a:pt x="703" y="1004"/>
                    <a:pt x="720" y="979"/>
                    <a:pt x="716" y="966"/>
                  </a:cubicBezTo>
                  <a:cubicBezTo>
                    <a:pt x="713" y="956"/>
                    <a:pt x="692" y="943"/>
                    <a:pt x="682" y="939"/>
                  </a:cubicBezTo>
                  <a:cubicBezTo>
                    <a:pt x="664" y="932"/>
                    <a:pt x="622" y="940"/>
                    <a:pt x="605" y="931"/>
                  </a:cubicBezTo>
                  <a:cubicBezTo>
                    <a:pt x="577" y="916"/>
                    <a:pt x="546" y="855"/>
                    <a:pt x="521" y="834"/>
                  </a:cubicBezTo>
                  <a:cubicBezTo>
                    <a:pt x="509" y="824"/>
                    <a:pt x="483" y="803"/>
                    <a:pt x="468" y="803"/>
                  </a:cubicBezTo>
                  <a:cubicBezTo>
                    <a:pt x="453" y="803"/>
                    <a:pt x="426" y="822"/>
                    <a:pt x="418" y="834"/>
                  </a:cubicBezTo>
                  <a:cubicBezTo>
                    <a:pt x="405" y="857"/>
                    <a:pt x="421" y="915"/>
                    <a:pt x="410" y="939"/>
                  </a:cubicBezTo>
                  <a:cubicBezTo>
                    <a:pt x="403" y="956"/>
                    <a:pt x="374" y="986"/>
                    <a:pt x="357" y="993"/>
                  </a:cubicBezTo>
                  <a:cubicBezTo>
                    <a:pt x="345" y="998"/>
                    <a:pt x="316" y="999"/>
                    <a:pt x="304" y="993"/>
                  </a:cubicBezTo>
                  <a:cubicBezTo>
                    <a:pt x="281" y="983"/>
                    <a:pt x="263" y="929"/>
                    <a:pt x="242" y="916"/>
                  </a:cubicBezTo>
                  <a:cubicBezTo>
                    <a:pt x="222" y="903"/>
                    <a:pt x="173" y="904"/>
                    <a:pt x="151" y="896"/>
                  </a:cubicBezTo>
                  <a:cubicBezTo>
                    <a:pt x="133" y="890"/>
                    <a:pt x="99" y="873"/>
                    <a:pt x="82" y="865"/>
                  </a:cubicBezTo>
                  <a:cubicBezTo>
                    <a:pt x="63" y="857"/>
                    <a:pt x="14" y="850"/>
                    <a:pt x="6" y="830"/>
                  </a:cubicBezTo>
                  <a:cubicBezTo>
                    <a:pt x="0" y="818"/>
                    <a:pt x="15" y="789"/>
                    <a:pt x="21" y="776"/>
                  </a:cubicBezTo>
                  <a:cubicBezTo>
                    <a:pt x="47" y="720"/>
                    <a:pt x="131" y="626"/>
                    <a:pt x="158" y="570"/>
                  </a:cubicBezTo>
                  <a:cubicBezTo>
                    <a:pt x="170" y="546"/>
                    <a:pt x="196" y="496"/>
                    <a:pt x="193" y="469"/>
                  </a:cubicBezTo>
                  <a:cubicBezTo>
                    <a:pt x="190" y="449"/>
                    <a:pt x="160" y="416"/>
                    <a:pt x="147" y="400"/>
                  </a:cubicBezTo>
                  <a:cubicBezTo>
                    <a:pt x="135" y="384"/>
                    <a:pt x="106" y="356"/>
                    <a:pt x="93" y="341"/>
                  </a:cubicBezTo>
                  <a:cubicBezTo>
                    <a:pt x="82" y="328"/>
                    <a:pt x="55" y="308"/>
                    <a:pt x="40" y="289"/>
                  </a:cubicBezTo>
                  <a:cubicBezTo>
                    <a:pt x="68" y="274"/>
                    <a:pt x="103" y="247"/>
                    <a:pt x="125" y="236"/>
                  </a:cubicBezTo>
                  <a:cubicBezTo>
                    <a:pt x="168" y="215"/>
                    <a:pt x="256" y="177"/>
                    <a:pt x="302" y="164"/>
                  </a:cubicBezTo>
                  <a:cubicBezTo>
                    <a:pt x="339" y="153"/>
                    <a:pt x="417" y="145"/>
                    <a:pt x="455" y="139"/>
                  </a:cubicBezTo>
                  <a:cubicBezTo>
                    <a:pt x="496" y="133"/>
                    <a:pt x="579" y="127"/>
                    <a:pt x="619" y="116"/>
                  </a:cubicBezTo>
                  <a:cubicBezTo>
                    <a:pt x="654" y="106"/>
                    <a:pt x="722" y="75"/>
                    <a:pt x="754" y="58"/>
                  </a:cubicBezTo>
                  <a:cubicBezTo>
                    <a:pt x="778" y="46"/>
                    <a:pt x="819" y="7"/>
                    <a:pt x="845" y="4"/>
                  </a:cubicBezTo>
                  <a:cubicBezTo>
                    <a:pt x="867" y="0"/>
                    <a:pt x="909" y="27"/>
                    <a:pt x="931" y="27"/>
                  </a:cubicBezTo>
                  <a:cubicBezTo>
                    <a:pt x="954" y="27"/>
                    <a:pt x="996" y="3"/>
                    <a:pt x="1019" y="4"/>
                  </a:cubicBezTo>
                  <a:cubicBezTo>
                    <a:pt x="1056" y="4"/>
                    <a:pt x="1126" y="34"/>
                    <a:pt x="1161" y="48"/>
                  </a:cubicBezTo>
                  <a:cubicBezTo>
                    <a:pt x="1190" y="60"/>
                    <a:pt x="1243" y="97"/>
                    <a:pt x="1273" y="104"/>
                  </a:cubicBezTo>
                  <a:cubicBezTo>
                    <a:pt x="1299" y="111"/>
                    <a:pt x="1354" y="104"/>
                    <a:pt x="1380" y="108"/>
                  </a:cubicBezTo>
                  <a:cubicBezTo>
                    <a:pt x="1396" y="110"/>
                    <a:pt x="1427" y="117"/>
                    <a:pt x="1442" y="122"/>
                  </a:cubicBezTo>
                  <a:cubicBezTo>
                    <a:pt x="1455" y="128"/>
                    <a:pt x="1478" y="148"/>
                    <a:pt x="1493" y="149"/>
                  </a:cubicBezTo>
                  <a:cubicBezTo>
                    <a:pt x="1508" y="150"/>
                    <a:pt x="1537" y="135"/>
                    <a:pt x="1551" y="129"/>
                  </a:cubicBezTo>
                  <a:cubicBezTo>
                    <a:pt x="1566" y="122"/>
                    <a:pt x="1594" y="99"/>
                    <a:pt x="1612" y="96"/>
                  </a:cubicBezTo>
                  <a:cubicBezTo>
                    <a:pt x="1632" y="93"/>
                    <a:pt x="1672" y="104"/>
                    <a:pt x="1691" y="111"/>
                  </a:cubicBezTo>
                  <a:cubicBezTo>
                    <a:pt x="1711" y="118"/>
                    <a:pt x="1747" y="146"/>
                    <a:pt x="1767" y="154"/>
                  </a:cubicBezTo>
                  <a:cubicBezTo>
                    <a:pt x="1794" y="164"/>
                    <a:pt x="1857" y="162"/>
                    <a:pt x="1879" y="180"/>
                  </a:cubicBezTo>
                  <a:cubicBezTo>
                    <a:pt x="1894" y="192"/>
                    <a:pt x="1902" y="232"/>
                    <a:pt x="1912" y="248"/>
                  </a:cubicBezTo>
                  <a:cubicBezTo>
                    <a:pt x="1918" y="258"/>
                    <a:pt x="1931" y="279"/>
                    <a:pt x="1940" y="286"/>
                  </a:cubicBezTo>
                  <a:cubicBezTo>
                    <a:pt x="1961" y="302"/>
                    <a:pt x="2022" y="303"/>
                    <a:pt x="2036" y="324"/>
                  </a:cubicBezTo>
                  <a:cubicBezTo>
                    <a:pt x="2047" y="340"/>
                    <a:pt x="2027" y="386"/>
                    <a:pt x="2036" y="403"/>
                  </a:cubicBezTo>
                  <a:cubicBezTo>
                    <a:pt x="2045" y="422"/>
                    <a:pt x="2085" y="441"/>
                    <a:pt x="2102" y="453"/>
                  </a:cubicBezTo>
                  <a:cubicBezTo>
                    <a:pt x="2125" y="468"/>
                    <a:pt x="2178" y="491"/>
                    <a:pt x="2198" y="511"/>
                  </a:cubicBezTo>
                  <a:cubicBezTo>
                    <a:pt x="2211" y="523"/>
                    <a:pt x="2227" y="558"/>
                    <a:pt x="2239" y="572"/>
                  </a:cubicBezTo>
                  <a:cubicBezTo>
                    <a:pt x="2252" y="587"/>
                    <a:pt x="2287" y="608"/>
                    <a:pt x="2297" y="625"/>
                  </a:cubicBezTo>
                  <a:cubicBezTo>
                    <a:pt x="2313" y="652"/>
                    <a:pt x="2316" y="719"/>
                    <a:pt x="2327" y="748"/>
                  </a:cubicBezTo>
                  <a:cubicBezTo>
                    <a:pt x="2335" y="771"/>
                    <a:pt x="2356" y="815"/>
                    <a:pt x="2370" y="834"/>
                  </a:cubicBezTo>
                  <a:cubicBezTo>
                    <a:pt x="2384" y="854"/>
                    <a:pt x="2424" y="882"/>
                    <a:pt x="2439" y="900"/>
                  </a:cubicBezTo>
                  <a:cubicBezTo>
                    <a:pt x="2466" y="933"/>
                    <a:pt x="2507" y="1007"/>
                    <a:pt x="2528" y="1042"/>
                  </a:cubicBezTo>
                  <a:cubicBezTo>
                    <a:pt x="2553" y="1083"/>
                    <a:pt x="2594" y="1168"/>
                    <a:pt x="2622" y="1206"/>
                  </a:cubicBezTo>
                  <a:cubicBezTo>
                    <a:pt x="2632" y="1219"/>
                    <a:pt x="2660" y="1239"/>
                    <a:pt x="2667" y="1254"/>
                  </a:cubicBezTo>
                  <a:cubicBezTo>
                    <a:pt x="2681" y="1282"/>
                    <a:pt x="2675" y="1349"/>
                    <a:pt x="2690" y="1376"/>
                  </a:cubicBezTo>
                  <a:cubicBezTo>
                    <a:pt x="2701" y="1395"/>
                    <a:pt x="2737" y="1421"/>
                    <a:pt x="2753" y="1436"/>
                  </a:cubicBezTo>
                  <a:cubicBezTo>
                    <a:pt x="2779" y="1459"/>
                    <a:pt x="2834" y="1503"/>
                    <a:pt x="2857" y="1530"/>
                  </a:cubicBezTo>
                  <a:cubicBezTo>
                    <a:pt x="2870" y="1545"/>
                    <a:pt x="2891" y="1579"/>
                    <a:pt x="2902" y="1596"/>
                  </a:cubicBezTo>
                  <a:cubicBezTo>
                    <a:pt x="2917" y="1621"/>
                    <a:pt x="2946" y="1673"/>
                    <a:pt x="2959" y="1700"/>
                  </a:cubicBezTo>
                  <a:cubicBezTo>
                    <a:pt x="2976" y="1733"/>
                    <a:pt x="2997" y="1807"/>
                    <a:pt x="3021" y="1837"/>
                  </a:cubicBezTo>
                  <a:cubicBezTo>
                    <a:pt x="3034" y="1854"/>
                    <a:pt x="3078" y="1873"/>
                    <a:pt x="3090" y="1891"/>
                  </a:cubicBezTo>
                  <a:cubicBezTo>
                    <a:pt x="3102" y="1909"/>
                    <a:pt x="3113" y="1953"/>
                    <a:pt x="3113" y="1974"/>
                  </a:cubicBezTo>
                  <a:cubicBezTo>
                    <a:pt x="3113" y="1998"/>
                    <a:pt x="3087" y="2044"/>
                    <a:pt x="3088" y="2068"/>
                  </a:cubicBezTo>
                  <a:cubicBezTo>
                    <a:pt x="3089" y="2087"/>
                    <a:pt x="3103" y="2123"/>
                    <a:pt x="3113" y="2139"/>
                  </a:cubicBezTo>
                  <a:cubicBezTo>
                    <a:pt x="3134" y="2174"/>
                    <a:pt x="3191" y="2235"/>
                    <a:pt x="3225" y="2258"/>
                  </a:cubicBezTo>
                  <a:cubicBezTo>
                    <a:pt x="3247" y="2273"/>
                    <a:pt x="3298" y="2291"/>
                    <a:pt x="3324" y="2296"/>
                  </a:cubicBezTo>
                  <a:cubicBezTo>
                    <a:pt x="3350" y="2301"/>
                    <a:pt x="3404" y="2299"/>
                    <a:pt x="3430" y="2296"/>
                  </a:cubicBezTo>
                  <a:cubicBezTo>
                    <a:pt x="3463" y="2293"/>
                    <a:pt x="3529" y="2279"/>
                    <a:pt x="3561" y="2270"/>
                  </a:cubicBezTo>
                  <a:cubicBezTo>
                    <a:pt x="3596" y="2260"/>
                    <a:pt x="3663" y="2227"/>
                    <a:pt x="3699" y="2220"/>
                  </a:cubicBezTo>
                  <a:cubicBezTo>
                    <a:pt x="3713" y="2217"/>
                    <a:pt x="3744" y="2208"/>
                    <a:pt x="3755" y="2217"/>
                  </a:cubicBezTo>
                  <a:cubicBezTo>
                    <a:pt x="3767" y="2226"/>
                    <a:pt x="3754" y="2265"/>
                    <a:pt x="3765" y="2275"/>
                  </a:cubicBezTo>
                  <a:cubicBezTo>
                    <a:pt x="3776" y="2284"/>
                    <a:pt x="3808" y="2274"/>
                    <a:pt x="3822" y="2275"/>
                  </a:cubicBezTo>
                  <a:cubicBezTo>
                    <a:pt x="3844" y="2276"/>
                    <a:pt x="3890" y="2280"/>
                    <a:pt x="3912" y="2286"/>
                  </a:cubicBezTo>
                  <a:cubicBezTo>
                    <a:pt x="3929" y="2291"/>
                    <a:pt x="3957" y="2315"/>
                    <a:pt x="3973" y="2314"/>
                  </a:cubicBezTo>
                  <a:cubicBezTo>
                    <a:pt x="3993" y="2313"/>
                    <a:pt x="4026" y="2289"/>
                    <a:pt x="4040" y="2276"/>
                  </a:cubicBezTo>
                  <a:cubicBezTo>
                    <a:pt x="4052" y="2265"/>
                    <a:pt x="4059" y="2218"/>
                    <a:pt x="4076" y="2220"/>
                  </a:cubicBezTo>
                  <a:cubicBezTo>
                    <a:pt x="4091" y="2222"/>
                    <a:pt x="4084" y="2267"/>
                    <a:pt x="4094" y="2278"/>
                  </a:cubicBezTo>
                  <a:cubicBezTo>
                    <a:pt x="4113" y="2298"/>
                    <a:pt x="4172" y="2309"/>
                    <a:pt x="4198" y="2319"/>
                  </a:cubicBezTo>
                  <a:cubicBezTo>
                    <a:pt x="4224" y="2329"/>
                    <a:pt x="4280" y="2343"/>
                    <a:pt x="4302" y="2359"/>
                  </a:cubicBezTo>
                  <a:cubicBezTo>
                    <a:pt x="4335" y="2382"/>
                    <a:pt x="4375" y="2458"/>
                    <a:pt x="4406" y="2483"/>
                  </a:cubicBezTo>
                  <a:cubicBezTo>
                    <a:pt x="4429" y="2501"/>
                    <a:pt x="4481" y="2534"/>
                    <a:pt x="4510" y="2536"/>
                  </a:cubicBezTo>
                  <a:cubicBezTo>
                    <a:pt x="4538" y="2537"/>
                    <a:pt x="4587" y="2498"/>
                    <a:pt x="4614" y="2493"/>
                  </a:cubicBezTo>
                  <a:cubicBezTo>
                    <a:pt x="4627" y="2490"/>
                    <a:pt x="4654" y="2490"/>
                    <a:pt x="4667" y="2493"/>
                  </a:cubicBezTo>
                  <a:cubicBezTo>
                    <a:pt x="4687" y="2497"/>
                    <a:pt x="4732" y="2510"/>
                    <a:pt x="4740" y="2529"/>
                  </a:cubicBezTo>
                  <a:cubicBezTo>
                    <a:pt x="4749" y="2550"/>
                    <a:pt x="4715" y="2595"/>
                    <a:pt x="4713" y="2618"/>
                  </a:cubicBezTo>
                  <a:cubicBezTo>
                    <a:pt x="4712" y="2639"/>
                    <a:pt x="4717" y="2681"/>
                    <a:pt x="4727" y="2699"/>
                  </a:cubicBezTo>
                  <a:cubicBezTo>
                    <a:pt x="4732" y="2709"/>
                    <a:pt x="4751" y="2723"/>
                    <a:pt x="4761" y="2729"/>
                  </a:cubicBezTo>
                  <a:cubicBezTo>
                    <a:pt x="4778" y="2738"/>
                    <a:pt x="4819" y="2742"/>
                    <a:pt x="4834" y="2754"/>
                  </a:cubicBezTo>
                  <a:cubicBezTo>
                    <a:pt x="4856" y="2770"/>
                    <a:pt x="4889" y="2817"/>
                    <a:pt x="4898" y="2843"/>
                  </a:cubicBezTo>
                  <a:cubicBezTo>
                    <a:pt x="4906" y="2864"/>
                    <a:pt x="4903" y="2911"/>
                    <a:pt x="4903" y="2934"/>
                  </a:cubicBezTo>
                  <a:cubicBezTo>
                    <a:pt x="4904" y="2961"/>
                    <a:pt x="4894" y="3017"/>
                    <a:pt x="4900" y="3044"/>
                  </a:cubicBezTo>
                  <a:cubicBezTo>
                    <a:pt x="4903" y="3058"/>
                    <a:pt x="4919" y="3084"/>
                    <a:pt x="4928" y="3095"/>
                  </a:cubicBezTo>
                  <a:cubicBezTo>
                    <a:pt x="4941" y="3112"/>
                    <a:pt x="4975" y="3136"/>
                    <a:pt x="4991" y="3150"/>
                  </a:cubicBezTo>
                  <a:cubicBezTo>
                    <a:pt x="5015" y="3171"/>
                    <a:pt x="5054" y="3231"/>
                    <a:pt x="5085" y="3238"/>
                  </a:cubicBezTo>
                  <a:cubicBezTo>
                    <a:pt x="5103" y="3241"/>
                    <a:pt x="5137" y="3221"/>
                    <a:pt x="5153" y="3213"/>
                  </a:cubicBezTo>
                  <a:cubicBezTo>
                    <a:pt x="5168" y="3205"/>
                    <a:pt x="5192" y="3177"/>
                    <a:pt x="5209" y="3171"/>
                  </a:cubicBezTo>
                  <a:cubicBezTo>
                    <a:pt x="5238" y="3162"/>
                    <a:pt x="5302" y="3171"/>
                    <a:pt x="5333" y="3170"/>
                  </a:cubicBezTo>
                  <a:cubicBezTo>
                    <a:pt x="5350" y="3169"/>
                    <a:pt x="5385" y="3170"/>
                    <a:pt x="5402" y="3167"/>
                  </a:cubicBezTo>
                  <a:cubicBezTo>
                    <a:pt x="5437" y="3160"/>
                    <a:pt x="5504" y="3131"/>
                    <a:pt x="5538" y="3119"/>
                  </a:cubicBezTo>
                  <a:cubicBezTo>
                    <a:pt x="5568" y="3107"/>
                    <a:pt x="5630" y="3087"/>
                    <a:pt x="5658" y="3071"/>
                  </a:cubicBezTo>
                  <a:cubicBezTo>
                    <a:pt x="5694" y="3050"/>
                    <a:pt x="5762" y="2999"/>
                    <a:pt x="5785" y="2965"/>
                  </a:cubicBezTo>
                  <a:cubicBezTo>
                    <a:pt x="5798" y="2946"/>
                    <a:pt x="5804" y="2900"/>
                    <a:pt x="5813" y="2879"/>
                  </a:cubicBezTo>
                  <a:cubicBezTo>
                    <a:pt x="5825" y="2854"/>
                    <a:pt x="5853" y="2806"/>
                    <a:pt x="5871" y="2785"/>
                  </a:cubicBezTo>
                  <a:cubicBezTo>
                    <a:pt x="5892" y="2762"/>
                    <a:pt x="5941" y="2726"/>
                    <a:pt x="5967" y="2709"/>
                  </a:cubicBezTo>
                  <a:cubicBezTo>
                    <a:pt x="5995" y="2691"/>
                    <a:pt x="6058" y="2667"/>
                    <a:pt x="6086" y="2648"/>
                  </a:cubicBezTo>
                  <a:cubicBezTo>
                    <a:pt x="6103" y="2636"/>
                    <a:pt x="6135" y="2609"/>
                    <a:pt x="6149" y="2593"/>
                  </a:cubicBezTo>
                  <a:cubicBezTo>
                    <a:pt x="6159" y="2581"/>
                    <a:pt x="6172" y="2552"/>
                    <a:pt x="6183" y="2540"/>
                  </a:cubicBezTo>
                  <a:cubicBezTo>
                    <a:pt x="6196" y="2528"/>
                    <a:pt x="6228" y="2510"/>
                    <a:pt x="6243" y="2499"/>
                  </a:cubicBezTo>
                  <a:cubicBezTo>
                    <a:pt x="6267" y="2482"/>
                    <a:pt x="6313" y="2446"/>
                    <a:pt x="6335" y="2427"/>
                  </a:cubicBezTo>
                  <a:cubicBezTo>
                    <a:pt x="6362" y="2403"/>
                    <a:pt x="6406" y="2346"/>
                    <a:pt x="6436" y="2326"/>
                  </a:cubicBezTo>
                  <a:cubicBezTo>
                    <a:pt x="6449" y="2317"/>
                    <a:pt x="6478" y="2308"/>
                    <a:pt x="6492" y="2303"/>
                  </a:cubicBezTo>
                  <a:cubicBezTo>
                    <a:pt x="6506" y="2297"/>
                    <a:pt x="6538" y="2292"/>
                    <a:pt x="6548" y="2281"/>
                  </a:cubicBezTo>
                  <a:cubicBezTo>
                    <a:pt x="6561" y="2268"/>
                    <a:pt x="6566" y="2230"/>
                    <a:pt x="6572" y="2213"/>
                  </a:cubicBezTo>
                  <a:cubicBezTo>
                    <a:pt x="6577" y="2198"/>
                    <a:pt x="6582" y="2164"/>
                    <a:pt x="6591" y="2151"/>
                  </a:cubicBezTo>
                  <a:cubicBezTo>
                    <a:pt x="6603" y="2135"/>
                    <a:pt x="6639" y="2114"/>
                    <a:pt x="6657" y="2106"/>
                  </a:cubicBezTo>
                  <a:cubicBezTo>
                    <a:pt x="6676" y="2098"/>
                    <a:pt x="6718" y="2083"/>
                    <a:pt x="6738" y="2086"/>
                  </a:cubicBezTo>
                  <a:cubicBezTo>
                    <a:pt x="6755" y="2089"/>
                    <a:pt x="6786" y="2108"/>
                    <a:pt x="6796" y="2121"/>
                  </a:cubicBezTo>
                  <a:cubicBezTo>
                    <a:pt x="6808" y="2136"/>
                    <a:pt x="6816" y="2175"/>
                    <a:pt x="6816" y="2194"/>
                  </a:cubicBezTo>
                  <a:cubicBezTo>
                    <a:pt x="6816" y="2208"/>
                    <a:pt x="6808" y="2237"/>
                    <a:pt x="6799" y="2248"/>
                  </a:cubicBezTo>
                  <a:cubicBezTo>
                    <a:pt x="6786" y="2267"/>
                    <a:pt x="6746" y="2291"/>
                    <a:pt x="6727" y="2303"/>
                  </a:cubicBezTo>
                  <a:cubicBezTo>
                    <a:pt x="6709" y="2314"/>
                    <a:pt x="6666" y="2325"/>
                    <a:pt x="6652" y="2341"/>
                  </a:cubicBezTo>
                  <a:cubicBezTo>
                    <a:pt x="6639" y="2355"/>
                    <a:pt x="6630" y="2396"/>
                    <a:pt x="6624" y="2415"/>
                  </a:cubicBezTo>
                  <a:cubicBezTo>
                    <a:pt x="6617" y="2440"/>
                    <a:pt x="6598" y="2491"/>
                    <a:pt x="6600" y="2517"/>
                  </a:cubicBezTo>
                  <a:cubicBezTo>
                    <a:pt x="6601" y="2539"/>
                    <a:pt x="6621" y="2580"/>
                    <a:pt x="6631" y="2600"/>
                  </a:cubicBezTo>
                  <a:cubicBezTo>
                    <a:pt x="6637" y="2611"/>
                    <a:pt x="6651" y="2633"/>
                    <a:pt x="6659" y="2643"/>
                  </a:cubicBezTo>
                  <a:cubicBezTo>
                    <a:pt x="6670" y="2655"/>
                    <a:pt x="6700" y="2672"/>
                    <a:pt x="6709" y="2686"/>
                  </a:cubicBezTo>
                  <a:cubicBezTo>
                    <a:pt x="6720" y="2703"/>
                    <a:pt x="6734" y="2744"/>
                    <a:pt x="6735" y="2765"/>
                  </a:cubicBezTo>
                  <a:cubicBezTo>
                    <a:pt x="6737" y="2794"/>
                    <a:pt x="6722" y="2851"/>
                    <a:pt x="6714" y="2879"/>
                  </a:cubicBezTo>
                  <a:cubicBezTo>
                    <a:pt x="6708" y="2898"/>
                    <a:pt x="6695" y="2937"/>
                    <a:pt x="6684" y="2953"/>
                  </a:cubicBezTo>
                  <a:cubicBezTo>
                    <a:pt x="6671" y="2973"/>
                    <a:pt x="6633" y="3001"/>
                    <a:pt x="6619" y="3019"/>
                  </a:cubicBezTo>
                  <a:cubicBezTo>
                    <a:pt x="6607" y="3037"/>
                    <a:pt x="6582" y="3075"/>
                    <a:pt x="6580" y="3097"/>
                  </a:cubicBezTo>
                  <a:cubicBezTo>
                    <a:pt x="6578" y="3120"/>
                    <a:pt x="6605" y="3162"/>
                    <a:pt x="6608" y="3185"/>
                  </a:cubicBezTo>
                  <a:cubicBezTo>
                    <a:pt x="6612" y="3216"/>
                    <a:pt x="6603" y="3279"/>
                    <a:pt x="6601" y="3310"/>
                  </a:cubicBezTo>
                  <a:cubicBezTo>
                    <a:pt x="6600" y="3329"/>
                    <a:pt x="6594" y="3366"/>
                    <a:pt x="6595" y="3385"/>
                  </a:cubicBezTo>
                  <a:cubicBezTo>
                    <a:pt x="6596" y="3424"/>
                    <a:pt x="6622" y="3502"/>
                    <a:pt x="6621" y="3541"/>
                  </a:cubicBezTo>
                  <a:cubicBezTo>
                    <a:pt x="6621" y="3565"/>
                    <a:pt x="6603" y="3610"/>
                    <a:pt x="6601" y="3634"/>
                  </a:cubicBezTo>
                  <a:cubicBezTo>
                    <a:pt x="6600" y="3648"/>
                    <a:pt x="6603" y="3678"/>
                    <a:pt x="6606" y="3692"/>
                  </a:cubicBezTo>
                  <a:cubicBezTo>
                    <a:pt x="6611" y="3714"/>
                    <a:pt x="6634" y="3754"/>
                    <a:pt x="6636" y="3776"/>
                  </a:cubicBezTo>
                  <a:cubicBezTo>
                    <a:pt x="6638" y="3791"/>
                    <a:pt x="6631" y="3822"/>
                    <a:pt x="6628" y="3837"/>
                  </a:cubicBezTo>
                  <a:cubicBezTo>
                    <a:pt x="6623" y="3859"/>
                    <a:pt x="6602" y="3899"/>
                    <a:pt x="6603" y="3921"/>
                  </a:cubicBezTo>
                  <a:cubicBezTo>
                    <a:pt x="6604" y="3943"/>
                    <a:pt x="6638" y="3982"/>
                    <a:pt x="6636" y="4004"/>
                  </a:cubicBezTo>
                  <a:cubicBezTo>
                    <a:pt x="6634" y="4022"/>
                    <a:pt x="6609" y="4052"/>
                    <a:pt x="6598" y="4067"/>
                  </a:cubicBezTo>
                  <a:cubicBezTo>
                    <a:pt x="6587" y="4081"/>
                    <a:pt x="6555" y="4104"/>
                    <a:pt x="6548" y="4121"/>
                  </a:cubicBezTo>
                  <a:cubicBezTo>
                    <a:pt x="6541" y="4141"/>
                    <a:pt x="6547" y="4186"/>
                    <a:pt x="6550" y="4207"/>
                  </a:cubicBezTo>
                  <a:cubicBezTo>
                    <a:pt x="6553" y="4234"/>
                    <a:pt x="6578" y="4285"/>
                    <a:pt x="6575" y="4311"/>
                  </a:cubicBezTo>
                  <a:cubicBezTo>
                    <a:pt x="6572" y="4335"/>
                    <a:pt x="6541" y="4374"/>
                    <a:pt x="6530" y="4395"/>
                  </a:cubicBezTo>
                  <a:cubicBezTo>
                    <a:pt x="6522" y="4412"/>
                    <a:pt x="6499" y="4443"/>
                    <a:pt x="6496" y="4461"/>
                  </a:cubicBezTo>
                  <a:cubicBezTo>
                    <a:pt x="6492" y="4481"/>
                    <a:pt x="6505" y="4521"/>
                    <a:pt x="6509" y="4541"/>
                  </a:cubicBezTo>
                  <a:cubicBezTo>
                    <a:pt x="6513" y="4561"/>
                    <a:pt x="6531" y="4601"/>
                    <a:pt x="6530" y="4622"/>
                  </a:cubicBezTo>
                  <a:cubicBezTo>
                    <a:pt x="6529" y="4651"/>
                    <a:pt x="6514" y="4714"/>
                    <a:pt x="6492" y="4734"/>
                  </a:cubicBezTo>
                  <a:cubicBezTo>
                    <a:pt x="6474" y="4751"/>
                    <a:pt x="6420" y="4758"/>
                    <a:pt x="6395" y="4757"/>
                  </a:cubicBezTo>
                  <a:cubicBezTo>
                    <a:pt x="6379" y="4757"/>
                    <a:pt x="6349" y="4742"/>
                    <a:pt x="6334" y="4739"/>
                  </a:cubicBezTo>
                  <a:cubicBezTo>
                    <a:pt x="6305" y="4734"/>
                    <a:pt x="6246" y="4728"/>
                    <a:pt x="6216" y="4731"/>
                  </a:cubicBezTo>
                  <a:cubicBezTo>
                    <a:pt x="6183" y="4733"/>
                    <a:pt x="6118" y="4763"/>
                    <a:pt x="6084" y="4762"/>
                  </a:cubicBezTo>
                  <a:cubicBezTo>
                    <a:pt x="6056" y="4761"/>
                    <a:pt x="5998" y="4745"/>
                    <a:pt x="5974" y="4731"/>
                  </a:cubicBezTo>
                  <a:cubicBezTo>
                    <a:pt x="5960" y="4722"/>
                    <a:pt x="5944" y="4691"/>
                    <a:pt x="5929" y="4684"/>
                  </a:cubicBezTo>
                  <a:cubicBezTo>
                    <a:pt x="5915" y="4678"/>
                    <a:pt x="5879" y="4676"/>
                    <a:pt x="5866" y="4684"/>
                  </a:cubicBezTo>
                  <a:cubicBezTo>
                    <a:pt x="5843" y="4699"/>
                    <a:pt x="5830" y="4757"/>
                    <a:pt x="5822" y="4783"/>
                  </a:cubicBezTo>
                  <a:cubicBezTo>
                    <a:pt x="5812" y="4816"/>
                    <a:pt x="5816" y="4887"/>
                    <a:pt x="5800" y="4917"/>
                  </a:cubicBezTo>
                  <a:cubicBezTo>
                    <a:pt x="5785" y="4946"/>
                    <a:pt x="5730" y="4985"/>
                    <a:pt x="5704" y="5006"/>
                  </a:cubicBezTo>
                  <a:cubicBezTo>
                    <a:pt x="5686" y="5022"/>
                    <a:pt x="5635" y="5041"/>
                    <a:pt x="5627" y="5064"/>
                  </a:cubicBezTo>
                  <a:cubicBezTo>
                    <a:pt x="5620" y="5083"/>
                    <a:pt x="5640" y="5124"/>
                    <a:pt x="5647" y="5144"/>
                  </a:cubicBezTo>
                  <a:cubicBezTo>
                    <a:pt x="5660" y="5182"/>
                    <a:pt x="5695" y="5255"/>
                    <a:pt x="5713" y="5292"/>
                  </a:cubicBezTo>
                  <a:cubicBezTo>
                    <a:pt x="5737" y="5343"/>
                    <a:pt x="5791" y="5443"/>
                    <a:pt x="5813" y="5495"/>
                  </a:cubicBezTo>
                  <a:cubicBezTo>
                    <a:pt x="5845" y="5567"/>
                    <a:pt x="5902" y="5715"/>
                    <a:pt x="5927" y="5789"/>
                  </a:cubicBezTo>
                  <a:cubicBezTo>
                    <a:pt x="5944" y="5839"/>
                    <a:pt x="5982" y="5939"/>
                    <a:pt x="5985" y="5992"/>
                  </a:cubicBezTo>
                  <a:cubicBezTo>
                    <a:pt x="5986" y="6006"/>
                    <a:pt x="5981" y="6030"/>
                    <a:pt x="5977" y="6051"/>
                  </a:cubicBezTo>
                  <a:cubicBezTo>
                    <a:pt x="5933" y="6058"/>
                    <a:pt x="5854" y="6070"/>
                    <a:pt x="5826" y="6069"/>
                  </a:cubicBezTo>
                  <a:cubicBezTo>
                    <a:pt x="5783" y="6067"/>
                    <a:pt x="5716" y="6001"/>
                    <a:pt x="5675" y="5987"/>
                  </a:cubicBezTo>
                  <a:cubicBezTo>
                    <a:pt x="5653" y="5979"/>
                    <a:pt x="5602" y="5984"/>
                    <a:pt x="5583" y="5970"/>
                  </a:cubicBezTo>
                  <a:cubicBezTo>
                    <a:pt x="5541" y="5940"/>
                    <a:pt x="5531" y="5797"/>
                    <a:pt x="5481" y="5789"/>
                  </a:cubicBezTo>
                  <a:cubicBezTo>
                    <a:pt x="5445" y="5783"/>
                    <a:pt x="5409" y="5888"/>
                    <a:pt x="5373" y="5888"/>
                  </a:cubicBezTo>
                  <a:cubicBezTo>
                    <a:pt x="5345" y="5888"/>
                    <a:pt x="5318" y="5818"/>
                    <a:pt x="5292" y="5811"/>
                  </a:cubicBezTo>
                  <a:cubicBezTo>
                    <a:pt x="5275" y="5807"/>
                    <a:pt x="5238" y="5815"/>
                    <a:pt x="5227" y="5828"/>
                  </a:cubicBezTo>
                  <a:cubicBezTo>
                    <a:pt x="5208" y="5849"/>
                    <a:pt x="5234" y="5921"/>
                    <a:pt x="5216" y="5943"/>
                  </a:cubicBezTo>
                  <a:cubicBezTo>
                    <a:pt x="5192" y="5971"/>
                    <a:pt x="5108" y="5964"/>
                    <a:pt x="5075" y="5981"/>
                  </a:cubicBezTo>
                  <a:cubicBezTo>
                    <a:pt x="5051" y="5994"/>
                    <a:pt x="4998" y="6026"/>
                    <a:pt x="4989" y="6053"/>
                  </a:cubicBezTo>
                  <a:cubicBezTo>
                    <a:pt x="4981" y="6076"/>
                    <a:pt x="5014" y="6126"/>
                    <a:pt x="5011" y="6151"/>
                  </a:cubicBezTo>
                  <a:cubicBezTo>
                    <a:pt x="5007" y="6173"/>
                    <a:pt x="4985" y="6215"/>
                    <a:pt x="4967" y="6228"/>
                  </a:cubicBezTo>
                  <a:cubicBezTo>
                    <a:pt x="4943" y="6246"/>
                    <a:pt x="4877" y="6261"/>
                    <a:pt x="4849" y="6250"/>
                  </a:cubicBezTo>
                  <a:cubicBezTo>
                    <a:pt x="4806" y="6234"/>
                    <a:pt x="4755" y="6149"/>
                    <a:pt x="4735" y="6107"/>
                  </a:cubicBezTo>
                  <a:cubicBezTo>
                    <a:pt x="4730" y="6096"/>
                    <a:pt x="4733" y="6067"/>
                    <a:pt x="4724" y="6058"/>
                  </a:cubicBezTo>
                  <a:cubicBezTo>
                    <a:pt x="4703" y="6036"/>
                    <a:pt x="4631" y="6047"/>
                    <a:pt x="4605" y="6031"/>
                  </a:cubicBezTo>
                  <a:cubicBezTo>
                    <a:pt x="4570" y="6008"/>
                    <a:pt x="4515" y="5938"/>
                    <a:pt x="4497" y="5899"/>
                  </a:cubicBezTo>
                  <a:cubicBezTo>
                    <a:pt x="4478" y="5855"/>
                    <a:pt x="4491" y="5751"/>
                    <a:pt x="4470" y="5707"/>
                  </a:cubicBezTo>
                  <a:cubicBezTo>
                    <a:pt x="4462" y="5688"/>
                    <a:pt x="4435" y="5655"/>
                    <a:pt x="4416" y="5646"/>
                  </a:cubicBezTo>
                  <a:cubicBezTo>
                    <a:pt x="4389" y="5634"/>
                    <a:pt x="4321" y="5627"/>
                    <a:pt x="4298" y="5646"/>
                  </a:cubicBezTo>
                  <a:cubicBezTo>
                    <a:pt x="4282" y="5660"/>
                    <a:pt x="4280" y="5708"/>
                    <a:pt x="4281" y="5729"/>
                  </a:cubicBezTo>
                  <a:cubicBezTo>
                    <a:pt x="4284" y="5788"/>
                    <a:pt x="4355" y="5895"/>
                    <a:pt x="4352" y="5954"/>
                  </a:cubicBezTo>
                  <a:cubicBezTo>
                    <a:pt x="4351" y="5970"/>
                    <a:pt x="4336" y="6002"/>
                    <a:pt x="4325" y="6014"/>
                  </a:cubicBezTo>
                  <a:cubicBezTo>
                    <a:pt x="4310" y="6030"/>
                    <a:pt x="4270" y="6056"/>
                    <a:pt x="4249" y="6053"/>
                  </a:cubicBezTo>
                  <a:cubicBezTo>
                    <a:pt x="4196" y="6045"/>
                    <a:pt x="4128" y="5945"/>
                    <a:pt x="4092" y="5904"/>
                  </a:cubicBezTo>
                  <a:cubicBezTo>
                    <a:pt x="4079" y="5889"/>
                    <a:pt x="4052" y="5857"/>
                    <a:pt x="4044" y="5838"/>
                  </a:cubicBezTo>
                  <a:cubicBezTo>
                    <a:pt x="4034" y="5815"/>
                    <a:pt x="4042" y="5760"/>
                    <a:pt x="4027" y="5740"/>
                  </a:cubicBezTo>
                  <a:cubicBezTo>
                    <a:pt x="4013" y="5720"/>
                    <a:pt x="3965" y="5693"/>
                    <a:pt x="3941" y="5696"/>
                  </a:cubicBezTo>
                  <a:cubicBezTo>
                    <a:pt x="3926" y="5697"/>
                    <a:pt x="3906" y="5727"/>
                    <a:pt x="3892" y="5734"/>
                  </a:cubicBezTo>
                  <a:cubicBezTo>
                    <a:pt x="3872" y="5744"/>
                    <a:pt x="3827" y="5764"/>
                    <a:pt x="3806" y="5756"/>
                  </a:cubicBezTo>
                  <a:cubicBezTo>
                    <a:pt x="3777" y="5746"/>
                    <a:pt x="3735" y="5688"/>
                    <a:pt x="3730" y="5657"/>
                  </a:cubicBezTo>
                  <a:cubicBezTo>
                    <a:pt x="3726" y="5633"/>
                    <a:pt x="3766" y="5589"/>
                    <a:pt x="3763" y="5564"/>
                  </a:cubicBezTo>
                  <a:cubicBezTo>
                    <a:pt x="3756" y="5522"/>
                    <a:pt x="3699" y="5445"/>
                    <a:pt x="3660" y="5427"/>
                  </a:cubicBezTo>
                  <a:cubicBezTo>
                    <a:pt x="3639" y="5417"/>
                    <a:pt x="3590" y="5438"/>
                    <a:pt x="3568" y="5432"/>
                  </a:cubicBezTo>
                  <a:cubicBezTo>
                    <a:pt x="3545" y="5426"/>
                    <a:pt x="3511" y="5383"/>
                    <a:pt x="3487" y="5377"/>
                  </a:cubicBezTo>
                  <a:cubicBezTo>
                    <a:pt x="3471" y="5374"/>
                    <a:pt x="3437" y="5380"/>
                    <a:pt x="3422" y="5388"/>
                  </a:cubicBezTo>
                  <a:cubicBezTo>
                    <a:pt x="3389" y="5407"/>
                    <a:pt x="3355" y="5490"/>
                    <a:pt x="3320" y="5504"/>
                  </a:cubicBezTo>
                  <a:cubicBezTo>
                    <a:pt x="3276" y="5521"/>
                    <a:pt x="3176" y="5502"/>
                    <a:pt x="3131" y="5487"/>
                  </a:cubicBezTo>
                  <a:cubicBezTo>
                    <a:pt x="3108" y="5480"/>
                    <a:pt x="3061" y="5459"/>
                    <a:pt x="3050" y="5438"/>
                  </a:cubicBezTo>
                  <a:cubicBezTo>
                    <a:pt x="3040" y="5421"/>
                    <a:pt x="3058" y="5378"/>
                    <a:pt x="3050" y="5361"/>
                  </a:cubicBezTo>
                  <a:cubicBezTo>
                    <a:pt x="3044" y="5349"/>
                    <a:pt x="3020" y="5331"/>
                    <a:pt x="3006" y="5328"/>
                  </a:cubicBezTo>
                  <a:cubicBezTo>
                    <a:pt x="2985" y="5323"/>
                    <a:pt x="2938" y="5332"/>
                    <a:pt x="2920" y="5345"/>
                  </a:cubicBezTo>
                  <a:cubicBezTo>
                    <a:pt x="2898" y="5360"/>
                    <a:pt x="2888" y="5423"/>
                    <a:pt x="2866" y="5438"/>
                  </a:cubicBezTo>
                  <a:cubicBezTo>
                    <a:pt x="2840" y="5455"/>
                    <a:pt x="2774" y="5464"/>
                    <a:pt x="2744" y="5456"/>
                  </a:cubicBezTo>
                  <a:cubicBezTo>
                    <a:pt x="2721" y="5450"/>
                    <a:pt x="2692" y="5396"/>
                    <a:pt x="2668" y="5398"/>
                  </a:cubicBezTo>
                  <a:cubicBezTo>
                    <a:pt x="2648" y="5399"/>
                    <a:pt x="2627" y="5444"/>
                    <a:pt x="2611" y="5456"/>
                  </a:cubicBezTo>
                  <a:cubicBezTo>
                    <a:pt x="2584" y="5475"/>
                    <a:pt x="2525" y="5512"/>
                    <a:pt x="2492" y="5514"/>
                  </a:cubicBezTo>
                  <a:cubicBezTo>
                    <a:pt x="2470" y="5515"/>
                    <a:pt x="2428" y="5494"/>
                    <a:pt x="2408" y="5483"/>
                  </a:cubicBezTo>
                  <a:cubicBezTo>
                    <a:pt x="2374" y="5463"/>
                    <a:pt x="2318" y="5402"/>
                    <a:pt x="2286" y="5378"/>
                  </a:cubicBezTo>
                  <a:cubicBezTo>
                    <a:pt x="2272" y="5367"/>
                    <a:pt x="2237" y="5353"/>
                    <a:pt x="2225" y="5339"/>
                  </a:cubicBezTo>
                  <a:cubicBezTo>
                    <a:pt x="2196" y="5307"/>
                    <a:pt x="2153" y="5227"/>
                    <a:pt x="2149" y="5184"/>
                  </a:cubicBezTo>
                  <a:cubicBezTo>
                    <a:pt x="2147" y="5167"/>
                    <a:pt x="2167" y="5135"/>
                    <a:pt x="2164" y="5118"/>
                  </a:cubicBezTo>
                  <a:cubicBezTo>
                    <a:pt x="2159" y="5092"/>
                    <a:pt x="2122" y="5051"/>
                    <a:pt x="2103" y="5033"/>
                  </a:cubicBezTo>
                  <a:cubicBezTo>
                    <a:pt x="2090" y="5020"/>
                    <a:pt x="2060" y="4995"/>
                    <a:pt x="2042" y="4994"/>
                  </a:cubicBezTo>
                  <a:cubicBezTo>
                    <a:pt x="2024" y="4993"/>
                    <a:pt x="1993" y="5018"/>
                    <a:pt x="1977" y="5025"/>
                  </a:cubicBezTo>
                  <a:cubicBezTo>
                    <a:pt x="1951" y="5035"/>
                    <a:pt x="1900" y="5055"/>
                    <a:pt x="1873" y="5060"/>
                  </a:cubicBezTo>
                  <a:cubicBezTo>
                    <a:pt x="1849" y="5064"/>
                    <a:pt x="1798" y="5057"/>
                    <a:pt x="1774" y="5064"/>
                  </a:cubicBezTo>
                  <a:cubicBezTo>
                    <a:pt x="1754" y="5069"/>
                    <a:pt x="1722" y="5100"/>
                    <a:pt x="1702" y="5103"/>
                  </a:cubicBezTo>
                  <a:cubicBezTo>
                    <a:pt x="1692" y="5104"/>
                    <a:pt x="1678" y="5102"/>
                    <a:pt x="1664" y="509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6" name="Freeform 29"/>
            <p:cNvSpPr>
              <a:spLocks/>
            </p:cNvSpPr>
            <p:nvPr/>
          </p:nvSpPr>
          <p:spPr bwMode="auto">
            <a:xfrm>
              <a:off x="5316537" y="2182812"/>
              <a:ext cx="836613" cy="579438"/>
            </a:xfrm>
            <a:custGeom>
              <a:avLst/>
              <a:gdLst>
                <a:gd name="T0" fmla="*/ 4923 w 4935"/>
                <a:gd name="T1" fmla="*/ 1395 h 3418"/>
                <a:gd name="T2" fmla="*/ 4700 w 4935"/>
                <a:gd name="T3" fmla="*/ 1521 h 3418"/>
                <a:gd name="T4" fmla="*/ 4738 w 4935"/>
                <a:gd name="T5" fmla="*/ 1640 h 3418"/>
                <a:gd name="T6" fmla="*/ 4832 w 4935"/>
                <a:gd name="T7" fmla="*/ 1819 h 3418"/>
                <a:gd name="T8" fmla="*/ 4670 w 4935"/>
                <a:gd name="T9" fmla="*/ 1702 h 3418"/>
                <a:gd name="T10" fmla="*/ 4457 w 4935"/>
                <a:gd name="T11" fmla="*/ 1513 h 3418"/>
                <a:gd name="T12" fmla="*/ 4335 w 4935"/>
                <a:gd name="T13" fmla="*/ 1820 h 3418"/>
                <a:gd name="T14" fmla="*/ 4178 w 4935"/>
                <a:gd name="T15" fmla="*/ 1957 h 3418"/>
                <a:gd name="T16" fmla="*/ 4072 w 4935"/>
                <a:gd name="T17" fmla="*/ 2192 h 3418"/>
                <a:gd name="T18" fmla="*/ 3706 w 4935"/>
                <a:gd name="T19" fmla="*/ 2337 h 3418"/>
                <a:gd name="T20" fmla="*/ 3750 w 4935"/>
                <a:gd name="T21" fmla="*/ 2620 h 3418"/>
                <a:gd name="T22" fmla="*/ 3731 w 4935"/>
                <a:gd name="T23" fmla="*/ 2816 h 3418"/>
                <a:gd name="T24" fmla="*/ 3404 w 4935"/>
                <a:gd name="T25" fmla="*/ 2874 h 3418"/>
                <a:gd name="T26" fmla="*/ 3186 w 4935"/>
                <a:gd name="T27" fmla="*/ 2722 h 3418"/>
                <a:gd name="T28" fmla="*/ 2925 w 4935"/>
                <a:gd name="T29" fmla="*/ 2848 h 3418"/>
                <a:gd name="T30" fmla="*/ 2746 w 4935"/>
                <a:gd name="T31" fmla="*/ 3328 h 3418"/>
                <a:gd name="T32" fmla="*/ 2621 w 4935"/>
                <a:gd name="T33" fmla="*/ 3251 h 3418"/>
                <a:gd name="T34" fmla="*/ 2389 w 4935"/>
                <a:gd name="T35" fmla="*/ 2895 h 3418"/>
                <a:gd name="T36" fmla="*/ 2327 w 4935"/>
                <a:gd name="T37" fmla="*/ 2618 h 3418"/>
                <a:gd name="T38" fmla="*/ 2072 w 4935"/>
                <a:gd name="T39" fmla="*/ 2315 h 3418"/>
                <a:gd name="T40" fmla="*/ 1898 w 4935"/>
                <a:gd name="T41" fmla="*/ 2038 h 3418"/>
                <a:gd name="T42" fmla="*/ 1693 w 4935"/>
                <a:gd name="T43" fmla="*/ 2195 h 3418"/>
                <a:gd name="T44" fmla="*/ 1426 w 4935"/>
                <a:gd name="T45" fmla="*/ 1937 h 3418"/>
                <a:gd name="T46" fmla="*/ 1140 w 4935"/>
                <a:gd name="T47" fmla="*/ 1841 h 3418"/>
                <a:gd name="T48" fmla="*/ 1104 w 4935"/>
                <a:gd name="T49" fmla="*/ 1552 h 3418"/>
                <a:gd name="T50" fmla="*/ 907 w 4935"/>
                <a:gd name="T51" fmla="*/ 1281 h 3418"/>
                <a:gd name="T52" fmla="*/ 576 w 4935"/>
                <a:gd name="T53" fmla="*/ 1448 h 3418"/>
                <a:gd name="T54" fmla="*/ 431 w 4935"/>
                <a:gd name="T55" fmla="*/ 1292 h 3418"/>
                <a:gd name="T56" fmla="*/ 269 w 4935"/>
                <a:gd name="T57" fmla="*/ 892 h 3418"/>
                <a:gd name="T58" fmla="*/ 194 w 4935"/>
                <a:gd name="T59" fmla="*/ 655 h 3418"/>
                <a:gd name="T60" fmla="*/ 1 w 4935"/>
                <a:gd name="T61" fmla="*/ 522 h 3418"/>
                <a:gd name="T62" fmla="*/ 206 w 4935"/>
                <a:gd name="T63" fmla="*/ 392 h 3418"/>
                <a:gd name="T64" fmla="*/ 403 w 4935"/>
                <a:gd name="T65" fmla="*/ 388 h 3418"/>
                <a:gd name="T66" fmla="*/ 517 w 4935"/>
                <a:gd name="T67" fmla="*/ 296 h 3418"/>
                <a:gd name="T68" fmla="*/ 620 w 4935"/>
                <a:gd name="T69" fmla="*/ 151 h 3418"/>
                <a:gd name="T70" fmla="*/ 829 w 4935"/>
                <a:gd name="T71" fmla="*/ 67 h 3418"/>
                <a:gd name="T72" fmla="*/ 1120 w 4935"/>
                <a:gd name="T73" fmla="*/ 125 h 3418"/>
                <a:gd name="T74" fmla="*/ 1364 w 4935"/>
                <a:gd name="T75" fmla="*/ 490 h 3418"/>
                <a:gd name="T76" fmla="*/ 1700 w 4935"/>
                <a:gd name="T77" fmla="*/ 463 h 3418"/>
                <a:gd name="T78" fmla="*/ 2006 w 4935"/>
                <a:gd name="T79" fmla="*/ 368 h 3418"/>
                <a:gd name="T80" fmla="*/ 2378 w 4935"/>
                <a:gd name="T81" fmla="*/ 395 h 3418"/>
                <a:gd name="T82" fmla="*/ 2719 w 4935"/>
                <a:gd name="T83" fmla="*/ 571 h 3418"/>
                <a:gd name="T84" fmla="*/ 2897 w 4935"/>
                <a:gd name="T85" fmla="*/ 703 h 3418"/>
                <a:gd name="T86" fmla="*/ 3205 w 4935"/>
                <a:gd name="T87" fmla="*/ 1060 h 3418"/>
                <a:gd name="T88" fmla="*/ 3254 w 4935"/>
                <a:gd name="T89" fmla="*/ 653 h 3418"/>
                <a:gd name="T90" fmla="*/ 3561 w 4935"/>
                <a:gd name="T91" fmla="*/ 1038 h 3418"/>
                <a:gd name="T92" fmla="*/ 3923 w 4935"/>
                <a:gd name="T93" fmla="*/ 1235 h 3418"/>
                <a:gd name="T94" fmla="*/ 4172 w 4935"/>
                <a:gd name="T95" fmla="*/ 950 h 3418"/>
                <a:gd name="T96" fmla="*/ 4437 w 4935"/>
                <a:gd name="T97" fmla="*/ 796 h 3418"/>
                <a:gd name="T98" fmla="*/ 4933 w 4935"/>
                <a:gd name="T99" fmla="*/ 105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5" h="3418">
                  <a:moveTo>
                    <a:pt x="4929" y="1086"/>
                  </a:moveTo>
                  <a:cubicBezTo>
                    <a:pt x="4928" y="1103"/>
                    <a:pt x="4934" y="1137"/>
                    <a:pt x="4933" y="1154"/>
                  </a:cubicBezTo>
                  <a:cubicBezTo>
                    <a:pt x="4932" y="1194"/>
                    <a:pt x="4914" y="1272"/>
                    <a:pt x="4914" y="1312"/>
                  </a:cubicBezTo>
                  <a:cubicBezTo>
                    <a:pt x="4914" y="1333"/>
                    <a:pt x="4935" y="1377"/>
                    <a:pt x="4923" y="1395"/>
                  </a:cubicBezTo>
                  <a:cubicBezTo>
                    <a:pt x="4914" y="1410"/>
                    <a:pt x="4869" y="1410"/>
                    <a:pt x="4853" y="1419"/>
                  </a:cubicBezTo>
                  <a:cubicBezTo>
                    <a:pt x="4835" y="1429"/>
                    <a:pt x="4806" y="1458"/>
                    <a:pt x="4788" y="1469"/>
                  </a:cubicBezTo>
                  <a:cubicBezTo>
                    <a:pt x="4772" y="1479"/>
                    <a:pt x="4735" y="1490"/>
                    <a:pt x="4719" y="1501"/>
                  </a:cubicBezTo>
                  <a:cubicBezTo>
                    <a:pt x="4714" y="1505"/>
                    <a:pt x="4706" y="1517"/>
                    <a:pt x="4700" y="1521"/>
                  </a:cubicBezTo>
                  <a:cubicBezTo>
                    <a:pt x="4691" y="1528"/>
                    <a:pt x="4665" y="1532"/>
                    <a:pt x="4657" y="1541"/>
                  </a:cubicBezTo>
                  <a:cubicBezTo>
                    <a:pt x="4649" y="1550"/>
                    <a:pt x="4637" y="1576"/>
                    <a:pt x="4641" y="1588"/>
                  </a:cubicBezTo>
                  <a:cubicBezTo>
                    <a:pt x="4647" y="1604"/>
                    <a:pt x="4685" y="1617"/>
                    <a:pt x="4700" y="1625"/>
                  </a:cubicBezTo>
                  <a:cubicBezTo>
                    <a:pt x="4709" y="1630"/>
                    <a:pt x="4728" y="1636"/>
                    <a:pt x="4738" y="1640"/>
                  </a:cubicBezTo>
                  <a:cubicBezTo>
                    <a:pt x="4745" y="1643"/>
                    <a:pt x="4762" y="1647"/>
                    <a:pt x="4769" y="1652"/>
                  </a:cubicBezTo>
                  <a:cubicBezTo>
                    <a:pt x="4779" y="1660"/>
                    <a:pt x="4792" y="1682"/>
                    <a:pt x="4800" y="1692"/>
                  </a:cubicBezTo>
                  <a:cubicBezTo>
                    <a:pt x="4813" y="1708"/>
                    <a:pt x="4849" y="1734"/>
                    <a:pt x="4853" y="1754"/>
                  </a:cubicBezTo>
                  <a:cubicBezTo>
                    <a:pt x="4856" y="1771"/>
                    <a:pt x="4847" y="1811"/>
                    <a:pt x="4832" y="1819"/>
                  </a:cubicBezTo>
                  <a:cubicBezTo>
                    <a:pt x="4817" y="1828"/>
                    <a:pt x="4782" y="1811"/>
                    <a:pt x="4766" y="1805"/>
                  </a:cubicBezTo>
                  <a:cubicBezTo>
                    <a:pt x="4751" y="1798"/>
                    <a:pt x="4723" y="1780"/>
                    <a:pt x="4710" y="1770"/>
                  </a:cubicBezTo>
                  <a:cubicBezTo>
                    <a:pt x="4703" y="1764"/>
                    <a:pt x="4688" y="1752"/>
                    <a:pt x="4683" y="1744"/>
                  </a:cubicBezTo>
                  <a:cubicBezTo>
                    <a:pt x="4677" y="1735"/>
                    <a:pt x="4676" y="1711"/>
                    <a:pt x="4670" y="1702"/>
                  </a:cubicBezTo>
                  <a:cubicBezTo>
                    <a:pt x="4661" y="1690"/>
                    <a:pt x="4634" y="1676"/>
                    <a:pt x="4622" y="1667"/>
                  </a:cubicBezTo>
                  <a:cubicBezTo>
                    <a:pt x="4604" y="1652"/>
                    <a:pt x="4566" y="1624"/>
                    <a:pt x="4551" y="1606"/>
                  </a:cubicBezTo>
                  <a:cubicBezTo>
                    <a:pt x="4539" y="1591"/>
                    <a:pt x="4529" y="1551"/>
                    <a:pt x="4515" y="1538"/>
                  </a:cubicBezTo>
                  <a:cubicBezTo>
                    <a:pt x="4503" y="1527"/>
                    <a:pt x="4472" y="1518"/>
                    <a:pt x="4457" y="1513"/>
                  </a:cubicBezTo>
                  <a:cubicBezTo>
                    <a:pt x="4438" y="1507"/>
                    <a:pt x="4397" y="1487"/>
                    <a:pt x="4378" y="1495"/>
                  </a:cubicBezTo>
                  <a:cubicBezTo>
                    <a:pt x="4365" y="1501"/>
                    <a:pt x="4354" y="1532"/>
                    <a:pt x="4350" y="1546"/>
                  </a:cubicBezTo>
                  <a:cubicBezTo>
                    <a:pt x="4344" y="1570"/>
                    <a:pt x="4351" y="1621"/>
                    <a:pt x="4350" y="1645"/>
                  </a:cubicBezTo>
                  <a:cubicBezTo>
                    <a:pt x="4348" y="1689"/>
                    <a:pt x="4337" y="1776"/>
                    <a:pt x="4335" y="1820"/>
                  </a:cubicBezTo>
                  <a:cubicBezTo>
                    <a:pt x="4334" y="1837"/>
                    <a:pt x="4341" y="1871"/>
                    <a:pt x="4335" y="1886"/>
                  </a:cubicBezTo>
                  <a:cubicBezTo>
                    <a:pt x="4327" y="1908"/>
                    <a:pt x="4295" y="1943"/>
                    <a:pt x="4277" y="1957"/>
                  </a:cubicBezTo>
                  <a:cubicBezTo>
                    <a:pt x="4270" y="1963"/>
                    <a:pt x="4255" y="1974"/>
                    <a:pt x="4246" y="1976"/>
                  </a:cubicBezTo>
                  <a:cubicBezTo>
                    <a:pt x="4228" y="1978"/>
                    <a:pt x="4195" y="1952"/>
                    <a:pt x="4178" y="1957"/>
                  </a:cubicBezTo>
                  <a:cubicBezTo>
                    <a:pt x="4163" y="1963"/>
                    <a:pt x="4146" y="1994"/>
                    <a:pt x="4140" y="2009"/>
                  </a:cubicBezTo>
                  <a:cubicBezTo>
                    <a:pt x="4134" y="2024"/>
                    <a:pt x="4133" y="2057"/>
                    <a:pt x="4130" y="2073"/>
                  </a:cubicBezTo>
                  <a:cubicBezTo>
                    <a:pt x="4126" y="2093"/>
                    <a:pt x="4122" y="2135"/>
                    <a:pt x="4112" y="2152"/>
                  </a:cubicBezTo>
                  <a:cubicBezTo>
                    <a:pt x="4105" y="2165"/>
                    <a:pt x="4080" y="2180"/>
                    <a:pt x="4072" y="2192"/>
                  </a:cubicBezTo>
                  <a:cubicBezTo>
                    <a:pt x="4063" y="2206"/>
                    <a:pt x="4060" y="2243"/>
                    <a:pt x="4048" y="2255"/>
                  </a:cubicBezTo>
                  <a:cubicBezTo>
                    <a:pt x="4033" y="2269"/>
                    <a:pt x="3992" y="2279"/>
                    <a:pt x="3972" y="2283"/>
                  </a:cubicBezTo>
                  <a:cubicBezTo>
                    <a:pt x="3945" y="2288"/>
                    <a:pt x="3890" y="2278"/>
                    <a:pt x="3863" y="2283"/>
                  </a:cubicBezTo>
                  <a:cubicBezTo>
                    <a:pt x="3822" y="2290"/>
                    <a:pt x="3739" y="2313"/>
                    <a:pt x="3706" y="2337"/>
                  </a:cubicBezTo>
                  <a:cubicBezTo>
                    <a:pt x="3686" y="2352"/>
                    <a:pt x="3654" y="2392"/>
                    <a:pt x="3646" y="2415"/>
                  </a:cubicBezTo>
                  <a:cubicBezTo>
                    <a:pt x="3637" y="2441"/>
                    <a:pt x="3637" y="2501"/>
                    <a:pt x="3646" y="2527"/>
                  </a:cubicBezTo>
                  <a:cubicBezTo>
                    <a:pt x="3653" y="2547"/>
                    <a:pt x="3681" y="2580"/>
                    <a:pt x="3698" y="2593"/>
                  </a:cubicBezTo>
                  <a:cubicBezTo>
                    <a:pt x="3709" y="2603"/>
                    <a:pt x="3738" y="2612"/>
                    <a:pt x="3750" y="2620"/>
                  </a:cubicBezTo>
                  <a:cubicBezTo>
                    <a:pt x="3762" y="2627"/>
                    <a:pt x="3786" y="2643"/>
                    <a:pt x="3793" y="2654"/>
                  </a:cubicBezTo>
                  <a:cubicBezTo>
                    <a:pt x="3802" y="2669"/>
                    <a:pt x="3810" y="2703"/>
                    <a:pt x="3810" y="2720"/>
                  </a:cubicBezTo>
                  <a:cubicBezTo>
                    <a:pt x="3809" y="2740"/>
                    <a:pt x="3799" y="2782"/>
                    <a:pt x="3785" y="2796"/>
                  </a:cubicBezTo>
                  <a:cubicBezTo>
                    <a:pt x="3775" y="2807"/>
                    <a:pt x="3745" y="2816"/>
                    <a:pt x="3731" y="2816"/>
                  </a:cubicBezTo>
                  <a:cubicBezTo>
                    <a:pt x="3713" y="2816"/>
                    <a:pt x="3683" y="2791"/>
                    <a:pt x="3666" y="2792"/>
                  </a:cubicBezTo>
                  <a:cubicBezTo>
                    <a:pt x="3648" y="2792"/>
                    <a:pt x="3618" y="2814"/>
                    <a:pt x="3602" y="2821"/>
                  </a:cubicBezTo>
                  <a:cubicBezTo>
                    <a:pt x="3580" y="2831"/>
                    <a:pt x="3539" y="2854"/>
                    <a:pt x="3516" y="2861"/>
                  </a:cubicBezTo>
                  <a:cubicBezTo>
                    <a:pt x="3489" y="2869"/>
                    <a:pt x="3432" y="2873"/>
                    <a:pt x="3404" y="2874"/>
                  </a:cubicBezTo>
                  <a:cubicBezTo>
                    <a:pt x="3382" y="2875"/>
                    <a:pt x="3339" y="2877"/>
                    <a:pt x="3318" y="2872"/>
                  </a:cubicBezTo>
                  <a:cubicBezTo>
                    <a:pt x="3294" y="2868"/>
                    <a:pt x="3242" y="2855"/>
                    <a:pt x="3227" y="2836"/>
                  </a:cubicBezTo>
                  <a:cubicBezTo>
                    <a:pt x="3216" y="2823"/>
                    <a:pt x="3219" y="2787"/>
                    <a:pt x="3214" y="2772"/>
                  </a:cubicBezTo>
                  <a:cubicBezTo>
                    <a:pt x="3209" y="2758"/>
                    <a:pt x="3196" y="2732"/>
                    <a:pt x="3186" y="2722"/>
                  </a:cubicBezTo>
                  <a:cubicBezTo>
                    <a:pt x="3167" y="2705"/>
                    <a:pt x="3119" y="2680"/>
                    <a:pt x="3093" y="2679"/>
                  </a:cubicBezTo>
                  <a:cubicBezTo>
                    <a:pt x="3077" y="2679"/>
                    <a:pt x="3049" y="2698"/>
                    <a:pt x="3034" y="2704"/>
                  </a:cubicBezTo>
                  <a:cubicBezTo>
                    <a:pt x="3018" y="2710"/>
                    <a:pt x="2984" y="2714"/>
                    <a:pt x="2972" y="2725"/>
                  </a:cubicBezTo>
                  <a:cubicBezTo>
                    <a:pt x="2949" y="2748"/>
                    <a:pt x="2932" y="2816"/>
                    <a:pt x="2925" y="2848"/>
                  </a:cubicBezTo>
                  <a:cubicBezTo>
                    <a:pt x="2917" y="2884"/>
                    <a:pt x="2924" y="2960"/>
                    <a:pt x="2916" y="2996"/>
                  </a:cubicBezTo>
                  <a:cubicBezTo>
                    <a:pt x="2910" y="3025"/>
                    <a:pt x="2887" y="3078"/>
                    <a:pt x="2873" y="3104"/>
                  </a:cubicBezTo>
                  <a:cubicBezTo>
                    <a:pt x="2857" y="3134"/>
                    <a:pt x="2811" y="3186"/>
                    <a:pt x="2794" y="3216"/>
                  </a:cubicBezTo>
                  <a:cubicBezTo>
                    <a:pt x="2779" y="3243"/>
                    <a:pt x="2760" y="3301"/>
                    <a:pt x="2746" y="3328"/>
                  </a:cubicBezTo>
                  <a:cubicBezTo>
                    <a:pt x="2739" y="3343"/>
                    <a:pt x="2726" y="3373"/>
                    <a:pt x="2715" y="3384"/>
                  </a:cubicBezTo>
                  <a:cubicBezTo>
                    <a:pt x="2702" y="3397"/>
                    <a:pt x="2672" y="3408"/>
                    <a:pt x="2652" y="3418"/>
                  </a:cubicBezTo>
                  <a:cubicBezTo>
                    <a:pt x="2633" y="3394"/>
                    <a:pt x="2595" y="3343"/>
                    <a:pt x="2594" y="3326"/>
                  </a:cubicBezTo>
                  <a:cubicBezTo>
                    <a:pt x="2593" y="3306"/>
                    <a:pt x="2618" y="3271"/>
                    <a:pt x="2621" y="3251"/>
                  </a:cubicBezTo>
                  <a:cubicBezTo>
                    <a:pt x="2626" y="3220"/>
                    <a:pt x="2628" y="3155"/>
                    <a:pt x="2614" y="3128"/>
                  </a:cubicBezTo>
                  <a:cubicBezTo>
                    <a:pt x="2607" y="3116"/>
                    <a:pt x="2581" y="3103"/>
                    <a:pt x="2571" y="3094"/>
                  </a:cubicBezTo>
                  <a:cubicBezTo>
                    <a:pt x="2548" y="3073"/>
                    <a:pt x="2503" y="3030"/>
                    <a:pt x="2482" y="3008"/>
                  </a:cubicBezTo>
                  <a:cubicBezTo>
                    <a:pt x="2457" y="2981"/>
                    <a:pt x="2422" y="2913"/>
                    <a:pt x="2389" y="2895"/>
                  </a:cubicBezTo>
                  <a:cubicBezTo>
                    <a:pt x="2377" y="2889"/>
                    <a:pt x="2346" y="2896"/>
                    <a:pt x="2335" y="2888"/>
                  </a:cubicBezTo>
                  <a:cubicBezTo>
                    <a:pt x="2306" y="2867"/>
                    <a:pt x="2280" y="2795"/>
                    <a:pt x="2277" y="2761"/>
                  </a:cubicBezTo>
                  <a:cubicBezTo>
                    <a:pt x="2276" y="2742"/>
                    <a:pt x="2290" y="2707"/>
                    <a:pt x="2296" y="2689"/>
                  </a:cubicBezTo>
                  <a:cubicBezTo>
                    <a:pt x="2303" y="2671"/>
                    <a:pt x="2324" y="2637"/>
                    <a:pt x="2327" y="2618"/>
                  </a:cubicBezTo>
                  <a:cubicBezTo>
                    <a:pt x="2330" y="2601"/>
                    <a:pt x="2332" y="2563"/>
                    <a:pt x="2320" y="2551"/>
                  </a:cubicBezTo>
                  <a:cubicBezTo>
                    <a:pt x="2306" y="2537"/>
                    <a:pt x="2259" y="2549"/>
                    <a:pt x="2242" y="2540"/>
                  </a:cubicBezTo>
                  <a:cubicBezTo>
                    <a:pt x="2213" y="2523"/>
                    <a:pt x="2177" y="2465"/>
                    <a:pt x="2157" y="2438"/>
                  </a:cubicBezTo>
                  <a:cubicBezTo>
                    <a:pt x="2134" y="2409"/>
                    <a:pt x="2100" y="2340"/>
                    <a:pt x="2072" y="2315"/>
                  </a:cubicBezTo>
                  <a:cubicBezTo>
                    <a:pt x="2057" y="2301"/>
                    <a:pt x="2011" y="2291"/>
                    <a:pt x="1999" y="2274"/>
                  </a:cubicBezTo>
                  <a:cubicBezTo>
                    <a:pt x="1989" y="2260"/>
                    <a:pt x="1997" y="2220"/>
                    <a:pt x="1987" y="2206"/>
                  </a:cubicBezTo>
                  <a:cubicBezTo>
                    <a:pt x="1975" y="2189"/>
                    <a:pt x="1925" y="2182"/>
                    <a:pt x="1913" y="2165"/>
                  </a:cubicBezTo>
                  <a:cubicBezTo>
                    <a:pt x="1895" y="2138"/>
                    <a:pt x="1914" y="2066"/>
                    <a:pt x="1898" y="2038"/>
                  </a:cubicBezTo>
                  <a:cubicBezTo>
                    <a:pt x="1891" y="2025"/>
                    <a:pt x="1867" y="2000"/>
                    <a:pt x="1852" y="2000"/>
                  </a:cubicBezTo>
                  <a:cubicBezTo>
                    <a:pt x="1834" y="2000"/>
                    <a:pt x="1807" y="2031"/>
                    <a:pt x="1797" y="2045"/>
                  </a:cubicBezTo>
                  <a:cubicBezTo>
                    <a:pt x="1781" y="2069"/>
                    <a:pt x="1781" y="2131"/>
                    <a:pt x="1763" y="2154"/>
                  </a:cubicBezTo>
                  <a:cubicBezTo>
                    <a:pt x="1750" y="2169"/>
                    <a:pt x="1713" y="2198"/>
                    <a:pt x="1693" y="2195"/>
                  </a:cubicBezTo>
                  <a:cubicBezTo>
                    <a:pt x="1680" y="2193"/>
                    <a:pt x="1663" y="2169"/>
                    <a:pt x="1658" y="2158"/>
                  </a:cubicBezTo>
                  <a:cubicBezTo>
                    <a:pt x="1651" y="2137"/>
                    <a:pt x="1670" y="2092"/>
                    <a:pt x="1662" y="2071"/>
                  </a:cubicBezTo>
                  <a:cubicBezTo>
                    <a:pt x="1650" y="2040"/>
                    <a:pt x="1598" y="1991"/>
                    <a:pt x="1569" y="1974"/>
                  </a:cubicBezTo>
                  <a:cubicBezTo>
                    <a:pt x="1538" y="1955"/>
                    <a:pt x="1461" y="1950"/>
                    <a:pt x="1426" y="1937"/>
                  </a:cubicBezTo>
                  <a:cubicBezTo>
                    <a:pt x="1394" y="1924"/>
                    <a:pt x="1340" y="1871"/>
                    <a:pt x="1306" y="1873"/>
                  </a:cubicBezTo>
                  <a:cubicBezTo>
                    <a:pt x="1299" y="1873"/>
                    <a:pt x="1288" y="1881"/>
                    <a:pt x="1282" y="1888"/>
                  </a:cubicBezTo>
                  <a:cubicBezTo>
                    <a:pt x="1257" y="1884"/>
                    <a:pt x="1229" y="1883"/>
                    <a:pt x="1215" y="1878"/>
                  </a:cubicBezTo>
                  <a:cubicBezTo>
                    <a:pt x="1195" y="1870"/>
                    <a:pt x="1152" y="1857"/>
                    <a:pt x="1140" y="1841"/>
                  </a:cubicBezTo>
                  <a:cubicBezTo>
                    <a:pt x="1132" y="1829"/>
                    <a:pt x="1130" y="1798"/>
                    <a:pt x="1136" y="1785"/>
                  </a:cubicBezTo>
                  <a:cubicBezTo>
                    <a:pt x="1143" y="1771"/>
                    <a:pt x="1180" y="1762"/>
                    <a:pt x="1187" y="1748"/>
                  </a:cubicBezTo>
                  <a:cubicBezTo>
                    <a:pt x="1191" y="1741"/>
                    <a:pt x="1189" y="1723"/>
                    <a:pt x="1187" y="1715"/>
                  </a:cubicBezTo>
                  <a:cubicBezTo>
                    <a:pt x="1177" y="1671"/>
                    <a:pt x="1134" y="1587"/>
                    <a:pt x="1104" y="1552"/>
                  </a:cubicBezTo>
                  <a:cubicBezTo>
                    <a:pt x="1091" y="1536"/>
                    <a:pt x="1047" y="1518"/>
                    <a:pt x="1038" y="1500"/>
                  </a:cubicBezTo>
                  <a:cubicBezTo>
                    <a:pt x="1028" y="1482"/>
                    <a:pt x="1045" y="1436"/>
                    <a:pt x="1034" y="1418"/>
                  </a:cubicBezTo>
                  <a:cubicBezTo>
                    <a:pt x="1029" y="1412"/>
                    <a:pt x="1012" y="1408"/>
                    <a:pt x="1006" y="1403"/>
                  </a:cubicBezTo>
                  <a:cubicBezTo>
                    <a:pt x="975" y="1378"/>
                    <a:pt x="927" y="1315"/>
                    <a:pt x="907" y="1281"/>
                  </a:cubicBezTo>
                  <a:cubicBezTo>
                    <a:pt x="899" y="1267"/>
                    <a:pt x="899" y="1227"/>
                    <a:pt x="884" y="1218"/>
                  </a:cubicBezTo>
                  <a:cubicBezTo>
                    <a:pt x="875" y="1213"/>
                    <a:pt x="854" y="1219"/>
                    <a:pt x="844" y="1222"/>
                  </a:cubicBezTo>
                  <a:cubicBezTo>
                    <a:pt x="825" y="1229"/>
                    <a:pt x="793" y="1257"/>
                    <a:pt x="777" y="1270"/>
                  </a:cubicBezTo>
                  <a:cubicBezTo>
                    <a:pt x="725" y="1312"/>
                    <a:pt x="632" y="1410"/>
                    <a:pt x="576" y="1448"/>
                  </a:cubicBezTo>
                  <a:cubicBezTo>
                    <a:pt x="563" y="1457"/>
                    <a:pt x="534" y="1478"/>
                    <a:pt x="517" y="1478"/>
                  </a:cubicBezTo>
                  <a:cubicBezTo>
                    <a:pt x="489" y="1477"/>
                    <a:pt x="425" y="1452"/>
                    <a:pt x="419" y="1426"/>
                  </a:cubicBezTo>
                  <a:cubicBezTo>
                    <a:pt x="415" y="1408"/>
                    <a:pt x="464" y="1385"/>
                    <a:pt x="466" y="1366"/>
                  </a:cubicBezTo>
                  <a:cubicBezTo>
                    <a:pt x="468" y="1346"/>
                    <a:pt x="443" y="1309"/>
                    <a:pt x="431" y="1292"/>
                  </a:cubicBezTo>
                  <a:cubicBezTo>
                    <a:pt x="407" y="1263"/>
                    <a:pt x="332" y="1228"/>
                    <a:pt x="312" y="1196"/>
                  </a:cubicBezTo>
                  <a:cubicBezTo>
                    <a:pt x="287" y="1155"/>
                    <a:pt x="287" y="1056"/>
                    <a:pt x="273" y="1011"/>
                  </a:cubicBezTo>
                  <a:cubicBezTo>
                    <a:pt x="268" y="994"/>
                    <a:pt x="245" y="965"/>
                    <a:pt x="245" y="948"/>
                  </a:cubicBezTo>
                  <a:cubicBezTo>
                    <a:pt x="245" y="933"/>
                    <a:pt x="259" y="904"/>
                    <a:pt x="269" y="892"/>
                  </a:cubicBezTo>
                  <a:cubicBezTo>
                    <a:pt x="280" y="878"/>
                    <a:pt x="320" y="864"/>
                    <a:pt x="328" y="848"/>
                  </a:cubicBezTo>
                  <a:cubicBezTo>
                    <a:pt x="340" y="826"/>
                    <a:pt x="341" y="774"/>
                    <a:pt x="332" y="751"/>
                  </a:cubicBezTo>
                  <a:cubicBezTo>
                    <a:pt x="325" y="732"/>
                    <a:pt x="291" y="701"/>
                    <a:pt x="273" y="688"/>
                  </a:cubicBezTo>
                  <a:cubicBezTo>
                    <a:pt x="256" y="676"/>
                    <a:pt x="210" y="669"/>
                    <a:pt x="194" y="655"/>
                  </a:cubicBezTo>
                  <a:cubicBezTo>
                    <a:pt x="175" y="639"/>
                    <a:pt x="163" y="588"/>
                    <a:pt x="147" y="570"/>
                  </a:cubicBezTo>
                  <a:cubicBezTo>
                    <a:pt x="140" y="562"/>
                    <a:pt x="122" y="546"/>
                    <a:pt x="111" y="544"/>
                  </a:cubicBezTo>
                  <a:cubicBezTo>
                    <a:pt x="91" y="540"/>
                    <a:pt x="48" y="570"/>
                    <a:pt x="29" y="562"/>
                  </a:cubicBezTo>
                  <a:cubicBezTo>
                    <a:pt x="17" y="558"/>
                    <a:pt x="2" y="534"/>
                    <a:pt x="1" y="522"/>
                  </a:cubicBezTo>
                  <a:cubicBezTo>
                    <a:pt x="0" y="506"/>
                    <a:pt x="25" y="478"/>
                    <a:pt x="29" y="462"/>
                  </a:cubicBezTo>
                  <a:cubicBezTo>
                    <a:pt x="35" y="435"/>
                    <a:pt x="9" y="372"/>
                    <a:pt x="29" y="351"/>
                  </a:cubicBezTo>
                  <a:cubicBezTo>
                    <a:pt x="46" y="333"/>
                    <a:pt x="109" y="333"/>
                    <a:pt x="135" y="340"/>
                  </a:cubicBezTo>
                  <a:cubicBezTo>
                    <a:pt x="157" y="346"/>
                    <a:pt x="187" y="380"/>
                    <a:pt x="206" y="392"/>
                  </a:cubicBezTo>
                  <a:cubicBezTo>
                    <a:pt x="223" y="403"/>
                    <a:pt x="258" y="436"/>
                    <a:pt x="277" y="429"/>
                  </a:cubicBezTo>
                  <a:cubicBezTo>
                    <a:pt x="290" y="424"/>
                    <a:pt x="284" y="388"/>
                    <a:pt x="293" y="377"/>
                  </a:cubicBezTo>
                  <a:cubicBezTo>
                    <a:pt x="300" y="369"/>
                    <a:pt x="321" y="355"/>
                    <a:pt x="332" y="355"/>
                  </a:cubicBezTo>
                  <a:cubicBezTo>
                    <a:pt x="352" y="354"/>
                    <a:pt x="387" y="377"/>
                    <a:pt x="403" y="388"/>
                  </a:cubicBezTo>
                  <a:cubicBezTo>
                    <a:pt x="420" y="400"/>
                    <a:pt x="439" y="439"/>
                    <a:pt x="458" y="448"/>
                  </a:cubicBezTo>
                  <a:cubicBezTo>
                    <a:pt x="468" y="452"/>
                    <a:pt x="493" y="453"/>
                    <a:pt x="501" y="448"/>
                  </a:cubicBezTo>
                  <a:cubicBezTo>
                    <a:pt x="513" y="440"/>
                    <a:pt x="519" y="412"/>
                    <a:pt x="521" y="400"/>
                  </a:cubicBezTo>
                  <a:cubicBezTo>
                    <a:pt x="526" y="374"/>
                    <a:pt x="523" y="321"/>
                    <a:pt x="517" y="296"/>
                  </a:cubicBezTo>
                  <a:cubicBezTo>
                    <a:pt x="515" y="284"/>
                    <a:pt x="499" y="263"/>
                    <a:pt x="498" y="251"/>
                  </a:cubicBezTo>
                  <a:cubicBezTo>
                    <a:pt x="495" y="236"/>
                    <a:pt x="494" y="203"/>
                    <a:pt x="505" y="192"/>
                  </a:cubicBezTo>
                  <a:cubicBezTo>
                    <a:pt x="519" y="179"/>
                    <a:pt x="563" y="188"/>
                    <a:pt x="580" y="181"/>
                  </a:cubicBezTo>
                  <a:cubicBezTo>
                    <a:pt x="592" y="176"/>
                    <a:pt x="614" y="162"/>
                    <a:pt x="620" y="151"/>
                  </a:cubicBezTo>
                  <a:cubicBezTo>
                    <a:pt x="625" y="141"/>
                    <a:pt x="622" y="122"/>
                    <a:pt x="620" y="105"/>
                  </a:cubicBezTo>
                  <a:cubicBezTo>
                    <a:pt x="634" y="109"/>
                    <a:pt x="648" y="111"/>
                    <a:pt x="658" y="110"/>
                  </a:cubicBezTo>
                  <a:cubicBezTo>
                    <a:pt x="678" y="107"/>
                    <a:pt x="710" y="76"/>
                    <a:pt x="730" y="71"/>
                  </a:cubicBezTo>
                  <a:cubicBezTo>
                    <a:pt x="754" y="64"/>
                    <a:pt x="805" y="71"/>
                    <a:pt x="829" y="67"/>
                  </a:cubicBezTo>
                  <a:cubicBezTo>
                    <a:pt x="856" y="62"/>
                    <a:pt x="907" y="42"/>
                    <a:pt x="933" y="32"/>
                  </a:cubicBezTo>
                  <a:cubicBezTo>
                    <a:pt x="949" y="25"/>
                    <a:pt x="980" y="0"/>
                    <a:pt x="998" y="1"/>
                  </a:cubicBezTo>
                  <a:cubicBezTo>
                    <a:pt x="1016" y="2"/>
                    <a:pt x="1046" y="27"/>
                    <a:pt x="1059" y="40"/>
                  </a:cubicBezTo>
                  <a:cubicBezTo>
                    <a:pt x="1078" y="58"/>
                    <a:pt x="1115" y="99"/>
                    <a:pt x="1120" y="125"/>
                  </a:cubicBezTo>
                  <a:cubicBezTo>
                    <a:pt x="1123" y="142"/>
                    <a:pt x="1103" y="174"/>
                    <a:pt x="1105" y="191"/>
                  </a:cubicBezTo>
                  <a:cubicBezTo>
                    <a:pt x="1109" y="234"/>
                    <a:pt x="1152" y="314"/>
                    <a:pt x="1181" y="346"/>
                  </a:cubicBezTo>
                  <a:cubicBezTo>
                    <a:pt x="1193" y="360"/>
                    <a:pt x="1228" y="374"/>
                    <a:pt x="1242" y="385"/>
                  </a:cubicBezTo>
                  <a:cubicBezTo>
                    <a:pt x="1274" y="409"/>
                    <a:pt x="1330" y="470"/>
                    <a:pt x="1364" y="490"/>
                  </a:cubicBezTo>
                  <a:cubicBezTo>
                    <a:pt x="1384" y="501"/>
                    <a:pt x="1426" y="522"/>
                    <a:pt x="1448" y="521"/>
                  </a:cubicBezTo>
                  <a:cubicBezTo>
                    <a:pt x="1481" y="519"/>
                    <a:pt x="1540" y="482"/>
                    <a:pt x="1567" y="463"/>
                  </a:cubicBezTo>
                  <a:cubicBezTo>
                    <a:pt x="1583" y="451"/>
                    <a:pt x="1604" y="406"/>
                    <a:pt x="1624" y="405"/>
                  </a:cubicBezTo>
                  <a:cubicBezTo>
                    <a:pt x="1648" y="403"/>
                    <a:pt x="1677" y="457"/>
                    <a:pt x="1700" y="463"/>
                  </a:cubicBezTo>
                  <a:cubicBezTo>
                    <a:pt x="1730" y="471"/>
                    <a:pt x="1796" y="462"/>
                    <a:pt x="1822" y="445"/>
                  </a:cubicBezTo>
                  <a:cubicBezTo>
                    <a:pt x="1844" y="430"/>
                    <a:pt x="1854" y="367"/>
                    <a:pt x="1876" y="352"/>
                  </a:cubicBezTo>
                  <a:cubicBezTo>
                    <a:pt x="1894" y="339"/>
                    <a:pt x="1941" y="330"/>
                    <a:pt x="1962" y="335"/>
                  </a:cubicBezTo>
                  <a:cubicBezTo>
                    <a:pt x="1976" y="338"/>
                    <a:pt x="2000" y="356"/>
                    <a:pt x="2006" y="368"/>
                  </a:cubicBezTo>
                  <a:cubicBezTo>
                    <a:pt x="2014" y="385"/>
                    <a:pt x="1996" y="428"/>
                    <a:pt x="2006" y="445"/>
                  </a:cubicBezTo>
                  <a:cubicBezTo>
                    <a:pt x="2017" y="466"/>
                    <a:pt x="2064" y="487"/>
                    <a:pt x="2087" y="494"/>
                  </a:cubicBezTo>
                  <a:cubicBezTo>
                    <a:pt x="2132" y="509"/>
                    <a:pt x="2232" y="528"/>
                    <a:pt x="2276" y="511"/>
                  </a:cubicBezTo>
                  <a:cubicBezTo>
                    <a:pt x="2311" y="497"/>
                    <a:pt x="2345" y="414"/>
                    <a:pt x="2378" y="395"/>
                  </a:cubicBezTo>
                  <a:cubicBezTo>
                    <a:pt x="2393" y="387"/>
                    <a:pt x="2427" y="381"/>
                    <a:pt x="2443" y="384"/>
                  </a:cubicBezTo>
                  <a:cubicBezTo>
                    <a:pt x="2467" y="390"/>
                    <a:pt x="2501" y="433"/>
                    <a:pt x="2524" y="439"/>
                  </a:cubicBezTo>
                  <a:cubicBezTo>
                    <a:pt x="2546" y="445"/>
                    <a:pt x="2595" y="424"/>
                    <a:pt x="2616" y="434"/>
                  </a:cubicBezTo>
                  <a:cubicBezTo>
                    <a:pt x="2655" y="452"/>
                    <a:pt x="2712" y="529"/>
                    <a:pt x="2719" y="571"/>
                  </a:cubicBezTo>
                  <a:cubicBezTo>
                    <a:pt x="2722" y="596"/>
                    <a:pt x="2682" y="640"/>
                    <a:pt x="2686" y="664"/>
                  </a:cubicBezTo>
                  <a:cubicBezTo>
                    <a:pt x="2691" y="695"/>
                    <a:pt x="2733" y="753"/>
                    <a:pt x="2762" y="763"/>
                  </a:cubicBezTo>
                  <a:cubicBezTo>
                    <a:pt x="2783" y="771"/>
                    <a:pt x="2828" y="751"/>
                    <a:pt x="2848" y="741"/>
                  </a:cubicBezTo>
                  <a:cubicBezTo>
                    <a:pt x="2862" y="734"/>
                    <a:pt x="2882" y="704"/>
                    <a:pt x="2897" y="703"/>
                  </a:cubicBezTo>
                  <a:cubicBezTo>
                    <a:pt x="2921" y="700"/>
                    <a:pt x="2969" y="727"/>
                    <a:pt x="2983" y="747"/>
                  </a:cubicBezTo>
                  <a:cubicBezTo>
                    <a:pt x="2998" y="767"/>
                    <a:pt x="2990" y="822"/>
                    <a:pt x="3000" y="845"/>
                  </a:cubicBezTo>
                  <a:cubicBezTo>
                    <a:pt x="3008" y="864"/>
                    <a:pt x="3035" y="896"/>
                    <a:pt x="3048" y="911"/>
                  </a:cubicBezTo>
                  <a:cubicBezTo>
                    <a:pt x="3084" y="952"/>
                    <a:pt x="3152" y="1052"/>
                    <a:pt x="3205" y="1060"/>
                  </a:cubicBezTo>
                  <a:cubicBezTo>
                    <a:pt x="3226" y="1063"/>
                    <a:pt x="3266" y="1037"/>
                    <a:pt x="3281" y="1021"/>
                  </a:cubicBezTo>
                  <a:cubicBezTo>
                    <a:pt x="3292" y="1009"/>
                    <a:pt x="3307" y="977"/>
                    <a:pt x="3308" y="961"/>
                  </a:cubicBezTo>
                  <a:cubicBezTo>
                    <a:pt x="3311" y="902"/>
                    <a:pt x="3240" y="795"/>
                    <a:pt x="3237" y="736"/>
                  </a:cubicBezTo>
                  <a:cubicBezTo>
                    <a:pt x="3236" y="715"/>
                    <a:pt x="3238" y="667"/>
                    <a:pt x="3254" y="653"/>
                  </a:cubicBezTo>
                  <a:cubicBezTo>
                    <a:pt x="3277" y="634"/>
                    <a:pt x="3345" y="641"/>
                    <a:pt x="3372" y="653"/>
                  </a:cubicBezTo>
                  <a:cubicBezTo>
                    <a:pt x="3391" y="662"/>
                    <a:pt x="3418" y="695"/>
                    <a:pt x="3426" y="714"/>
                  </a:cubicBezTo>
                  <a:cubicBezTo>
                    <a:pt x="3447" y="758"/>
                    <a:pt x="3434" y="862"/>
                    <a:pt x="3453" y="906"/>
                  </a:cubicBezTo>
                  <a:cubicBezTo>
                    <a:pt x="3471" y="945"/>
                    <a:pt x="3526" y="1015"/>
                    <a:pt x="3561" y="1038"/>
                  </a:cubicBezTo>
                  <a:cubicBezTo>
                    <a:pt x="3587" y="1054"/>
                    <a:pt x="3659" y="1043"/>
                    <a:pt x="3680" y="1065"/>
                  </a:cubicBezTo>
                  <a:cubicBezTo>
                    <a:pt x="3689" y="1074"/>
                    <a:pt x="3686" y="1103"/>
                    <a:pt x="3691" y="1114"/>
                  </a:cubicBezTo>
                  <a:cubicBezTo>
                    <a:pt x="3711" y="1156"/>
                    <a:pt x="3762" y="1241"/>
                    <a:pt x="3805" y="1257"/>
                  </a:cubicBezTo>
                  <a:cubicBezTo>
                    <a:pt x="3833" y="1268"/>
                    <a:pt x="3899" y="1253"/>
                    <a:pt x="3923" y="1235"/>
                  </a:cubicBezTo>
                  <a:cubicBezTo>
                    <a:pt x="3941" y="1222"/>
                    <a:pt x="3963" y="1180"/>
                    <a:pt x="3967" y="1158"/>
                  </a:cubicBezTo>
                  <a:cubicBezTo>
                    <a:pt x="3970" y="1133"/>
                    <a:pt x="3937" y="1083"/>
                    <a:pt x="3945" y="1060"/>
                  </a:cubicBezTo>
                  <a:cubicBezTo>
                    <a:pt x="3954" y="1033"/>
                    <a:pt x="4007" y="1001"/>
                    <a:pt x="4031" y="988"/>
                  </a:cubicBezTo>
                  <a:cubicBezTo>
                    <a:pt x="4064" y="971"/>
                    <a:pt x="4148" y="978"/>
                    <a:pt x="4172" y="950"/>
                  </a:cubicBezTo>
                  <a:cubicBezTo>
                    <a:pt x="4190" y="928"/>
                    <a:pt x="4164" y="856"/>
                    <a:pt x="4183" y="835"/>
                  </a:cubicBezTo>
                  <a:cubicBezTo>
                    <a:pt x="4194" y="822"/>
                    <a:pt x="4231" y="814"/>
                    <a:pt x="4248" y="818"/>
                  </a:cubicBezTo>
                  <a:cubicBezTo>
                    <a:pt x="4274" y="825"/>
                    <a:pt x="4301" y="895"/>
                    <a:pt x="4329" y="895"/>
                  </a:cubicBezTo>
                  <a:cubicBezTo>
                    <a:pt x="4365" y="895"/>
                    <a:pt x="4401" y="790"/>
                    <a:pt x="4437" y="796"/>
                  </a:cubicBezTo>
                  <a:cubicBezTo>
                    <a:pt x="4487" y="804"/>
                    <a:pt x="4497" y="947"/>
                    <a:pt x="4539" y="977"/>
                  </a:cubicBezTo>
                  <a:cubicBezTo>
                    <a:pt x="4558" y="991"/>
                    <a:pt x="4609" y="986"/>
                    <a:pt x="4631" y="994"/>
                  </a:cubicBezTo>
                  <a:cubicBezTo>
                    <a:pt x="4672" y="1008"/>
                    <a:pt x="4739" y="1074"/>
                    <a:pt x="4782" y="1076"/>
                  </a:cubicBezTo>
                  <a:cubicBezTo>
                    <a:pt x="4810" y="1077"/>
                    <a:pt x="4889" y="1065"/>
                    <a:pt x="4933" y="1058"/>
                  </a:cubicBezTo>
                  <a:cubicBezTo>
                    <a:pt x="4931" y="1069"/>
                    <a:pt x="4929" y="1079"/>
                    <a:pt x="4929" y="108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7" name="Freeform 30"/>
            <p:cNvSpPr>
              <a:spLocks/>
            </p:cNvSpPr>
            <p:nvPr/>
          </p:nvSpPr>
          <p:spPr bwMode="auto">
            <a:xfrm>
              <a:off x="5399088" y="2973386"/>
              <a:ext cx="17463" cy="25400"/>
            </a:xfrm>
            <a:custGeom>
              <a:avLst/>
              <a:gdLst>
                <a:gd name="T0" fmla="*/ 66 w 100"/>
                <a:gd name="T1" fmla="*/ 1 h 152"/>
                <a:gd name="T2" fmla="*/ 20 w 100"/>
                <a:gd name="T3" fmla="*/ 26 h 152"/>
                <a:gd name="T4" fmla="*/ 2 w 100"/>
                <a:gd name="T5" fmla="*/ 60 h 152"/>
                <a:gd name="T6" fmla="*/ 34 w 100"/>
                <a:gd name="T7" fmla="*/ 88 h 152"/>
                <a:gd name="T8" fmla="*/ 24 w 100"/>
                <a:gd name="T9" fmla="*/ 102 h 152"/>
                <a:gd name="T10" fmla="*/ 24 w 100"/>
                <a:gd name="T11" fmla="*/ 136 h 152"/>
                <a:gd name="T12" fmla="*/ 57 w 100"/>
                <a:gd name="T13" fmla="*/ 149 h 152"/>
                <a:gd name="T14" fmla="*/ 78 w 100"/>
                <a:gd name="T15" fmla="*/ 110 h 152"/>
                <a:gd name="T16" fmla="*/ 95 w 100"/>
                <a:gd name="T17" fmla="*/ 65 h 152"/>
                <a:gd name="T18" fmla="*/ 95 w 100"/>
                <a:gd name="T19" fmla="*/ 19 h 152"/>
                <a:gd name="T20" fmla="*/ 66 w 100"/>
                <a:gd name="T21"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52">
                  <a:moveTo>
                    <a:pt x="66" y="1"/>
                  </a:moveTo>
                  <a:cubicBezTo>
                    <a:pt x="53" y="0"/>
                    <a:pt x="29" y="16"/>
                    <a:pt x="20" y="26"/>
                  </a:cubicBezTo>
                  <a:cubicBezTo>
                    <a:pt x="13" y="33"/>
                    <a:pt x="0" y="51"/>
                    <a:pt x="2" y="60"/>
                  </a:cubicBezTo>
                  <a:cubicBezTo>
                    <a:pt x="4" y="71"/>
                    <a:pt x="33" y="78"/>
                    <a:pt x="34" y="88"/>
                  </a:cubicBezTo>
                  <a:cubicBezTo>
                    <a:pt x="35" y="93"/>
                    <a:pt x="25" y="98"/>
                    <a:pt x="24" y="102"/>
                  </a:cubicBezTo>
                  <a:cubicBezTo>
                    <a:pt x="21" y="110"/>
                    <a:pt x="19" y="129"/>
                    <a:pt x="24" y="136"/>
                  </a:cubicBezTo>
                  <a:cubicBezTo>
                    <a:pt x="28" y="144"/>
                    <a:pt x="48" y="152"/>
                    <a:pt x="57" y="149"/>
                  </a:cubicBezTo>
                  <a:cubicBezTo>
                    <a:pt x="67" y="146"/>
                    <a:pt x="73" y="120"/>
                    <a:pt x="78" y="110"/>
                  </a:cubicBezTo>
                  <a:cubicBezTo>
                    <a:pt x="83" y="99"/>
                    <a:pt x="92" y="77"/>
                    <a:pt x="95" y="65"/>
                  </a:cubicBezTo>
                  <a:cubicBezTo>
                    <a:pt x="97" y="54"/>
                    <a:pt x="100" y="29"/>
                    <a:pt x="95" y="19"/>
                  </a:cubicBezTo>
                  <a:cubicBezTo>
                    <a:pt x="91" y="12"/>
                    <a:pt x="75" y="1"/>
                    <a:pt x="66" y="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8" name="Freeform 31"/>
            <p:cNvSpPr>
              <a:spLocks/>
            </p:cNvSpPr>
            <p:nvPr/>
          </p:nvSpPr>
          <p:spPr bwMode="auto">
            <a:xfrm>
              <a:off x="5516563" y="2984499"/>
              <a:ext cx="23813" cy="19050"/>
            </a:xfrm>
            <a:custGeom>
              <a:avLst/>
              <a:gdLst>
                <a:gd name="T0" fmla="*/ 95 w 138"/>
                <a:gd name="T1" fmla="*/ 38 h 112"/>
                <a:gd name="T2" fmla="*/ 58 w 138"/>
                <a:gd name="T3" fmla="*/ 21 h 112"/>
                <a:gd name="T4" fmla="*/ 32 w 138"/>
                <a:gd name="T5" fmla="*/ 1 h 112"/>
                <a:gd name="T6" fmla="*/ 3 w 138"/>
                <a:gd name="T7" fmla="*/ 12 h 112"/>
                <a:gd name="T8" fmla="*/ 3 w 138"/>
                <a:gd name="T9" fmla="*/ 38 h 112"/>
                <a:gd name="T10" fmla="*/ 15 w 138"/>
                <a:gd name="T11" fmla="*/ 66 h 112"/>
                <a:gd name="T12" fmla="*/ 56 w 138"/>
                <a:gd name="T13" fmla="*/ 66 h 112"/>
                <a:gd name="T14" fmla="*/ 82 w 138"/>
                <a:gd name="T15" fmla="*/ 93 h 112"/>
                <a:gd name="T16" fmla="*/ 134 w 138"/>
                <a:gd name="T17" fmla="*/ 104 h 112"/>
                <a:gd name="T18" fmla="*/ 134 w 138"/>
                <a:gd name="T19" fmla="*/ 81 h 112"/>
                <a:gd name="T20" fmla="*/ 112 w 138"/>
                <a:gd name="T21" fmla="*/ 45 h 112"/>
                <a:gd name="T22" fmla="*/ 95 w 138"/>
                <a:gd name="T23"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12">
                  <a:moveTo>
                    <a:pt x="95" y="38"/>
                  </a:moveTo>
                  <a:cubicBezTo>
                    <a:pt x="86" y="35"/>
                    <a:pt x="67" y="26"/>
                    <a:pt x="58" y="21"/>
                  </a:cubicBezTo>
                  <a:cubicBezTo>
                    <a:pt x="51" y="17"/>
                    <a:pt x="40" y="2"/>
                    <a:pt x="32" y="1"/>
                  </a:cubicBezTo>
                  <a:cubicBezTo>
                    <a:pt x="24" y="0"/>
                    <a:pt x="8" y="6"/>
                    <a:pt x="3" y="12"/>
                  </a:cubicBezTo>
                  <a:cubicBezTo>
                    <a:pt x="0" y="18"/>
                    <a:pt x="2" y="32"/>
                    <a:pt x="3" y="38"/>
                  </a:cubicBezTo>
                  <a:cubicBezTo>
                    <a:pt x="5" y="46"/>
                    <a:pt x="9" y="62"/>
                    <a:pt x="15" y="66"/>
                  </a:cubicBezTo>
                  <a:cubicBezTo>
                    <a:pt x="23" y="71"/>
                    <a:pt x="46" y="62"/>
                    <a:pt x="56" y="66"/>
                  </a:cubicBezTo>
                  <a:cubicBezTo>
                    <a:pt x="64" y="69"/>
                    <a:pt x="73" y="88"/>
                    <a:pt x="82" y="93"/>
                  </a:cubicBezTo>
                  <a:cubicBezTo>
                    <a:pt x="93" y="99"/>
                    <a:pt x="123" y="112"/>
                    <a:pt x="134" y="104"/>
                  </a:cubicBezTo>
                  <a:cubicBezTo>
                    <a:pt x="138" y="100"/>
                    <a:pt x="135" y="86"/>
                    <a:pt x="134" y="81"/>
                  </a:cubicBezTo>
                  <a:cubicBezTo>
                    <a:pt x="131" y="70"/>
                    <a:pt x="121" y="51"/>
                    <a:pt x="112" y="45"/>
                  </a:cubicBezTo>
                  <a:cubicBezTo>
                    <a:pt x="109" y="42"/>
                    <a:pt x="99" y="40"/>
                    <a:pt x="95" y="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9" name="Freeform 32"/>
            <p:cNvSpPr>
              <a:spLocks/>
            </p:cNvSpPr>
            <p:nvPr/>
          </p:nvSpPr>
          <p:spPr bwMode="auto">
            <a:xfrm>
              <a:off x="5502275" y="3001961"/>
              <a:ext cx="15875" cy="17463"/>
            </a:xfrm>
            <a:custGeom>
              <a:avLst/>
              <a:gdLst>
                <a:gd name="T0" fmla="*/ 20 w 99"/>
                <a:gd name="T1" fmla="*/ 6 h 104"/>
                <a:gd name="T2" fmla="*/ 1 w 99"/>
                <a:gd name="T3" fmla="*/ 26 h 104"/>
                <a:gd name="T4" fmla="*/ 20 w 99"/>
                <a:gd name="T5" fmla="*/ 62 h 104"/>
                <a:gd name="T6" fmla="*/ 10 w 99"/>
                <a:gd name="T7" fmla="*/ 90 h 104"/>
                <a:gd name="T8" fmla="*/ 53 w 99"/>
                <a:gd name="T9" fmla="*/ 98 h 104"/>
                <a:gd name="T10" fmla="*/ 59 w 99"/>
                <a:gd name="T11" fmla="*/ 58 h 104"/>
                <a:gd name="T12" fmla="*/ 98 w 99"/>
                <a:gd name="T13" fmla="*/ 35 h 104"/>
                <a:gd name="T14" fmla="*/ 77 w 99"/>
                <a:gd name="T15" fmla="*/ 6 h 104"/>
                <a:gd name="T16" fmla="*/ 20 w 99"/>
                <a:gd name="T1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20" y="6"/>
                  </a:moveTo>
                  <a:cubicBezTo>
                    <a:pt x="13" y="9"/>
                    <a:pt x="2" y="19"/>
                    <a:pt x="1" y="26"/>
                  </a:cubicBezTo>
                  <a:cubicBezTo>
                    <a:pt x="0" y="36"/>
                    <a:pt x="19" y="52"/>
                    <a:pt x="20" y="62"/>
                  </a:cubicBezTo>
                  <a:cubicBezTo>
                    <a:pt x="20" y="69"/>
                    <a:pt x="6" y="84"/>
                    <a:pt x="10" y="90"/>
                  </a:cubicBezTo>
                  <a:cubicBezTo>
                    <a:pt x="16" y="100"/>
                    <a:pt x="44" y="104"/>
                    <a:pt x="53" y="98"/>
                  </a:cubicBezTo>
                  <a:cubicBezTo>
                    <a:pt x="61" y="92"/>
                    <a:pt x="54" y="66"/>
                    <a:pt x="59" y="58"/>
                  </a:cubicBezTo>
                  <a:cubicBezTo>
                    <a:pt x="66" y="49"/>
                    <a:pt x="96" y="46"/>
                    <a:pt x="98" y="35"/>
                  </a:cubicBezTo>
                  <a:cubicBezTo>
                    <a:pt x="99" y="26"/>
                    <a:pt x="85" y="10"/>
                    <a:pt x="77" y="6"/>
                  </a:cubicBezTo>
                  <a:cubicBezTo>
                    <a:pt x="64" y="0"/>
                    <a:pt x="33" y="0"/>
                    <a:pt x="20" y="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0" name="Freeform 33"/>
            <p:cNvSpPr>
              <a:spLocks/>
            </p:cNvSpPr>
            <p:nvPr/>
          </p:nvSpPr>
          <p:spPr bwMode="auto">
            <a:xfrm>
              <a:off x="5548312" y="2952749"/>
              <a:ext cx="12700" cy="12700"/>
            </a:xfrm>
            <a:custGeom>
              <a:avLst/>
              <a:gdLst>
                <a:gd name="T0" fmla="*/ 74 w 79"/>
                <a:gd name="T1" fmla="*/ 66 h 75"/>
                <a:gd name="T2" fmla="*/ 30 w 79"/>
                <a:gd name="T3" fmla="*/ 74 h 75"/>
                <a:gd name="T4" fmla="*/ 4 w 79"/>
                <a:gd name="T5" fmla="*/ 66 h 75"/>
                <a:gd name="T6" fmla="*/ 10 w 79"/>
                <a:gd name="T7" fmla="*/ 38 h 75"/>
                <a:gd name="T8" fmla="*/ 17 w 79"/>
                <a:gd name="T9" fmla="*/ 11 h 75"/>
                <a:gd name="T10" fmla="*/ 51 w 79"/>
                <a:gd name="T11" fmla="*/ 4 h 75"/>
                <a:gd name="T12" fmla="*/ 67 w 79"/>
                <a:gd name="T13" fmla="*/ 31 h 75"/>
                <a:gd name="T14" fmla="*/ 74 w 79"/>
                <a:gd name="T15" fmla="*/ 6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5">
                  <a:moveTo>
                    <a:pt x="74" y="66"/>
                  </a:moveTo>
                  <a:cubicBezTo>
                    <a:pt x="68" y="75"/>
                    <a:pt x="41" y="75"/>
                    <a:pt x="30" y="74"/>
                  </a:cubicBezTo>
                  <a:cubicBezTo>
                    <a:pt x="23" y="74"/>
                    <a:pt x="7" y="72"/>
                    <a:pt x="4" y="66"/>
                  </a:cubicBezTo>
                  <a:cubicBezTo>
                    <a:pt x="0" y="60"/>
                    <a:pt x="8" y="45"/>
                    <a:pt x="10" y="38"/>
                  </a:cubicBezTo>
                  <a:cubicBezTo>
                    <a:pt x="12" y="32"/>
                    <a:pt x="12" y="16"/>
                    <a:pt x="17" y="11"/>
                  </a:cubicBezTo>
                  <a:cubicBezTo>
                    <a:pt x="24" y="5"/>
                    <a:pt x="43" y="0"/>
                    <a:pt x="51" y="4"/>
                  </a:cubicBezTo>
                  <a:cubicBezTo>
                    <a:pt x="58" y="7"/>
                    <a:pt x="64" y="24"/>
                    <a:pt x="67" y="31"/>
                  </a:cubicBezTo>
                  <a:cubicBezTo>
                    <a:pt x="70" y="39"/>
                    <a:pt x="79" y="58"/>
                    <a:pt x="74" y="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1" name="Freeform 34"/>
            <p:cNvSpPr>
              <a:spLocks/>
            </p:cNvSpPr>
            <p:nvPr/>
          </p:nvSpPr>
          <p:spPr bwMode="auto">
            <a:xfrm>
              <a:off x="5173662" y="2500311"/>
              <a:ext cx="592138" cy="574675"/>
            </a:xfrm>
            <a:custGeom>
              <a:avLst/>
              <a:gdLst>
                <a:gd name="T0" fmla="*/ 219 w 3502"/>
                <a:gd name="T1" fmla="*/ 1719 h 3397"/>
                <a:gd name="T2" fmla="*/ 126 w 3502"/>
                <a:gd name="T3" fmla="*/ 1316 h 3397"/>
                <a:gd name="T4" fmla="*/ 165 w 3502"/>
                <a:gd name="T5" fmla="*/ 1110 h 3397"/>
                <a:gd name="T6" fmla="*/ 356 w 3502"/>
                <a:gd name="T7" fmla="*/ 1242 h 3397"/>
                <a:gd name="T8" fmla="*/ 542 w 3502"/>
                <a:gd name="T9" fmla="*/ 1480 h 3397"/>
                <a:gd name="T10" fmla="*/ 725 w 3502"/>
                <a:gd name="T11" fmla="*/ 1170 h 3397"/>
                <a:gd name="T12" fmla="*/ 1085 w 3502"/>
                <a:gd name="T13" fmla="*/ 875 h 3397"/>
                <a:gd name="T14" fmla="*/ 1336 w 3502"/>
                <a:gd name="T15" fmla="*/ 803 h 3397"/>
                <a:gd name="T16" fmla="*/ 1460 w 3502"/>
                <a:gd name="T17" fmla="*/ 661 h 3397"/>
                <a:gd name="T18" fmla="*/ 1530 w 3502"/>
                <a:gd name="T19" fmla="*/ 579 h 3397"/>
                <a:gd name="T20" fmla="*/ 1735 w 3502"/>
                <a:gd name="T21" fmla="*/ 590 h 3397"/>
                <a:gd name="T22" fmla="*/ 1928 w 3502"/>
                <a:gd name="T23" fmla="*/ 403 h 3397"/>
                <a:gd name="T24" fmla="*/ 2129 w 3502"/>
                <a:gd name="T25" fmla="*/ 88 h 3397"/>
                <a:gd name="T26" fmla="*/ 2156 w 3502"/>
                <a:gd name="T27" fmla="*/ 2 h 3397"/>
                <a:gd name="T28" fmla="*/ 2512 w 3502"/>
                <a:gd name="T29" fmla="*/ 200 h 3397"/>
                <a:gd name="T30" fmla="*/ 2613 w 3502"/>
                <a:gd name="T31" fmla="*/ 283 h 3397"/>
                <a:gd name="T32" fmla="*/ 2748 w 3502"/>
                <a:gd name="T33" fmla="*/ 167 h 3397"/>
                <a:gd name="T34" fmla="*/ 2849 w 3502"/>
                <a:gd name="T35" fmla="*/ 403 h 3397"/>
                <a:gd name="T36" fmla="*/ 3092 w 3502"/>
                <a:gd name="T37" fmla="*/ 669 h 3397"/>
                <a:gd name="T38" fmla="*/ 3146 w 3502"/>
                <a:gd name="T39" fmla="*/ 818 h 3397"/>
                <a:gd name="T40" fmla="*/ 3239 w 3502"/>
                <a:gd name="T41" fmla="*/ 1024 h 3397"/>
                <a:gd name="T42" fmla="*/ 3464 w 3502"/>
                <a:gd name="T43" fmla="*/ 1257 h 3397"/>
                <a:gd name="T44" fmla="*/ 3502 w 3502"/>
                <a:gd name="T45" fmla="*/ 1547 h 3397"/>
                <a:gd name="T46" fmla="*/ 3154 w 3502"/>
                <a:gd name="T47" fmla="*/ 1819 h 3397"/>
                <a:gd name="T48" fmla="*/ 2869 w 3502"/>
                <a:gd name="T49" fmla="*/ 2260 h 3397"/>
                <a:gd name="T50" fmla="*/ 2675 w 3502"/>
                <a:gd name="T51" fmla="*/ 2410 h 3397"/>
                <a:gd name="T52" fmla="*/ 2528 w 3502"/>
                <a:gd name="T53" fmla="*/ 2463 h 3397"/>
                <a:gd name="T54" fmla="*/ 2405 w 3502"/>
                <a:gd name="T55" fmla="*/ 2494 h 3397"/>
                <a:gd name="T56" fmla="*/ 2341 w 3502"/>
                <a:gd name="T57" fmla="*/ 2552 h 3397"/>
                <a:gd name="T58" fmla="*/ 2047 w 3502"/>
                <a:gd name="T59" fmla="*/ 2775 h 3397"/>
                <a:gd name="T60" fmla="*/ 1836 w 3502"/>
                <a:gd name="T61" fmla="*/ 2997 h 3397"/>
                <a:gd name="T62" fmla="*/ 1702 w 3502"/>
                <a:gd name="T63" fmla="*/ 3135 h 3397"/>
                <a:gd name="T64" fmla="*/ 1634 w 3502"/>
                <a:gd name="T65" fmla="*/ 3236 h 3397"/>
                <a:gd name="T66" fmla="*/ 1639 w 3502"/>
                <a:gd name="T67" fmla="*/ 3302 h 3397"/>
                <a:gd name="T68" fmla="*/ 1457 w 3502"/>
                <a:gd name="T69" fmla="*/ 3339 h 3397"/>
                <a:gd name="T70" fmla="*/ 1320 w 3502"/>
                <a:gd name="T71" fmla="*/ 3337 h 3397"/>
                <a:gd name="T72" fmla="*/ 1523 w 3502"/>
                <a:gd name="T73" fmla="*/ 3158 h 3397"/>
                <a:gd name="T74" fmla="*/ 1537 w 3502"/>
                <a:gd name="T75" fmla="*/ 3041 h 3397"/>
                <a:gd name="T76" fmla="*/ 1631 w 3502"/>
                <a:gd name="T77" fmla="*/ 2950 h 3397"/>
                <a:gd name="T78" fmla="*/ 1627 w 3502"/>
                <a:gd name="T79" fmla="*/ 2886 h 3397"/>
                <a:gd name="T80" fmla="*/ 1474 w 3502"/>
                <a:gd name="T81" fmla="*/ 2926 h 3397"/>
                <a:gd name="T82" fmla="*/ 1490 w 3502"/>
                <a:gd name="T83" fmla="*/ 2760 h 3397"/>
                <a:gd name="T84" fmla="*/ 1457 w 3502"/>
                <a:gd name="T85" fmla="*/ 2602 h 3397"/>
                <a:gd name="T86" fmla="*/ 1647 w 3502"/>
                <a:gd name="T87" fmla="*/ 2400 h 3397"/>
                <a:gd name="T88" fmla="*/ 1738 w 3502"/>
                <a:gd name="T89" fmla="*/ 2110 h 3397"/>
                <a:gd name="T90" fmla="*/ 1570 w 3502"/>
                <a:gd name="T91" fmla="*/ 1892 h 3397"/>
                <a:gd name="T92" fmla="*/ 1433 w 3502"/>
                <a:gd name="T93" fmla="*/ 1804 h 3397"/>
                <a:gd name="T94" fmla="*/ 1418 w 3502"/>
                <a:gd name="T95" fmla="*/ 1902 h 3397"/>
                <a:gd name="T96" fmla="*/ 1246 w 3502"/>
                <a:gd name="T97" fmla="*/ 1907 h 3397"/>
                <a:gd name="T98" fmla="*/ 1130 w 3502"/>
                <a:gd name="T99" fmla="*/ 1956 h 3397"/>
                <a:gd name="T100" fmla="*/ 1099 w 3502"/>
                <a:gd name="T101" fmla="*/ 2072 h 3397"/>
                <a:gd name="T102" fmla="*/ 958 w 3502"/>
                <a:gd name="T103" fmla="*/ 2210 h 3397"/>
                <a:gd name="T104" fmla="*/ 864 w 3502"/>
                <a:gd name="T105" fmla="*/ 2496 h 3397"/>
                <a:gd name="T106" fmla="*/ 608 w 3502"/>
                <a:gd name="T107" fmla="*/ 2650 h 3397"/>
                <a:gd name="T108" fmla="*/ 455 w 3502"/>
                <a:gd name="T109" fmla="*/ 2471 h 3397"/>
                <a:gd name="T110" fmla="*/ 203 w 3502"/>
                <a:gd name="T111" fmla="*/ 2270 h 3397"/>
                <a:gd name="T112" fmla="*/ 1 w 3502"/>
                <a:gd name="T113" fmla="*/ 2164 h 3397"/>
                <a:gd name="T114" fmla="*/ 132 w 3502"/>
                <a:gd name="T115" fmla="*/ 1936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2" h="3397">
                  <a:moveTo>
                    <a:pt x="165" y="1845"/>
                  </a:moveTo>
                  <a:cubicBezTo>
                    <a:pt x="183" y="1828"/>
                    <a:pt x="202" y="1812"/>
                    <a:pt x="208" y="1798"/>
                  </a:cubicBezTo>
                  <a:cubicBezTo>
                    <a:pt x="217" y="1780"/>
                    <a:pt x="224" y="1738"/>
                    <a:pt x="219" y="1719"/>
                  </a:cubicBezTo>
                  <a:cubicBezTo>
                    <a:pt x="212" y="1690"/>
                    <a:pt x="160" y="1650"/>
                    <a:pt x="148" y="1623"/>
                  </a:cubicBezTo>
                  <a:cubicBezTo>
                    <a:pt x="140" y="1605"/>
                    <a:pt x="134" y="1564"/>
                    <a:pt x="132" y="1544"/>
                  </a:cubicBezTo>
                  <a:cubicBezTo>
                    <a:pt x="125" y="1487"/>
                    <a:pt x="147" y="1369"/>
                    <a:pt x="126" y="1316"/>
                  </a:cubicBezTo>
                  <a:cubicBezTo>
                    <a:pt x="118" y="1295"/>
                    <a:pt x="74" y="1269"/>
                    <a:pt x="66" y="1247"/>
                  </a:cubicBezTo>
                  <a:cubicBezTo>
                    <a:pt x="62" y="1237"/>
                    <a:pt x="62" y="1215"/>
                    <a:pt x="66" y="1205"/>
                  </a:cubicBezTo>
                  <a:cubicBezTo>
                    <a:pt x="79" y="1174"/>
                    <a:pt x="130" y="1111"/>
                    <a:pt x="165" y="1110"/>
                  </a:cubicBezTo>
                  <a:cubicBezTo>
                    <a:pt x="197" y="1108"/>
                    <a:pt x="233" y="1179"/>
                    <a:pt x="263" y="1189"/>
                  </a:cubicBezTo>
                  <a:cubicBezTo>
                    <a:pt x="285" y="1196"/>
                    <a:pt x="339" y="1168"/>
                    <a:pt x="356" y="1184"/>
                  </a:cubicBezTo>
                  <a:cubicBezTo>
                    <a:pt x="367" y="1194"/>
                    <a:pt x="351" y="1228"/>
                    <a:pt x="356" y="1242"/>
                  </a:cubicBezTo>
                  <a:cubicBezTo>
                    <a:pt x="371" y="1282"/>
                    <a:pt x="448" y="1333"/>
                    <a:pt x="471" y="1369"/>
                  </a:cubicBezTo>
                  <a:cubicBezTo>
                    <a:pt x="486" y="1392"/>
                    <a:pt x="495" y="1451"/>
                    <a:pt x="515" y="1470"/>
                  </a:cubicBezTo>
                  <a:cubicBezTo>
                    <a:pt x="520" y="1475"/>
                    <a:pt x="535" y="1483"/>
                    <a:pt x="542" y="1480"/>
                  </a:cubicBezTo>
                  <a:cubicBezTo>
                    <a:pt x="562" y="1472"/>
                    <a:pt x="564" y="1420"/>
                    <a:pt x="575" y="1401"/>
                  </a:cubicBezTo>
                  <a:cubicBezTo>
                    <a:pt x="598" y="1360"/>
                    <a:pt x="662" y="1289"/>
                    <a:pt x="687" y="1249"/>
                  </a:cubicBezTo>
                  <a:cubicBezTo>
                    <a:pt x="698" y="1230"/>
                    <a:pt x="712" y="1188"/>
                    <a:pt x="725" y="1170"/>
                  </a:cubicBezTo>
                  <a:cubicBezTo>
                    <a:pt x="750" y="1139"/>
                    <a:pt x="812" y="1082"/>
                    <a:pt x="849" y="1066"/>
                  </a:cubicBezTo>
                  <a:cubicBezTo>
                    <a:pt x="875" y="1054"/>
                    <a:pt x="937" y="1065"/>
                    <a:pt x="961" y="1051"/>
                  </a:cubicBezTo>
                  <a:cubicBezTo>
                    <a:pt x="1008" y="1022"/>
                    <a:pt x="1047" y="913"/>
                    <a:pt x="1085" y="875"/>
                  </a:cubicBezTo>
                  <a:cubicBezTo>
                    <a:pt x="1098" y="861"/>
                    <a:pt x="1128" y="832"/>
                    <a:pt x="1147" y="830"/>
                  </a:cubicBezTo>
                  <a:cubicBezTo>
                    <a:pt x="1171" y="826"/>
                    <a:pt x="1215" y="866"/>
                    <a:pt x="1240" y="863"/>
                  </a:cubicBezTo>
                  <a:cubicBezTo>
                    <a:pt x="1268" y="860"/>
                    <a:pt x="1325" y="829"/>
                    <a:pt x="1336" y="803"/>
                  </a:cubicBezTo>
                  <a:cubicBezTo>
                    <a:pt x="1346" y="782"/>
                    <a:pt x="1312" y="732"/>
                    <a:pt x="1321" y="710"/>
                  </a:cubicBezTo>
                  <a:cubicBezTo>
                    <a:pt x="1327" y="695"/>
                    <a:pt x="1356" y="678"/>
                    <a:pt x="1371" y="672"/>
                  </a:cubicBezTo>
                  <a:cubicBezTo>
                    <a:pt x="1392" y="664"/>
                    <a:pt x="1438" y="658"/>
                    <a:pt x="1460" y="661"/>
                  </a:cubicBezTo>
                  <a:cubicBezTo>
                    <a:pt x="1477" y="663"/>
                    <a:pt x="1505" y="690"/>
                    <a:pt x="1522" y="687"/>
                  </a:cubicBezTo>
                  <a:cubicBezTo>
                    <a:pt x="1540" y="684"/>
                    <a:pt x="1574" y="656"/>
                    <a:pt x="1576" y="639"/>
                  </a:cubicBezTo>
                  <a:cubicBezTo>
                    <a:pt x="1578" y="620"/>
                    <a:pt x="1532" y="597"/>
                    <a:pt x="1530" y="579"/>
                  </a:cubicBezTo>
                  <a:cubicBezTo>
                    <a:pt x="1528" y="567"/>
                    <a:pt x="1539" y="543"/>
                    <a:pt x="1549" y="537"/>
                  </a:cubicBezTo>
                  <a:cubicBezTo>
                    <a:pt x="1570" y="525"/>
                    <a:pt x="1625" y="534"/>
                    <a:pt x="1650" y="541"/>
                  </a:cubicBezTo>
                  <a:cubicBezTo>
                    <a:pt x="1673" y="548"/>
                    <a:pt x="1710" y="590"/>
                    <a:pt x="1735" y="590"/>
                  </a:cubicBezTo>
                  <a:cubicBezTo>
                    <a:pt x="1757" y="590"/>
                    <a:pt x="1793" y="559"/>
                    <a:pt x="1812" y="549"/>
                  </a:cubicBezTo>
                  <a:cubicBezTo>
                    <a:pt x="1834" y="537"/>
                    <a:pt x="1885" y="523"/>
                    <a:pt x="1901" y="504"/>
                  </a:cubicBezTo>
                  <a:cubicBezTo>
                    <a:pt x="1918" y="483"/>
                    <a:pt x="1916" y="426"/>
                    <a:pt x="1928" y="403"/>
                  </a:cubicBezTo>
                  <a:cubicBezTo>
                    <a:pt x="1936" y="388"/>
                    <a:pt x="1958" y="361"/>
                    <a:pt x="1971" y="350"/>
                  </a:cubicBezTo>
                  <a:cubicBezTo>
                    <a:pt x="2000" y="324"/>
                    <a:pt x="2085" y="300"/>
                    <a:pt x="2106" y="268"/>
                  </a:cubicBezTo>
                  <a:cubicBezTo>
                    <a:pt x="2131" y="230"/>
                    <a:pt x="2126" y="133"/>
                    <a:pt x="2129" y="88"/>
                  </a:cubicBezTo>
                  <a:cubicBezTo>
                    <a:pt x="2130" y="71"/>
                    <a:pt x="2121" y="36"/>
                    <a:pt x="2129" y="21"/>
                  </a:cubicBezTo>
                  <a:cubicBezTo>
                    <a:pt x="2130" y="19"/>
                    <a:pt x="2131" y="18"/>
                    <a:pt x="2132" y="17"/>
                  </a:cubicBezTo>
                  <a:cubicBezTo>
                    <a:pt x="2138" y="10"/>
                    <a:pt x="2149" y="2"/>
                    <a:pt x="2156" y="2"/>
                  </a:cubicBezTo>
                  <a:cubicBezTo>
                    <a:pt x="2190" y="0"/>
                    <a:pt x="2244" y="53"/>
                    <a:pt x="2276" y="66"/>
                  </a:cubicBezTo>
                  <a:cubicBezTo>
                    <a:pt x="2311" y="79"/>
                    <a:pt x="2388" y="84"/>
                    <a:pt x="2419" y="103"/>
                  </a:cubicBezTo>
                  <a:cubicBezTo>
                    <a:pt x="2448" y="120"/>
                    <a:pt x="2500" y="169"/>
                    <a:pt x="2512" y="200"/>
                  </a:cubicBezTo>
                  <a:cubicBezTo>
                    <a:pt x="2520" y="221"/>
                    <a:pt x="2501" y="266"/>
                    <a:pt x="2508" y="287"/>
                  </a:cubicBezTo>
                  <a:cubicBezTo>
                    <a:pt x="2513" y="298"/>
                    <a:pt x="2530" y="322"/>
                    <a:pt x="2543" y="324"/>
                  </a:cubicBezTo>
                  <a:cubicBezTo>
                    <a:pt x="2563" y="327"/>
                    <a:pt x="2600" y="298"/>
                    <a:pt x="2613" y="283"/>
                  </a:cubicBezTo>
                  <a:cubicBezTo>
                    <a:pt x="2631" y="260"/>
                    <a:pt x="2631" y="198"/>
                    <a:pt x="2647" y="174"/>
                  </a:cubicBezTo>
                  <a:cubicBezTo>
                    <a:pt x="2657" y="160"/>
                    <a:pt x="2684" y="129"/>
                    <a:pt x="2702" y="129"/>
                  </a:cubicBezTo>
                  <a:cubicBezTo>
                    <a:pt x="2717" y="129"/>
                    <a:pt x="2741" y="154"/>
                    <a:pt x="2748" y="167"/>
                  </a:cubicBezTo>
                  <a:cubicBezTo>
                    <a:pt x="2764" y="195"/>
                    <a:pt x="2745" y="267"/>
                    <a:pt x="2763" y="294"/>
                  </a:cubicBezTo>
                  <a:cubicBezTo>
                    <a:pt x="2775" y="311"/>
                    <a:pt x="2825" y="318"/>
                    <a:pt x="2837" y="335"/>
                  </a:cubicBezTo>
                  <a:cubicBezTo>
                    <a:pt x="2847" y="349"/>
                    <a:pt x="2839" y="389"/>
                    <a:pt x="2849" y="403"/>
                  </a:cubicBezTo>
                  <a:cubicBezTo>
                    <a:pt x="2861" y="420"/>
                    <a:pt x="2907" y="430"/>
                    <a:pt x="2922" y="444"/>
                  </a:cubicBezTo>
                  <a:cubicBezTo>
                    <a:pt x="2950" y="469"/>
                    <a:pt x="2984" y="538"/>
                    <a:pt x="3007" y="567"/>
                  </a:cubicBezTo>
                  <a:cubicBezTo>
                    <a:pt x="3027" y="594"/>
                    <a:pt x="3063" y="652"/>
                    <a:pt x="3092" y="669"/>
                  </a:cubicBezTo>
                  <a:cubicBezTo>
                    <a:pt x="3109" y="678"/>
                    <a:pt x="3156" y="666"/>
                    <a:pt x="3170" y="680"/>
                  </a:cubicBezTo>
                  <a:cubicBezTo>
                    <a:pt x="3182" y="692"/>
                    <a:pt x="3180" y="730"/>
                    <a:pt x="3177" y="747"/>
                  </a:cubicBezTo>
                  <a:cubicBezTo>
                    <a:pt x="3174" y="766"/>
                    <a:pt x="3153" y="800"/>
                    <a:pt x="3146" y="818"/>
                  </a:cubicBezTo>
                  <a:cubicBezTo>
                    <a:pt x="3140" y="836"/>
                    <a:pt x="3126" y="871"/>
                    <a:pt x="3127" y="890"/>
                  </a:cubicBezTo>
                  <a:cubicBezTo>
                    <a:pt x="3130" y="924"/>
                    <a:pt x="3156" y="996"/>
                    <a:pt x="3185" y="1017"/>
                  </a:cubicBezTo>
                  <a:cubicBezTo>
                    <a:pt x="3196" y="1025"/>
                    <a:pt x="3227" y="1018"/>
                    <a:pt x="3239" y="1024"/>
                  </a:cubicBezTo>
                  <a:cubicBezTo>
                    <a:pt x="3272" y="1042"/>
                    <a:pt x="3307" y="1110"/>
                    <a:pt x="3332" y="1137"/>
                  </a:cubicBezTo>
                  <a:cubicBezTo>
                    <a:pt x="3353" y="1159"/>
                    <a:pt x="3398" y="1202"/>
                    <a:pt x="3421" y="1223"/>
                  </a:cubicBezTo>
                  <a:cubicBezTo>
                    <a:pt x="3431" y="1232"/>
                    <a:pt x="3457" y="1245"/>
                    <a:pt x="3464" y="1257"/>
                  </a:cubicBezTo>
                  <a:cubicBezTo>
                    <a:pt x="3478" y="1284"/>
                    <a:pt x="3476" y="1349"/>
                    <a:pt x="3471" y="1380"/>
                  </a:cubicBezTo>
                  <a:cubicBezTo>
                    <a:pt x="3468" y="1400"/>
                    <a:pt x="3443" y="1435"/>
                    <a:pt x="3444" y="1455"/>
                  </a:cubicBezTo>
                  <a:cubicBezTo>
                    <a:pt x="3445" y="1472"/>
                    <a:pt x="3483" y="1523"/>
                    <a:pt x="3502" y="1547"/>
                  </a:cubicBezTo>
                  <a:cubicBezTo>
                    <a:pt x="3497" y="1549"/>
                    <a:pt x="3493" y="1552"/>
                    <a:pt x="3490" y="1554"/>
                  </a:cubicBezTo>
                  <a:cubicBezTo>
                    <a:pt x="3448" y="1585"/>
                    <a:pt x="3381" y="1670"/>
                    <a:pt x="3339" y="1703"/>
                  </a:cubicBezTo>
                  <a:cubicBezTo>
                    <a:pt x="3296" y="1737"/>
                    <a:pt x="3198" y="1788"/>
                    <a:pt x="3154" y="1819"/>
                  </a:cubicBezTo>
                  <a:cubicBezTo>
                    <a:pt x="3114" y="1847"/>
                    <a:pt x="3032" y="1901"/>
                    <a:pt x="3000" y="1938"/>
                  </a:cubicBezTo>
                  <a:cubicBezTo>
                    <a:pt x="2969" y="1973"/>
                    <a:pt x="2926" y="2058"/>
                    <a:pt x="2908" y="2101"/>
                  </a:cubicBezTo>
                  <a:cubicBezTo>
                    <a:pt x="2893" y="2139"/>
                    <a:pt x="2881" y="2221"/>
                    <a:pt x="2869" y="2260"/>
                  </a:cubicBezTo>
                  <a:cubicBezTo>
                    <a:pt x="2863" y="2278"/>
                    <a:pt x="2854" y="2316"/>
                    <a:pt x="2841" y="2329"/>
                  </a:cubicBezTo>
                  <a:cubicBezTo>
                    <a:pt x="2825" y="2347"/>
                    <a:pt x="2777" y="2361"/>
                    <a:pt x="2756" y="2372"/>
                  </a:cubicBezTo>
                  <a:cubicBezTo>
                    <a:pt x="2736" y="2383"/>
                    <a:pt x="2696" y="2405"/>
                    <a:pt x="2675" y="2410"/>
                  </a:cubicBezTo>
                  <a:cubicBezTo>
                    <a:pt x="2655" y="2415"/>
                    <a:pt x="2615" y="2409"/>
                    <a:pt x="2595" y="2410"/>
                  </a:cubicBezTo>
                  <a:cubicBezTo>
                    <a:pt x="2579" y="2412"/>
                    <a:pt x="2542" y="2410"/>
                    <a:pt x="2531" y="2422"/>
                  </a:cubicBezTo>
                  <a:cubicBezTo>
                    <a:pt x="2524" y="2429"/>
                    <a:pt x="2533" y="2454"/>
                    <a:pt x="2528" y="2463"/>
                  </a:cubicBezTo>
                  <a:cubicBezTo>
                    <a:pt x="2516" y="2483"/>
                    <a:pt x="2469" y="2500"/>
                    <a:pt x="2450" y="2513"/>
                  </a:cubicBezTo>
                  <a:cubicBezTo>
                    <a:pt x="2441" y="2518"/>
                    <a:pt x="2424" y="2540"/>
                    <a:pt x="2414" y="2536"/>
                  </a:cubicBezTo>
                  <a:cubicBezTo>
                    <a:pt x="2404" y="2532"/>
                    <a:pt x="2411" y="2503"/>
                    <a:pt x="2405" y="2494"/>
                  </a:cubicBezTo>
                  <a:cubicBezTo>
                    <a:pt x="2401" y="2489"/>
                    <a:pt x="2388" y="2479"/>
                    <a:pt x="2381" y="2480"/>
                  </a:cubicBezTo>
                  <a:cubicBezTo>
                    <a:pt x="2368" y="2481"/>
                    <a:pt x="2348" y="2500"/>
                    <a:pt x="2343" y="2511"/>
                  </a:cubicBezTo>
                  <a:cubicBezTo>
                    <a:pt x="2338" y="2520"/>
                    <a:pt x="2345" y="2543"/>
                    <a:pt x="2341" y="2552"/>
                  </a:cubicBezTo>
                  <a:cubicBezTo>
                    <a:pt x="2338" y="2560"/>
                    <a:pt x="2325" y="2574"/>
                    <a:pt x="2318" y="2579"/>
                  </a:cubicBezTo>
                  <a:cubicBezTo>
                    <a:pt x="2291" y="2597"/>
                    <a:pt x="2221" y="2603"/>
                    <a:pt x="2194" y="2620"/>
                  </a:cubicBezTo>
                  <a:cubicBezTo>
                    <a:pt x="2149" y="2649"/>
                    <a:pt x="2087" y="2740"/>
                    <a:pt x="2047" y="2775"/>
                  </a:cubicBezTo>
                  <a:cubicBezTo>
                    <a:pt x="2027" y="2793"/>
                    <a:pt x="1981" y="2823"/>
                    <a:pt x="1959" y="2840"/>
                  </a:cubicBezTo>
                  <a:cubicBezTo>
                    <a:pt x="1937" y="2858"/>
                    <a:pt x="1887" y="2891"/>
                    <a:pt x="1870" y="2914"/>
                  </a:cubicBezTo>
                  <a:cubicBezTo>
                    <a:pt x="1857" y="2932"/>
                    <a:pt x="1846" y="2977"/>
                    <a:pt x="1836" y="2997"/>
                  </a:cubicBezTo>
                  <a:cubicBezTo>
                    <a:pt x="1822" y="3022"/>
                    <a:pt x="1785" y="3069"/>
                    <a:pt x="1769" y="3094"/>
                  </a:cubicBezTo>
                  <a:cubicBezTo>
                    <a:pt x="1759" y="3110"/>
                    <a:pt x="1748" y="3155"/>
                    <a:pt x="1730" y="3158"/>
                  </a:cubicBezTo>
                  <a:cubicBezTo>
                    <a:pt x="1721" y="3160"/>
                    <a:pt x="1711" y="3138"/>
                    <a:pt x="1702" y="3135"/>
                  </a:cubicBezTo>
                  <a:cubicBezTo>
                    <a:pt x="1685" y="3131"/>
                    <a:pt x="1648" y="3137"/>
                    <a:pt x="1636" y="3149"/>
                  </a:cubicBezTo>
                  <a:cubicBezTo>
                    <a:pt x="1625" y="3158"/>
                    <a:pt x="1620" y="3189"/>
                    <a:pt x="1621" y="3203"/>
                  </a:cubicBezTo>
                  <a:cubicBezTo>
                    <a:pt x="1621" y="3212"/>
                    <a:pt x="1628" y="3230"/>
                    <a:pt x="1634" y="3236"/>
                  </a:cubicBezTo>
                  <a:cubicBezTo>
                    <a:pt x="1643" y="3245"/>
                    <a:pt x="1673" y="3245"/>
                    <a:pt x="1682" y="3254"/>
                  </a:cubicBezTo>
                  <a:cubicBezTo>
                    <a:pt x="1689" y="3262"/>
                    <a:pt x="1701" y="3285"/>
                    <a:pt x="1695" y="3294"/>
                  </a:cubicBezTo>
                  <a:cubicBezTo>
                    <a:pt x="1688" y="3306"/>
                    <a:pt x="1653" y="3301"/>
                    <a:pt x="1639" y="3302"/>
                  </a:cubicBezTo>
                  <a:cubicBezTo>
                    <a:pt x="1625" y="3303"/>
                    <a:pt x="1598" y="3298"/>
                    <a:pt x="1584" y="3302"/>
                  </a:cubicBezTo>
                  <a:cubicBezTo>
                    <a:pt x="1568" y="3307"/>
                    <a:pt x="1542" y="3334"/>
                    <a:pt x="1525" y="3339"/>
                  </a:cubicBezTo>
                  <a:cubicBezTo>
                    <a:pt x="1509" y="3343"/>
                    <a:pt x="1473" y="3331"/>
                    <a:pt x="1457" y="3339"/>
                  </a:cubicBezTo>
                  <a:cubicBezTo>
                    <a:pt x="1442" y="3346"/>
                    <a:pt x="1431" y="3385"/>
                    <a:pt x="1416" y="3391"/>
                  </a:cubicBezTo>
                  <a:cubicBezTo>
                    <a:pt x="1402" y="3397"/>
                    <a:pt x="1368" y="3392"/>
                    <a:pt x="1355" y="3385"/>
                  </a:cubicBezTo>
                  <a:cubicBezTo>
                    <a:pt x="1342" y="3377"/>
                    <a:pt x="1324" y="3351"/>
                    <a:pt x="1320" y="3337"/>
                  </a:cubicBezTo>
                  <a:cubicBezTo>
                    <a:pt x="1314" y="3317"/>
                    <a:pt x="1314" y="3273"/>
                    <a:pt x="1324" y="3254"/>
                  </a:cubicBezTo>
                  <a:cubicBezTo>
                    <a:pt x="1335" y="3231"/>
                    <a:pt x="1381" y="3200"/>
                    <a:pt x="1404" y="3188"/>
                  </a:cubicBezTo>
                  <a:cubicBezTo>
                    <a:pt x="1432" y="3174"/>
                    <a:pt x="1497" y="3174"/>
                    <a:pt x="1523" y="3158"/>
                  </a:cubicBezTo>
                  <a:cubicBezTo>
                    <a:pt x="1536" y="3151"/>
                    <a:pt x="1559" y="3131"/>
                    <a:pt x="1565" y="3117"/>
                  </a:cubicBezTo>
                  <a:cubicBezTo>
                    <a:pt x="1570" y="3105"/>
                    <a:pt x="1570" y="3076"/>
                    <a:pt x="1565" y="3064"/>
                  </a:cubicBezTo>
                  <a:cubicBezTo>
                    <a:pt x="1561" y="3056"/>
                    <a:pt x="1543" y="3047"/>
                    <a:pt x="1537" y="3041"/>
                  </a:cubicBezTo>
                  <a:cubicBezTo>
                    <a:pt x="1531" y="3036"/>
                    <a:pt x="1512" y="3026"/>
                    <a:pt x="1513" y="3018"/>
                  </a:cubicBezTo>
                  <a:cubicBezTo>
                    <a:pt x="1516" y="3002"/>
                    <a:pt x="1557" y="2993"/>
                    <a:pt x="1571" y="2985"/>
                  </a:cubicBezTo>
                  <a:cubicBezTo>
                    <a:pt x="1586" y="2976"/>
                    <a:pt x="1617" y="2961"/>
                    <a:pt x="1631" y="2950"/>
                  </a:cubicBezTo>
                  <a:cubicBezTo>
                    <a:pt x="1636" y="2946"/>
                    <a:pt x="1645" y="2937"/>
                    <a:pt x="1649" y="2932"/>
                  </a:cubicBezTo>
                  <a:cubicBezTo>
                    <a:pt x="1657" y="2923"/>
                    <a:pt x="1682" y="2904"/>
                    <a:pt x="1677" y="2893"/>
                  </a:cubicBezTo>
                  <a:cubicBezTo>
                    <a:pt x="1672" y="2881"/>
                    <a:pt x="1640" y="2883"/>
                    <a:pt x="1627" y="2886"/>
                  </a:cubicBezTo>
                  <a:cubicBezTo>
                    <a:pt x="1613" y="2889"/>
                    <a:pt x="1589" y="2910"/>
                    <a:pt x="1576" y="2917"/>
                  </a:cubicBezTo>
                  <a:cubicBezTo>
                    <a:pt x="1563" y="2925"/>
                    <a:pt x="1537" y="2943"/>
                    <a:pt x="1522" y="2944"/>
                  </a:cubicBezTo>
                  <a:cubicBezTo>
                    <a:pt x="1509" y="2944"/>
                    <a:pt x="1483" y="2935"/>
                    <a:pt x="1474" y="2926"/>
                  </a:cubicBezTo>
                  <a:cubicBezTo>
                    <a:pt x="1466" y="2917"/>
                    <a:pt x="1459" y="2893"/>
                    <a:pt x="1461" y="2881"/>
                  </a:cubicBezTo>
                  <a:cubicBezTo>
                    <a:pt x="1462" y="2866"/>
                    <a:pt x="1485" y="2841"/>
                    <a:pt x="1489" y="2826"/>
                  </a:cubicBezTo>
                  <a:cubicBezTo>
                    <a:pt x="1493" y="2810"/>
                    <a:pt x="1495" y="2776"/>
                    <a:pt x="1490" y="2760"/>
                  </a:cubicBezTo>
                  <a:cubicBezTo>
                    <a:pt x="1486" y="2745"/>
                    <a:pt x="1464" y="2720"/>
                    <a:pt x="1457" y="2706"/>
                  </a:cubicBezTo>
                  <a:cubicBezTo>
                    <a:pt x="1451" y="2692"/>
                    <a:pt x="1437" y="2665"/>
                    <a:pt x="1437" y="2650"/>
                  </a:cubicBezTo>
                  <a:cubicBezTo>
                    <a:pt x="1438" y="2637"/>
                    <a:pt x="1450" y="2612"/>
                    <a:pt x="1457" y="2602"/>
                  </a:cubicBezTo>
                  <a:cubicBezTo>
                    <a:pt x="1469" y="2586"/>
                    <a:pt x="1502" y="2563"/>
                    <a:pt x="1517" y="2551"/>
                  </a:cubicBezTo>
                  <a:cubicBezTo>
                    <a:pt x="1533" y="2537"/>
                    <a:pt x="1569" y="2515"/>
                    <a:pt x="1583" y="2499"/>
                  </a:cubicBezTo>
                  <a:cubicBezTo>
                    <a:pt x="1603" y="2478"/>
                    <a:pt x="1633" y="2426"/>
                    <a:pt x="1647" y="2400"/>
                  </a:cubicBezTo>
                  <a:cubicBezTo>
                    <a:pt x="1661" y="2374"/>
                    <a:pt x="1682" y="2319"/>
                    <a:pt x="1693" y="2291"/>
                  </a:cubicBezTo>
                  <a:cubicBezTo>
                    <a:pt x="1704" y="2264"/>
                    <a:pt x="1729" y="2211"/>
                    <a:pt x="1735" y="2182"/>
                  </a:cubicBezTo>
                  <a:cubicBezTo>
                    <a:pt x="1738" y="2165"/>
                    <a:pt x="1744" y="2127"/>
                    <a:pt x="1738" y="2110"/>
                  </a:cubicBezTo>
                  <a:cubicBezTo>
                    <a:pt x="1732" y="2093"/>
                    <a:pt x="1702" y="2070"/>
                    <a:pt x="1690" y="2057"/>
                  </a:cubicBezTo>
                  <a:cubicBezTo>
                    <a:pt x="1666" y="2028"/>
                    <a:pt x="1615" y="1973"/>
                    <a:pt x="1594" y="1941"/>
                  </a:cubicBezTo>
                  <a:cubicBezTo>
                    <a:pt x="1587" y="1930"/>
                    <a:pt x="1577" y="1904"/>
                    <a:pt x="1570" y="1892"/>
                  </a:cubicBezTo>
                  <a:cubicBezTo>
                    <a:pt x="1561" y="1876"/>
                    <a:pt x="1540" y="1847"/>
                    <a:pt x="1530" y="1832"/>
                  </a:cubicBezTo>
                  <a:cubicBezTo>
                    <a:pt x="1522" y="1819"/>
                    <a:pt x="1511" y="1786"/>
                    <a:pt x="1497" y="1781"/>
                  </a:cubicBezTo>
                  <a:cubicBezTo>
                    <a:pt x="1481" y="1776"/>
                    <a:pt x="1445" y="1793"/>
                    <a:pt x="1433" y="1804"/>
                  </a:cubicBezTo>
                  <a:cubicBezTo>
                    <a:pt x="1427" y="1809"/>
                    <a:pt x="1418" y="1824"/>
                    <a:pt x="1418" y="1832"/>
                  </a:cubicBezTo>
                  <a:cubicBezTo>
                    <a:pt x="1417" y="1842"/>
                    <a:pt x="1430" y="1860"/>
                    <a:pt x="1429" y="1870"/>
                  </a:cubicBezTo>
                  <a:cubicBezTo>
                    <a:pt x="1429" y="1879"/>
                    <a:pt x="1423" y="1895"/>
                    <a:pt x="1418" y="1902"/>
                  </a:cubicBezTo>
                  <a:cubicBezTo>
                    <a:pt x="1412" y="1908"/>
                    <a:pt x="1396" y="1915"/>
                    <a:pt x="1388" y="1916"/>
                  </a:cubicBezTo>
                  <a:cubicBezTo>
                    <a:pt x="1367" y="1921"/>
                    <a:pt x="1323" y="1918"/>
                    <a:pt x="1302" y="1916"/>
                  </a:cubicBezTo>
                  <a:cubicBezTo>
                    <a:pt x="1288" y="1915"/>
                    <a:pt x="1260" y="1908"/>
                    <a:pt x="1246" y="1907"/>
                  </a:cubicBezTo>
                  <a:cubicBezTo>
                    <a:pt x="1239" y="1906"/>
                    <a:pt x="1223" y="1904"/>
                    <a:pt x="1216" y="1907"/>
                  </a:cubicBezTo>
                  <a:cubicBezTo>
                    <a:pt x="1206" y="1910"/>
                    <a:pt x="1191" y="1929"/>
                    <a:pt x="1181" y="1935"/>
                  </a:cubicBezTo>
                  <a:cubicBezTo>
                    <a:pt x="1170" y="1942"/>
                    <a:pt x="1143" y="1950"/>
                    <a:pt x="1130" y="1956"/>
                  </a:cubicBezTo>
                  <a:cubicBezTo>
                    <a:pt x="1123" y="1960"/>
                    <a:pt x="1106" y="1967"/>
                    <a:pt x="1101" y="1974"/>
                  </a:cubicBezTo>
                  <a:cubicBezTo>
                    <a:pt x="1093" y="1984"/>
                    <a:pt x="1086" y="2010"/>
                    <a:pt x="1086" y="2022"/>
                  </a:cubicBezTo>
                  <a:cubicBezTo>
                    <a:pt x="1085" y="2035"/>
                    <a:pt x="1100" y="2059"/>
                    <a:pt x="1099" y="2072"/>
                  </a:cubicBezTo>
                  <a:cubicBezTo>
                    <a:pt x="1097" y="2086"/>
                    <a:pt x="1084" y="2113"/>
                    <a:pt x="1072" y="2121"/>
                  </a:cubicBezTo>
                  <a:cubicBezTo>
                    <a:pt x="1061" y="2130"/>
                    <a:pt x="1027" y="2122"/>
                    <a:pt x="1015" y="2130"/>
                  </a:cubicBezTo>
                  <a:cubicBezTo>
                    <a:pt x="994" y="2142"/>
                    <a:pt x="972" y="2190"/>
                    <a:pt x="958" y="2210"/>
                  </a:cubicBezTo>
                  <a:cubicBezTo>
                    <a:pt x="946" y="2231"/>
                    <a:pt x="917" y="2273"/>
                    <a:pt x="911" y="2296"/>
                  </a:cubicBezTo>
                  <a:cubicBezTo>
                    <a:pt x="903" y="2323"/>
                    <a:pt x="912" y="2379"/>
                    <a:pt x="906" y="2405"/>
                  </a:cubicBezTo>
                  <a:cubicBezTo>
                    <a:pt x="900" y="2430"/>
                    <a:pt x="882" y="2478"/>
                    <a:pt x="864" y="2496"/>
                  </a:cubicBezTo>
                  <a:cubicBezTo>
                    <a:pt x="844" y="2518"/>
                    <a:pt x="783" y="2534"/>
                    <a:pt x="757" y="2549"/>
                  </a:cubicBezTo>
                  <a:cubicBezTo>
                    <a:pt x="730" y="2565"/>
                    <a:pt x="680" y="2601"/>
                    <a:pt x="655" y="2618"/>
                  </a:cubicBezTo>
                  <a:cubicBezTo>
                    <a:pt x="643" y="2627"/>
                    <a:pt x="626" y="2638"/>
                    <a:pt x="608" y="2650"/>
                  </a:cubicBezTo>
                  <a:cubicBezTo>
                    <a:pt x="591" y="2643"/>
                    <a:pt x="571" y="2633"/>
                    <a:pt x="564" y="2625"/>
                  </a:cubicBezTo>
                  <a:cubicBezTo>
                    <a:pt x="548" y="2605"/>
                    <a:pt x="551" y="2550"/>
                    <a:pt x="537" y="2529"/>
                  </a:cubicBezTo>
                  <a:cubicBezTo>
                    <a:pt x="522" y="2509"/>
                    <a:pt x="469" y="2491"/>
                    <a:pt x="455" y="2471"/>
                  </a:cubicBezTo>
                  <a:cubicBezTo>
                    <a:pt x="436" y="2446"/>
                    <a:pt x="440" y="2374"/>
                    <a:pt x="416" y="2354"/>
                  </a:cubicBezTo>
                  <a:cubicBezTo>
                    <a:pt x="386" y="2329"/>
                    <a:pt x="293" y="2352"/>
                    <a:pt x="258" y="2333"/>
                  </a:cubicBezTo>
                  <a:cubicBezTo>
                    <a:pt x="239" y="2323"/>
                    <a:pt x="223" y="2278"/>
                    <a:pt x="203" y="2270"/>
                  </a:cubicBezTo>
                  <a:cubicBezTo>
                    <a:pt x="183" y="2261"/>
                    <a:pt x="136" y="2282"/>
                    <a:pt x="115" y="2275"/>
                  </a:cubicBezTo>
                  <a:cubicBezTo>
                    <a:pt x="94" y="2268"/>
                    <a:pt x="65" y="2232"/>
                    <a:pt x="50" y="2217"/>
                  </a:cubicBezTo>
                  <a:cubicBezTo>
                    <a:pt x="37" y="2204"/>
                    <a:pt x="0" y="2181"/>
                    <a:pt x="1" y="2164"/>
                  </a:cubicBezTo>
                  <a:cubicBezTo>
                    <a:pt x="1" y="2141"/>
                    <a:pt x="59" y="2121"/>
                    <a:pt x="66" y="2100"/>
                  </a:cubicBezTo>
                  <a:cubicBezTo>
                    <a:pt x="73" y="2080"/>
                    <a:pt x="48" y="2036"/>
                    <a:pt x="55" y="2015"/>
                  </a:cubicBezTo>
                  <a:cubicBezTo>
                    <a:pt x="64" y="1990"/>
                    <a:pt x="122" y="1961"/>
                    <a:pt x="132" y="1936"/>
                  </a:cubicBezTo>
                  <a:cubicBezTo>
                    <a:pt x="137" y="1924"/>
                    <a:pt x="127" y="1895"/>
                    <a:pt x="132" y="1883"/>
                  </a:cubicBezTo>
                  <a:cubicBezTo>
                    <a:pt x="136" y="1871"/>
                    <a:pt x="150" y="1858"/>
                    <a:pt x="165" y="184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2" name="Freeform 35"/>
            <p:cNvSpPr>
              <a:spLocks/>
            </p:cNvSpPr>
            <p:nvPr/>
          </p:nvSpPr>
          <p:spPr bwMode="auto">
            <a:xfrm>
              <a:off x="4894263" y="3170236"/>
              <a:ext cx="677863" cy="441325"/>
            </a:xfrm>
            <a:custGeom>
              <a:avLst/>
              <a:gdLst>
                <a:gd name="T0" fmla="*/ 152 w 4003"/>
                <a:gd name="T1" fmla="*/ 1325 h 2608"/>
                <a:gd name="T2" fmla="*/ 366 w 4003"/>
                <a:gd name="T3" fmla="*/ 958 h 2608"/>
                <a:gd name="T4" fmla="*/ 543 w 4003"/>
                <a:gd name="T5" fmla="*/ 656 h 2608"/>
                <a:gd name="T6" fmla="*/ 718 w 4003"/>
                <a:gd name="T7" fmla="*/ 480 h 2608"/>
                <a:gd name="T8" fmla="*/ 915 w 4003"/>
                <a:gd name="T9" fmla="*/ 266 h 2608"/>
                <a:gd name="T10" fmla="*/ 1181 w 4003"/>
                <a:gd name="T11" fmla="*/ 148 h 2608"/>
                <a:gd name="T12" fmla="*/ 1334 w 4003"/>
                <a:gd name="T13" fmla="*/ 25 h 2608"/>
                <a:gd name="T14" fmla="*/ 1446 w 4003"/>
                <a:gd name="T15" fmla="*/ 99 h 2608"/>
                <a:gd name="T16" fmla="*/ 1478 w 4003"/>
                <a:gd name="T17" fmla="*/ 259 h 2608"/>
                <a:gd name="T18" fmla="*/ 1595 w 4003"/>
                <a:gd name="T19" fmla="*/ 87 h 2608"/>
                <a:gd name="T20" fmla="*/ 1742 w 4003"/>
                <a:gd name="T21" fmla="*/ 139 h 2608"/>
                <a:gd name="T22" fmla="*/ 1877 w 4003"/>
                <a:gd name="T23" fmla="*/ 13 h 2608"/>
                <a:gd name="T24" fmla="*/ 1967 w 4003"/>
                <a:gd name="T25" fmla="*/ 218 h 2608"/>
                <a:gd name="T26" fmla="*/ 2019 w 4003"/>
                <a:gd name="T27" fmla="*/ 259 h 2608"/>
                <a:gd name="T28" fmla="*/ 2008 w 4003"/>
                <a:gd name="T29" fmla="*/ 451 h 2608"/>
                <a:gd name="T30" fmla="*/ 2061 w 4003"/>
                <a:gd name="T31" fmla="*/ 553 h 2608"/>
                <a:gd name="T32" fmla="*/ 2269 w 4003"/>
                <a:gd name="T33" fmla="*/ 662 h 2608"/>
                <a:gd name="T34" fmla="*/ 2464 w 4003"/>
                <a:gd name="T35" fmla="*/ 568 h 2608"/>
                <a:gd name="T36" fmla="*/ 2646 w 4003"/>
                <a:gd name="T37" fmla="*/ 357 h 2608"/>
                <a:gd name="T38" fmla="*/ 2773 w 4003"/>
                <a:gd name="T39" fmla="*/ 175 h 2608"/>
                <a:gd name="T40" fmla="*/ 3015 w 4003"/>
                <a:gd name="T41" fmla="*/ 63 h 2608"/>
                <a:gd name="T42" fmla="*/ 3182 w 4003"/>
                <a:gd name="T43" fmla="*/ 198 h 2608"/>
                <a:gd name="T44" fmla="*/ 3366 w 4003"/>
                <a:gd name="T45" fmla="*/ 243 h 2608"/>
                <a:gd name="T46" fmla="*/ 3645 w 4003"/>
                <a:gd name="T47" fmla="*/ 160 h 2608"/>
                <a:gd name="T48" fmla="*/ 3856 w 4003"/>
                <a:gd name="T49" fmla="*/ 211 h 2608"/>
                <a:gd name="T50" fmla="*/ 3970 w 4003"/>
                <a:gd name="T51" fmla="*/ 234 h 2608"/>
                <a:gd name="T52" fmla="*/ 3975 w 4003"/>
                <a:gd name="T53" fmla="*/ 358 h 2608"/>
                <a:gd name="T54" fmla="*/ 3944 w 4003"/>
                <a:gd name="T55" fmla="*/ 443 h 2608"/>
                <a:gd name="T56" fmla="*/ 3871 w 4003"/>
                <a:gd name="T57" fmla="*/ 619 h 2608"/>
                <a:gd name="T58" fmla="*/ 3790 w 4003"/>
                <a:gd name="T59" fmla="*/ 489 h 2608"/>
                <a:gd name="T60" fmla="*/ 3686 w 4003"/>
                <a:gd name="T61" fmla="*/ 593 h 2608"/>
                <a:gd name="T62" fmla="*/ 3618 w 4003"/>
                <a:gd name="T63" fmla="*/ 632 h 2608"/>
                <a:gd name="T64" fmla="*/ 3445 w 4003"/>
                <a:gd name="T65" fmla="*/ 700 h 2608"/>
                <a:gd name="T66" fmla="*/ 3290 w 4003"/>
                <a:gd name="T67" fmla="*/ 819 h 2608"/>
                <a:gd name="T68" fmla="*/ 3062 w 4003"/>
                <a:gd name="T69" fmla="*/ 902 h 2608"/>
                <a:gd name="T70" fmla="*/ 3184 w 4003"/>
                <a:gd name="T71" fmla="*/ 979 h 2608"/>
                <a:gd name="T72" fmla="*/ 3050 w 4003"/>
                <a:gd name="T73" fmla="*/ 1027 h 2608"/>
                <a:gd name="T74" fmla="*/ 3129 w 4003"/>
                <a:gd name="T75" fmla="*/ 1224 h 2608"/>
                <a:gd name="T76" fmla="*/ 2888 w 4003"/>
                <a:gd name="T77" fmla="*/ 1275 h 2608"/>
                <a:gd name="T78" fmla="*/ 2855 w 4003"/>
                <a:gd name="T79" fmla="*/ 1159 h 2608"/>
                <a:gd name="T80" fmla="*/ 2792 w 4003"/>
                <a:gd name="T81" fmla="*/ 1296 h 2608"/>
                <a:gd name="T82" fmla="*/ 2764 w 4003"/>
                <a:gd name="T83" fmla="*/ 1420 h 2608"/>
                <a:gd name="T84" fmla="*/ 2677 w 4003"/>
                <a:gd name="T85" fmla="*/ 1615 h 2608"/>
                <a:gd name="T86" fmla="*/ 2535 w 4003"/>
                <a:gd name="T87" fmla="*/ 1789 h 2608"/>
                <a:gd name="T88" fmla="*/ 2453 w 4003"/>
                <a:gd name="T89" fmla="*/ 2019 h 2608"/>
                <a:gd name="T90" fmla="*/ 2203 w 4003"/>
                <a:gd name="T91" fmla="*/ 2127 h 2608"/>
                <a:gd name="T92" fmla="*/ 2001 w 4003"/>
                <a:gd name="T93" fmla="*/ 2512 h 2608"/>
                <a:gd name="T94" fmla="*/ 1796 w 4003"/>
                <a:gd name="T95" fmla="*/ 2406 h 2608"/>
                <a:gd name="T96" fmla="*/ 1564 w 4003"/>
                <a:gd name="T97" fmla="*/ 2570 h 2608"/>
                <a:gd name="T98" fmla="*/ 1344 w 4003"/>
                <a:gd name="T99" fmla="*/ 2581 h 2608"/>
                <a:gd name="T100" fmla="*/ 1065 w 4003"/>
                <a:gd name="T101" fmla="*/ 2295 h 2608"/>
                <a:gd name="T102" fmla="*/ 877 w 4003"/>
                <a:gd name="T103" fmla="*/ 2522 h 2608"/>
                <a:gd name="T104" fmla="*/ 705 w 4003"/>
                <a:gd name="T105" fmla="*/ 2537 h 2608"/>
                <a:gd name="T106" fmla="*/ 434 w 4003"/>
                <a:gd name="T107" fmla="*/ 2605 h 2608"/>
                <a:gd name="T108" fmla="*/ 284 w 4003"/>
                <a:gd name="T109" fmla="*/ 2435 h 2608"/>
                <a:gd name="T110" fmla="*/ 13 w 4003"/>
                <a:gd name="T111" fmla="*/ 2264 h 2608"/>
                <a:gd name="T112" fmla="*/ 210 w 4003"/>
                <a:gd name="T113" fmla="*/ 2031 h 2608"/>
                <a:gd name="T114" fmla="*/ 563 w 4003"/>
                <a:gd name="T115" fmla="*/ 1625 h 2608"/>
                <a:gd name="T116" fmla="*/ 502 w 4003"/>
                <a:gd name="T117" fmla="*/ 1603 h 2608"/>
                <a:gd name="T118" fmla="*/ 207 w 4003"/>
                <a:gd name="T119" fmla="*/ 175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3" h="2608">
                  <a:moveTo>
                    <a:pt x="271" y="1562"/>
                  </a:moveTo>
                  <a:cubicBezTo>
                    <a:pt x="270" y="1541"/>
                    <a:pt x="266" y="1520"/>
                    <a:pt x="262" y="1507"/>
                  </a:cubicBezTo>
                  <a:cubicBezTo>
                    <a:pt x="250" y="1475"/>
                    <a:pt x="199" y="1426"/>
                    <a:pt x="182" y="1397"/>
                  </a:cubicBezTo>
                  <a:cubicBezTo>
                    <a:pt x="173" y="1380"/>
                    <a:pt x="156" y="1345"/>
                    <a:pt x="152" y="1325"/>
                  </a:cubicBezTo>
                  <a:cubicBezTo>
                    <a:pt x="148" y="1298"/>
                    <a:pt x="148" y="1241"/>
                    <a:pt x="158" y="1216"/>
                  </a:cubicBezTo>
                  <a:cubicBezTo>
                    <a:pt x="168" y="1188"/>
                    <a:pt x="210" y="1143"/>
                    <a:pt x="232" y="1122"/>
                  </a:cubicBezTo>
                  <a:cubicBezTo>
                    <a:pt x="248" y="1107"/>
                    <a:pt x="290" y="1087"/>
                    <a:pt x="305" y="1070"/>
                  </a:cubicBezTo>
                  <a:cubicBezTo>
                    <a:pt x="327" y="1046"/>
                    <a:pt x="352" y="986"/>
                    <a:pt x="366" y="958"/>
                  </a:cubicBezTo>
                  <a:cubicBezTo>
                    <a:pt x="375" y="939"/>
                    <a:pt x="392" y="901"/>
                    <a:pt x="398" y="881"/>
                  </a:cubicBezTo>
                  <a:cubicBezTo>
                    <a:pt x="406" y="854"/>
                    <a:pt x="410" y="798"/>
                    <a:pt x="418" y="771"/>
                  </a:cubicBezTo>
                  <a:cubicBezTo>
                    <a:pt x="424" y="748"/>
                    <a:pt x="433" y="697"/>
                    <a:pt x="450" y="680"/>
                  </a:cubicBezTo>
                  <a:cubicBezTo>
                    <a:pt x="468" y="664"/>
                    <a:pt x="526" y="672"/>
                    <a:pt x="543" y="656"/>
                  </a:cubicBezTo>
                  <a:cubicBezTo>
                    <a:pt x="566" y="635"/>
                    <a:pt x="560" y="565"/>
                    <a:pt x="573" y="538"/>
                  </a:cubicBezTo>
                  <a:cubicBezTo>
                    <a:pt x="581" y="522"/>
                    <a:pt x="598" y="486"/>
                    <a:pt x="615" y="483"/>
                  </a:cubicBezTo>
                  <a:cubicBezTo>
                    <a:pt x="630" y="479"/>
                    <a:pt x="654" y="514"/>
                    <a:pt x="669" y="513"/>
                  </a:cubicBezTo>
                  <a:cubicBezTo>
                    <a:pt x="684" y="512"/>
                    <a:pt x="708" y="491"/>
                    <a:pt x="718" y="480"/>
                  </a:cubicBezTo>
                  <a:cubicBezTo>
                    <a:pt x="732" y="465"/>
                    <a:pt x="746" y="424"/>
                    <a:pt x="759" y="409"/>
                  </a:cubicBezTo>
                  <a:cubicBezTo>
                    <a:pt x="767" y="399"/>
                    <a:pt x="790" y="388"/>
                    <a:pt x="798" y="378"/>
                  </a:cubicBezTo>
                  <a:cubicBezTo>
                    <a:pt x="813" y="360"/>
                    <a:pt x="826" y="309"/>
                    <a:pt x="844" y="293"/>
                  </a:cubicBezTo>
                  <a:cubicBezTo>
                    <a:pt x="859" y="281"/>
                    <a:pt x="897" y="271"/>
                    <a:pt x="915" y="266"/>
                  </a:cubicBezTo>
                  <a:cubicBezTo>
                    <a:pt x="946" y="258"/>
                    <a:pt x="1009" y="249"/>
                    <a:pt x="1041" y="249"/>
                  </a:cubicBezTo>
                  <a:cubicBezTo>
                    <a:pt x="1063" y="249"/>
                    <a:pt x="1105" y="266"/>
                    <a:pt x="1126" y="260"/>
                  </a:cubicBezTo>
                  <a:cubicBezTo>
                    <a:pt x="1141" y="257"/>
                    <a:pt x="1168" y="238"/>
                    <a:pt x="1175" y="225"/>
                  </a:cubicBezTo>
                  <a:cubicBezTo>
                    <a:pt x="1184" y="208"/>
                    <a:pt x="1174" y="166"/>
                    <a:pt x="1181" y="148"/>
                  </a:cubicBezTo>
                  <a:cubicBezTo>
                    <a:pt x="1187" y="130"/>
                    <a:pt x="1210" y="100"/>
                    <a:pt x="1224" y="87"/>
                  </a:cubicBezTo>
                  <a:cubicBezTo>
                    <a:pt x="1233" y="80"/>
                    <a:pt x="1257" y="73"/>
                    <a:pt x="1265" y="65"/>
                  </a:cubicBezTo>
                  <a:cubicBezTo>
                    <a:pt x="1276" y="55"/>
                    <a:pt x="1310" y="35"/>
                    <a:pt x="1333" y="22"/>
                  </a:cubicBezTo>
                  <a:cubicBezTo>
                    <a:pt x="1333" y="23"/>
                    <a:pt x="1334" y="24"/>
                    <a:pt x="1334" y="25"/>
                  </a:cubicBezTo>
                  <a:cubicBezTo>
                    <a:pt x="1340" y="39"/>
                    <a:pt x="1359" y="65"/>
                    <a:pt x="1372" y="74"/>
                  </a:cubicBezTo>
                  <a:cubicBezTo>
                    <a:pt x="1379" y="79"/>
                    <a:pt x="1400" y="79"/>
                    <a:pt x="1405" y="86"/>
                  </a:cubicBezTo>
                  <a:cubicBezTo>
                    <a:pt x="1410" y="92"/>
                    <a:pt x="1401" y="115"/>
                    <a:pt x="1408" y="119"/>
                  </a:cubicBezTo>
                  <a:cubicBezTo>
                    <a:pt x="1418" y="124"/>
                    <a:pt x="1436" y="96"/>
                    <a:pt x="1446" y="99"/>
                  </a:cubicBezTo>
                  <a:cubicBezTo>
                    <a:pt x="1458" y="102"/>
                    <a:pt x="1472" y="127"/>
                    <a:pt x="1471" y="139"/>
                  </a:cubicBezTo>
                  <a:cubicBezTo>
                    <a:pt x="1470" y="151"/>
                    <a:pt x="1439" y="161"/>
                    <a:pt x="1436" y="173"/>
                  </a:cubicBezTo>
                  <a:cubicBezTo>
                    <a:pt x="1434" y="184"/>
                    <a:pt x="1445" y="206"/>
                    <a:pt x="1450" y="216"/>
                  </a:cubicBezTo>
                  <a:cubicBezTo>
                    <a:pt x="1455" y="228"/>
                    <a:pt x="1465" y="257"/>
                    <a:pt x="1478" y="259"/>
                  </a:cubicBezTo>
                  <a:cubicBezTo>
                    <a:pt x="1489" y="262"/>
                    <a:pt x="1511" y="243"/>
                    <a:pt x="1517" y="233"/>
                  </a:cubicBezTo>
                  <a:cubicBezTo>
                    <a:pt x="1527" y="219"/>
                    <a:pt x="1526" y="183"/>
                    <a:pt x="1529" y="167"/>
                  </a:cubicBezTo>
                  <a:cubicBezTo>
                    <a:pt x="1531" y="153"/>
                    <a:pt x="1530" y="123"/>
                    <a:pt x="1539" y="112"/>
                  </a:cubicBezTo>
                  <a:cubicBezTo>
                    <a:pt x="1548" y="100"/>
                    <a:pt x="1580" y="89"/>
                    <a:pt x="1595" y="87"/>
                  </a:cubicBezTo>
                  <a:cubicBezTo>
                    <a:pt x="1610" y="86"/>
                    <a:pt x="1638" y="97"/>
                    <a:pt x="1653" y="99"/>
                  </a:cubicBezTo>
                  <a:cubicBezTo>
                    <a:pt x="1659" y="100"/>
                    <a:pt x="1675" y="94"/>
                    <a:pt x="1679" y="99"/>
                  </a:cubicBezTo>
                  <a:cubicBezTo>
                    <a:pt x="1686" y="106"/>
                    <a:pt x="1674" y="132"/>
                    <a:pt x="1681" y="139"/>
                  </a:cubicBezTo>
                  <a:cubicBezTo>
                    <a:pt x="1692" y="149"/>
                    <a:pt x="1729" y="147"/>
                    <a:pt x="1742" y="139"/>
                  </a:cubicBezTo>
                  <a:cubicBezTo>
                    <a:pt x="1751" y="132"/>
                    <a:pt x="1753" y="107"/>
                    <a:pt x="1759" y="97"/>
                  </a:cubicBezTo>
                  <a:cubicBezTo>
                    <a:pt x="1765" y="85"/>
                    <a:pt x="1780" y="58"/>
                    <a:pt x="1792" y="49"/>
                  </a:cubicBezTo>
                  <a:cubicBezTo>
                    <a:pt x="1801" y="43"/>
                    <a:pt x="1824" y="41"/>
                    <a:pt x="1835" y="36"/>
                  </a:cubicBezTo>
                  <a:cubicBezTo>
                    <a:pt x="1846" y="31"/>
                    <a:pt x="1866" y="16"/>
                    <a:pt x="1877" y="13"/>
                  </a:cubicBezTo>
                  <a:cubicBezTo>
                    <a:pt x="1895" y="8"/>
                    <a:pt x="1936" y="0"/>
                    <a:pt x="1950" y="11"/>
                  </a:cubicBezTo>
                  <a:cubicBezTo>
                    <a:pt x="1965" y="24"/>
                    <a:pt x="1956" y="71"/>
                    <a:pt x="1960" y="91"/>
                  </a:cubicBezTo>
                  <a:cubicBezTo>
                    <a:pt x="1964" y="112"/>
                    <a:pt x="1982" y="152"/>
                    <a:pt x="1982" y="173"/>
                  </a:cubicBezTo>
                  <a:cubicBezTo>
                    <a:pt x="1981" y="185"/>
                    <a:pt x="1973" y="208"/>
                    <a:pt x="1967" y="218"/>
                  </a:cubicBezTo>
                  <a:cubicBezTo>
                    <a:pt x="1960" y="228"/>
                    <a:pt x="1935" y="239"/>
                    <a:pt x="1930" y="251"/>
                  </a:cubicBezTo>
                  <a:cubicBezTo>
                    <a:pt x="1928" y="258"/>
                    <a:pt x="1927" y="278"/>
                    <a:pt x="1934" y="282"/>
                  </a:cubicBezTo>
                  <a:cubicBezTo>
                    <a:pt x="1943" y="289"/>
                    <a:pt x="1967" y="275"/>
                    <a:pt x="1978" y="272"/>
                  </a:cubicBezTo>
                  <a:cubicBezTo>
                    <a:pt x="1989" y="270"/>
                    <a:pt x="2010" y="255"/>
                    <a:pt x="2019" y="259"/>
                  </a:cubicBezTo>
                  <a:cubicBezTo>
                    <a:pt x="2027" y="263"/>
                    <a:pt x="2031" y="282"/>
                    <a:pt x="2033" y="291"/>
                  </a:cubicBezTo>
                  <a:cubicBezTo>
                    <a:pt x="2036" y="308"/>
                    <a:pt x="2034" y="345"/>
                    <a:pt x="2029" y="362"/>
                  </a:cubicBezTo>
                  <a:cubicBezTo>
                    <a:pt x="2025" y="375"/>
                    <a:pt x="2004" y="397"/>
                    <a:pt x="2001" y="411"/>
                  </a:cubicBezTo>
                  <a:cubicBezTo>
                    <a:pt x="2000" y="421"/>
                    <a:pt x="2009" y="441"/>
                    <a:pt x="2008" y="451"/>
                  </a:cubicBezTo>
                  <a:cubicBezTo>
                    <a:pt x="2007" y="465"/>
                    <a:pt x="1995" y="492"/>
                    <a:pt x="1991" y="505"/>
                  </a:cubicBezTo>
                  <a:cubicBezTo>
                    <a:pt x="1988" y="518"/>
                    <a:pt x="1972" y="543"/>
                    <a:pt x="1978" y="555"/>
                  </a:cubicBezTo>
                  <a:cubicBezTo>
                    <a:pt x="1982" y="563"/>
                    <a:pt x="2003" y="566"/>
                    <a:pt x="2011" y="566"/>
                  </a:cubicBezTo>
                  <a:cubicBezTo>
                    <a:pt x="2024" y="567"/>
                    <a:pt x="2050" y="546"/>
                    <a:pt x="2061" y="553"/>
                  </a:cubicBezTo>
                  <a:cubicBezTo>
                    <a:pt x="2077" y="564"/>
                    <a:pt x="2058" y="615"/>
                    <a:pt x="2069" y="631"/>
                  </a:cubicBezTo>
                  <a:cubicBezTo>
                    <a:pt x="2079" y="644"/>
                    <a:pt x="2113" y="653"/>
                    <a:pt x="2129" y="657"/>
                  </a:cubicBezTo>
                  <a:cubicBezTo>
                    <a:pt x="2146" y="662"/>
                    <a:pt x="2183" y="662"/>
                    <a:pt x="2201" y="662"/>
                  </a:cubicBezTo>
                  <a:cubicBezTo>
                    <a:pt x="2218" y="663"/>
                    <a:pt x="2253" y="667"/>
                    <a:pt x="2269" y="662"/>
                  </a:cubicBezTo>
                  <a:cubicBezTo>
                    <a:pt x="2285" y="657"/>
                    <a:pt x="2308" y="627"/>
                    <a:pt x="2325" y="623"/>
                  </a:cubicBezTo>
                  <a:cubicBezTo>
                    <a:pt x="2347" y="617"/>
                    <a:pt x="2393" y="637"/>
                    <a:pt x="2416" y="634"/>
                  </a:cubicBezTo>
                  <a:cubicBezTo>
                    <a:pt x="2425" y="633"/>
                    <a:pt x="2444" y="626"/>
                    <a:pt x="2451" y="619"/>
                  </a:cubicBezTo>
                  <a:cubicBezTo>
                    <a:pt x="2459" y="609"/>
                    <a:pt x="2457" y="580"/>
                    <a:pt x="2464" y="568"/>
                  </a:cubicBezTo>
                  <a:cubicBezTo>
                    <a:pt x="2471" y="555"/>
                    <a:pt x="2497" y="539"/>
                    <a:pt x="2505" y="527"/>
                  </a:cubicBezTo>
                  <a:cubicBezTo>
                    <a:pt x="2513" y="514"/>
                    <a:pt x="2520" y="483"/>
                    <a:pt x="2527" y="469"/>
                  </a:cubicBezTo>
                  <a:cubicBezTo>
                    <a:pt x="2537" y="446"/>
                    <a:pt x="2555" y="398"/>
                    <a:pt x="2574" y="381"/>
                  </a:cubicBezTo>
                  <a:cubicBezTo>
                    <a:pt x="2589" y="369"/>
                    <a:pt x="2633" y="371"/>
                    <a:pt x="2646" y="357"/>
                  </a:cubicBezTo>
                  <a:cubicBezTo>
                    <a:pt x="2656" y="344"/>
                    <a:pt x="2655" y="310"/>
                    <a:pt x="2655" y="294"/>
                  </a:cubicBezTo>
                  <a:cubicBezTo>
                    <a:pt x="2657" y="274"/>
                    <a:pt x="2640" y="231"/>
                    <a:pt x="2652" y="216"/>
                  </a:cubicBezTo>
                  <a:cubicBezTo>
                    <a:pt x="2662" y="204"/>
                    <a:pt x="2699" y="213"/>
                    <a:pt x="2713" y="208"/>
                  </a:cubicBezTo>
                  <a:cubicBezTo>
                    <a:pt x="2729" y="203"/>
                    <a:pt x="2759" y="185"/>
                    <a:pt x="2773" y="175"/>
                  </a:cubicBezTo>
                  <a:cubicBezTo>
                    <a:pt x="2785" y="166"/>
                    <a:pt x="2805" y="144"/>
                    <a:pt x="2816" y="134"/>
                  </a:cubicBezTo>
                  <a:cubicBezTo>
                    <a:pt x="2831" y="118"/>
                    <a:pt x="2859" y="83"/>
                    <a:pt x="2877" y="69"/>
                  </a:cubicBezTo>
                  <a:cubicBezTo>
                    <a:pt x="2889" y="60"/>
                    <a:pt x="2916" y="41"/>
                    <a:pt x="2931" y="40"/>
                  </a:cubicBezTo>
                  <a:cubicBezTo>
                    <a:pt x="2953" y="37"/>
                    <a:pt x="2995" y="56"/>
                    <a:pt x="3015" y="63"/>
                  </a:cubicBezTo>
                  <a:cubicBezTo>
                    <a:pt x="3028" y="66"/>
                    <a:pt x="3052" y="73"/>
                    <a:pt x="3063" y="79"/>
                  </a:cubicBezTo>
                  <a:cubicBezTo>
                    <a:pt x="3077" y="87"/>
                    <a:pt x="3103" y="106"/>
                    <a:pt x="3115" y="117"/>
                  </a:cubicBezTo>
                  <a:cubicBezTo>
                    <a:pt x="3124" y="125"/>
                    <a:pt x="3140" y="144"/>
                    <a:pt x="3148" y="153"/>
                  </a:cubicBezTo>
                  <a:cubicBezTo>
                    <a:pt x="3157" y="164"/>
                    <a:pt x="3169" y="193"/>
                    <a:pt x="3182" y="198"/>
                  </a:cubicBezTo>
                  <a:cubicBezTo>
                    <a:pt x="3201" y="205"/>
                    <a:pt x="3242" y="189"/>
                    <a:pt x="3262" y="185"/>
                  </a:cubicBezTo>
                  <a:cubicBezTo>
                    <a:pt x="3272" y="182"/>
                    <a:pt x="3294" y="170"/>
                    <a:pt x="3305" y="173"/>
                  </a:cubicBezTo>
                  <a:cubicBezTo>
                    <a:pt x="3316" y="176"/>
                    <a:pt x="3330" y="198"/>
                    <a:pt x="3338" y="206"/>
                  </a:cubicBezTo>
                  <a:cubicBezTo>
                    <a:pt x="3345" y="215"/>
                    <a:pt x="3355" y="238"/>
                    <a:pt x="3366" y="243"/>
                  </a:cubicBezTo>
                  <a:cubicBezTo>
                    <a:pt x="3390" y="254"/>
                    <a:pt x="3446" y="246"/>
                    <a:pt x="3473" y="243"/>
                  </a:cubicBezTo>
                  <a:cubicBezTo>
                    <a:pt x="3495" y="240"/>
                    <a:pt x="3538" y="229"/>
                    <a:pt x="3559" y="223"/>
                  </a:cubicBezTo>
                  <a:cubicBezTo>
                    <a:pt x="3578" y="217"/>
                    <a:pt x="3618" y="207"/>
                    <a:pt x="3632" y="193"/>
                  </a:cubicBezTo>
                  <a:cubicBezTo>
                    <a:pt x="3638" y="187"/>
                    <a:pt x="3638" y="165"/>
                    <a:pt x="3645" y="160"/>
                  </a:cubicBezTo>
                  <a:cubicBezTo>
                    <a:pt x="3654" y="153"/>
                    <a:pt x="3682" y="149"/>
                    <a:pt x="3693" y="155"/>
                  </a:cubicBezTo>
                  <a:cubicBezTo>
                    <a:pt x="3705" y="162"/>
                    <a:pt x="3705" y="197"/>
                    <a:pt x="3714" y="208"/>
                  </a:cubicBezTo>
                  <a:cubicBezTo>
                    <a:pt x="3725" y="220"/>
                    <a:pt x="3754" y="238"/>
                    <a:pt x="3770" y="239"/>
                  </a:cubicBezTo>
                  <a:cubicBezTo>
                    <a:pt x="3793" y="242"/>
                    <a:pt x="3836" y="221"/>
                    <a:pt x="3856" y="211"/>
                  </a:cubicBezTo>
                  <a:cubicBezTo>
                    <a:pt x="3864" y="207"/>
                    <a:pt x="3877" y="195"/>
                    <a:pt x="3884" y="191"/>
                  </a:cubicBezTo>
                  <a:cubicBezTo>
                    <a:pt x="3902" y="182"/>
                    <a:pt x="3941" y="161"/>
                    <a:pt x="3960" y="165"/>
                  </a:cubicBezTo>
                  <a:cubicBezTo>
                    <a:pt x="3975" y="168"/>
                    <a:pt x="4003" y="190"/>
                    <a:pt x="4003" y="205"/>
                  </a:cubicBezTo>
                  <a:cubicBezTo>
                    <a:pt x="4003" y="216"/>
                    <a:pt x="3978" y="226"/>
                    <a:pt x="3970" y="234"/>
                  </a:cubicBezTo>
                  <a:cubicBezTo>
                    <a:pt x="3962" y="242"/>
                    <a:pt x="3945" y="258"/>
                    <a:pt x="3942" y="269"/>
                  </a:cubicBezTo>
                  <a:cubicBezTo>
                    <a:pt x="3940" y="278"/>
                    <a:pt x="3942" y="297"/>
                    <a:pt x="3947" y="304"/>
                  </a:cubicBezTo>
                  <a:cubicBezTo>
                    <a:pt x="3954" y="313"/>
                    <a:pt x="3987" y="311"/>
                    <a:pt x="3992" y="322"/>
                  </a:cubicBezTo>
                  <a:cubicBezTo>
                    <a:pt x="3995" y="331"/>
                    <a:pt x="3982" y="351"/>
                    <a:pt x="3975" y="358"/>
                  </a:cubicBezTo>
                  <a:cubicBezTo>
                    <a:pt x="3965" y="367"/>
                    <a:pt x="3936" y="369"/>
                    <a:pt x="3926" y="378"/>
                  </a:cubicBezTo>
                  <a:cubicBezTo>
                    <a:pt x="3913" y="389"/>
                    <a:pt x="3891" y="418"/>
                    <a:pt x="3892" y="434"/>
                  </a:cubicBezTo>
                  <a:cubicBezTo>
                    <a:pt x="3893" y="441"/>
                    <a:pt x="3904" y="454"/>
                    <a:pt x="3911" y="456"/>
                  </a:cubicBezTo>
                  <a:cubicBezTo>
                    <a:pt x="3919" y="458"/>
                    <a:pt x="3935" y="443"/>
                    <a:pt x="3944" y="443"/>
                  </a:cubicBezTo>
                  <a:cubicBezTo>
                    <a:pt x="3953" y="443"/>
                    <a:pt x="3972" y="448"/>
                    <a:pt x="3977" y="456"/>
                  </a:cubicBezTo>
                  <a:cubicBezTo>
                    <a:pt x="3984" y="467"/>
                    <a:pt x="3980" y="496"/>
                    <a:pt x="3973" y="507"/>
                  </a:cubicBezTo>
                  <a:cubicBezTo>
                    <a:pt x="3966" y="519"/>
                    <a:pt x="3936" y="527"/>
                    <a:pt x="3926" y="537"/>
                  </a:cubicBezTo>
                  <a:cubicBezTo>
                    <a:pt x="3908" y="554"/>
                    <a:pt x="3890" y="604"/>
                    <a:pt x="3871" y="619"/>
                  </a:cubicBezTo>
                  <a:cubicBezTo>
                    <a:pt x="3857" y="631"/>
                    <a:pt x="3818" y="654"/>
                    <a:pt x="3802" y="646"/>
                  </a:cubicBezTo>
                  <a:cubicBezTo>
                    <a:pt x="3788" y="639"/>
                    <a:pt x="3785" y="604"/>
                    <a:pt x="3783" y="590"/>
                  </a:cubicBezTo>
                  <a:cubicBezTo>
                    <a:pt x="3782" y="577"/>
                    <a:pt x="3789" y="554"/>
                    <a:pt x="3790" y="542"/>
                  </a:cubicBezTo>
                  <a:cubicBezTo>
                    <a:pt x="3791" y="528"/>
                    <a:pt x="3798" y="499"/>
                    <a:pt x="3790" y="489"/>
                  </a:cubicBezTo>
                  <a:cubicBezTo>
                    <a:pt x="3784" y="480"/>
                    <a:pt x="3758" y="470"/>
                    <a:pt x="3749" y="476"/>
                  </a:cubicBezTo>
                  <a:cubicBezTo>
                    <a:pt x="3737" y="482"/>
                    <a:pt x="3740" y="514"/>
                    <a:pt x="3737" y="527"/>
                  </a:cubicBezTo>
                  <a:cubicBezTo>
                    <a:pt x="3735" y="538"/>
                    <a:pt x="3736" y="564"/>
                    <a:pt x="3729" y="573"/>
                  </a:cubicBezTo>
                  <a:cubicBezTo>
                    <a:pt x="3722" y="582"/>
                    <a:pt x="3697" y="598"/>
                    <a:pt x="3686" y="593"/>
                  </a:cubicBezTo>
                  <a:cubicBezTo>
                    <a:pt x="3674" y="587"/>
                    <a:pt x="3681" y="553"/>
                    <a:pt x="3673" y="543"/>
                  </a:cubicBezTo>
                  <a:cubicBezTo>
                    <a:pt x="3667" y="536"/>
                    <a:pt x="3647" y="522"/>
                    <a:pt x="3638" y="527"/>
                  </a:cubicBezTo>
                  <a:cubicBezTo>
                    <a:pt x="3624" y="534"/>
                    <a:pt x="3633" y="574"/>
                    <a:pt x="3630" y="590"/>
                  </a:cubicBezTo>
                  <a:cubicBezTo>
                    <a:pt x="3628" y="600"/>
                    <a:pt x="3625" y="623"/>
                    <a:pt x="3618" y="632"/>
                  </a:cubicBezTo>
                  <a:cubicBezTo>
                    <a:pt x="3608" y="647"/>
                    <a:pt x="3576" y="665"/>
                    <a:pt x="3562" y="675"/>
                  </a:cubicBezTo>
                  <a:cubicBezTo>
                    <a:pt x="3546" y="688"/>
                    <a:pt x="3515" y="716"/>
                    <a:pt x="3496" y="725"/>
                  </a:cubicBezTo>
                  <a:cubicBezTo>
                    <a:pt x="3487" y="730"/>
                    <a:pt x="3466" y="741"/>
                    <a:pt x="3456" y="736"/>
                  </a:cubicBezTo>
                  <a:cubicBezTo>
                    <a:pt x="3448" y="732"/>
                    <a:pt x="3453" y="706"/>
                    <a:pt x="3445" y="700"/>
                  </a:cubicBezTo>
                  <a:cubicBezTo>
                    <a:pt x="3437" y="694"/>
                    <a:pt x="3413" y="695"/>
                    <a:pt x="3405" y="700"/>
                  </a:cubicBezTo>
                  <a:cubicBezTo>
                    <a:pt x="3392" y="710"/>
                    <a:pt x="3389" y="748"/>
                    <a:pt x="3382" y="763"/>
                  </a:cubicBezTo>
                  <a:cubicBezTo>
                    <a:pt x="3378" y="772"/>
                    <a:pt x="3372" y="791"/>
                    <a:pt x="3364" y="798"/>
                  </a:cubicBezTo>
                  <a:cubicBezTo>
                    <a:pt x="3349" y="810"/>
                    <a:pt x="3307" y="810"/>
                    <a:pt x="3290" y="819"/>
                  </a:cubicBezTo>
                  <a:cubicBezTo>
                    <a:pt x="3267" y="830"/>
                    <a:pt x="3233" y="875"/>
                    <a:pt x="3209" y="880"/>
                  </a:cubicBezTo>
                  <a:cubicBezTo>
                    <a:pt x="3193" y="884"/>
                    <a:pt x="3160" y="871"/>
                    <a:pt x="3144" y="867"/>
                  </a:cubicBezTo>
                  <a:cubicBezTo>
                    <a:pt x="3130" y="863"/>
                    <a:pt x="3103" y="843"/>
                    <a:pt x="3090" y="849"/>
                  </a:cubicBezTo>
                  <a:cubicBezTo>
                    <a:pt x="3076" y="854"/>
                    <a:pt x="3059" y="887"/>
                    <a:pt x="3062" y="902"/>
                  </a:cubicBezTo>
                  <a:cubicBezTo>
                    <a:pt x="3063" y="910"/>
                    <a:pt x="3078" y="923"/>
                    <a:pt x="3086" y="925"/>
                  </a:cubicBezTo>
                  <a:cubicBezTo>
                    <a:pt x="3098" y="928"/>
                    <a:pt x="3121" y="915"/>
                    <a:pt x="3133" y="915"/>
                  </a:cubicBezTo>
                  <a:cubicBezTo>
                    <a:pt x="3144" y="914"/>
                    <a:pt x="3168" y="912"/>
                    <a:pt x="3176" y="920"/>
                  </a:cubicBezTo>
                  <a:cubicBezTo>
                    <a:pt x="3186" y="930"/>
                    <a:pt x="3186" y="964"/>
                    <a:pt x="3184" y="979"/>
                  </a:cubicBezTo>
                  <a:cubicBezTo>
                    <a:pt x="3182" y="994"/>
                    <a:pt x="3176" y="1032"/>
                    <a:pt x="3161" y="1035"/>
                  </a:cubicBezTo>
                  <a:cubicBezTo>
                    <a:pt x="3149" y="1038"/>
                    <a:pt x="3138" y="1009"/>
                    <a:pt x="3128" y="1002"/>
                  </a:cubicBezTo>
                  <a:cubicBezTo>
                    <a:pt x="3117" y="996"/>
                    <a:pt x="3092" y="982"/>
                    <a:pt x="3080" y="986"/>
                  </a:cubicBezTo>
                  <a:cubicBezTo>
                    <a:pt x="3068" y="990"/>
                    <a:pt x="3054" y="1015"/>
                    <a:pt x="3050" y="1027"/>
                  </a:cubicBezTo>
                  <a:cubicBezTo>
                    <a:pt x="3045" y="1044"/>
                    <a:pt x="3048" y="1081"/>
                    <a:pt x="3052" y="1098"/>
                  </a:cubicBezTo>
                  <a:cubicBezTo>
                    <a:pt x="3054" y="1110"/>
                    <a:pt x="3063" y="1133"/>
                    <a:pt x="3070" y="1143"/>
                  </a:cubicBezTo>
                  <a:cubicBezTo>
                    <a:pt x="3077" y="1153"/>
                    <a:pt x="3097" y="1166"/>
                    <a:pt x="3105" y="1176"/>
                  </a:cubicBezTo>
                  <a:cubicBezTo>
                    <a:pt x="3113" y="1187"/>
                    <a:pt x="3134" y="1211"/>
                    <a:pt x="3129" y="1224"/>
                  </a:cubicBezTo>
                  <a:cubicBezTo>
                    <a:pt x="3124" y="1236"/>
                    <a:pt x="3092" y="1240"/>
                    <a:pt x="3078" y="1242"/>
                  </a:cubicBezTo>
                  <a:cubicBezTo>
                    <a:pt x="3057" y="1246"/>
                    <a:pt x="3013" y="1237"/>
                    <a:pt x="2992" y="1242"/>
                  </a:cubicBezTo>
                  <a:cubicBezTo>
                    <a:pt x="2981" y="1244"/>
                    <a:pt x="2962" y="1258"/>
                    <a:pt x="2951" y="1262"/>
                  </a:cubicBezTo>
                  <a:cubicBezTo>
                    <a:pt x="2936" y="1267"/>
                    <a:pt x="2902" y="1283"/>
                    <a:pt x="2888" y="1275"/>
                  </a:cubicBezTo>
                  <a:cubicBezTo>
                    <a:pt x="2880" y="1270"/>
                    <a:pt x="2876" y="1249"/>
                    <a:pt x="2877" y="1240"/>
                  </a:cubicBezTo>
                  <a:cubicBezTo>
                    <a:pt x="2878" y="1230"/>
                    <a:pt x="2897" y="1214"/>
                    <a:pt x="2900" y="1204"/>
                  </a:cubicBezTo>
                  <a:cubicBezTo>
                    <a:pt x="2902" y="1197"/>
                    <a:pt x="2904" y="1182"/>
                    <a:pt x="2900" y="1176"/>
                  </a:cubicBezTo>
                  <a:cubicBezTo>
                    <a:pt x="2893" y="1166"/>
                    <a:pt x="2867" y="1159"/>
                    <a:pt x="2855" y="1159"/>
                  </a:cubicBezTo>
                  <a:cubicBezTo>
                    <a:pt x="2845" y="1159"/>
                    <a:pt x="2827" y="1169"/>
                    <a:pt x="2819" y="1174"/>
                  </a:cubicBezTo>
                  <a:cubicBezTo>
                    <a:pt x="2806" y="1182"/>
                    <a:pt x="2781" y="1202"/>
                    <a:pt x="2773" y="1215"/>
                  </a:cubicBezTo>
                  <a:cubicBezTo>
                    <a:pt x="2766" y="1226"/>
                    <a:pt x="2756" y="1251"/>
                    <a:pt x="2759" y="1263"/>
                  </a:cubicBezTo>
                  <a:cubicBezTo>
                    <a:pt x="2762" y="1275"/>
                    <a:pt x="2782" y="1291"/>
                    <a:pt x="2792" y="1296"/>
                  </a:cubicBezTo>
                  <a:cubicBezTo>
                    <a:pt x="2801" y="1301"/>
                    <a:pt x="2825" y="1296"/>
                    <a:pt x="2832" y="1303"/>
                  </a:cubicBezTo>
                  <a:cubicBezTo>
                    <a:pt x="2840" y="1311"/>
                    <a:pt x="2840" y="1336"/>
                    <a:pt x="2839" y="1348"/>
                  </a:cubicBezTo>
                  <a:cubicBezTo>
                    <a:pt x="2837" y="1361"/>
                    <a:pt x="2825" y="1386"/>
                    <a:pt x="2816" y="1395"/>
                  </a:cubicBezTo>
                  <a:cubicBezTo>
                    <a:pt x="2806" y="1406"/>
                    <a:pt x="2773" y="1409"/>
                    <a:pt x="2764" y="1420"/>
                  </a:cubicBezTo>
                  <a:cubicBezTo>
                    <a:pt x="2753" y="1435"/>
                    <a:pt x="2759" y="1479"/>
                    <a:pt x="2746" y="1493"/>
                  </a:cubicBezTo>
                  <a:cubicBezTo>
                    <a:pt x="2740" y="1500"/>
                    <a:pt x="2717" y="1498"/>
                    <a:pt x="2712" y="1506"/>
                  </a:cubicBezTo>
                  <a:cubicBezTo>
                    <a:pt x="2703" y="1519"/>
                    <a:pt x="2718" y="1554"/>
                    <a:pt x="2713" y="1569"/>
                  </a:cubicBezTo>
                  <a:cubicBezTo>
                    <a:pt x="2709" y="1583"/>
                    <a:pt x="2689" y="1606"/>
                    <a:pt x="2677" y="1615"/>
                  </a:cubicBezTo>
                  <a:cubicBezTo>
                    <a:pt x="2664" y="1625"/>
                    <a:pt x="2632" y="1632"/>
                    <a:pt x="2617" y="1638"/>
                  </a:cubicBezTo>
                  <a:cubicBezTo>
                    <a:pt x="2604" y="1644"/>
                    <a:pt x="2572" y="1652"/>
                    <a:pt x="2565" y="1665"/>
                  </a:cubicBezTo>
                  <a:cubicBezTo>
                    <a:pt x="2558" y="1675"/>
                    <a:pt x="2567" y="1702"/>
                    <a:pt x="2565" y="1714"/>
                  </a:cubicBezTo>
                  <a:cubicBezTo>
                    <a:pt x="2561" y="1734"/>
                    <a:pt x="2544" y="1771"/>
                    <a:pt x="2535" y="1789"/>
                  </a:cubicBezTo>
                  <a:cubicBezTo>
                    <a:pt x="2525" y="1808"/>
                    <a:pt x="2497" y="1843"/>
                    <a:pt x="2489" y="1863"/>
                  </a:cubicBezTo>
                  <a:cubicBezTo>
                    <a:pt x="2478" y="1890"/>
                    <a:pt x="2473" y="1950"/>
                    <a:pt x="2467" y="1979"/>
                  </a:cubicBezTo>
                  <a:cubicBezTo>
                    <a:pt x="2465" y="1987"/>
                    <a:pt x="2463" y="2004"/>
                    <a:pt x="2459" y="2012"/>
                  </a:cubicBezTo>
                  <a:cubicBezTo>
                    <a:pt x="2457" y="2014"/>
                    <a:pt x="2455" y="2017"/>
                    <a:pt x="2453" y="2019"/>
                  </a:cubicBezTo>
                  <a:cubicBezTo>
                    <a:pt x="2424" y="2015"/>
                    <a:pt x="2364" y="2006"/>
                    <a:pt x="2346" y="2012"/>
                  </a:cubicBezTo>
                  <a:cubicBezTo>
                    <a:pt x="2335" y="2016"/>
                    <a:pt x="2318" y="2035"/>
                    <a:pt x="2307" y="2039"/>
                  </a:cubicBezTo>
                  <a:cubicBezTo>
                    <a:pt x="2293" y="2045"/>
                    <a:pt x="2261" y="2042"/>
                    <a:pt x="2249" y="2051"/>
                  </a:cubicBezTo>
                  <a:cubicBezTo>
                    <a:pt x="2231" y="2063"/>
                    <a:pt x="2210" y="2106"/>
                    <a:pt x="2203" y="2127"/>
                  </a:cubicBezTo>
                  <a:cubicBezTo>
                    <a:pt x="2189" y="2165"/>
                    <a:pt x="2194" y="2249"/>
                    <a:pt x="2179" y="2287"/>
                  </a:cubicBezTo>
                  <a:cubicBezTo>
                    <a:pt x="2176" y="2297"/>
                    <a:pt x="2165" y="2316"/>
                    <a:pt x="2156" y="2322"/>
                  </a:cubicBezTo>
                  <a:cubicBezTo>
                    <a:pt x="2133" y="2336"/>
                    <a:pt x="2068" y="2322"/>
                    <a:pt x="2048" y="2341"/>
                  </a:cubicBezTo>
                  <a:cubicBezTo>
                    <a:pt x="2015" y="2371"/>
                    <a:pt x="2029" y="2477"/>
                    <a:pt x="2001" y="2512"/>
                  </a:cubicBezTo>
                  <a:cubicBezTo>
                    <a:pt x="1986" y="2532"/>
                    <a:pt x="1941" y="2564"/>
                    <a:pt x="1916" y="2562"/>
                  </a:cubicBezTo>
                  <a:cubicBezTo>
                    <a:pt x="1903" y="2561"/>
                    <a:pt x="1880" y="2540"/>
                    <a:pt x="1874" y="2528"/>
                  </a:cubicBezTo>
                  <a:cubicBezTo>
                    <a:pt x="1866" y="2512"/>
                    <a:pt x="1882" y="2474"/>
                    <a:pt x="1874" y="2459"/>
                  </a:cubicBezTo>
                  <a:cubicBezTo>
                    <a:pt x="1863" y="2438"/>
                    <a:pt x="1818" y="2415"/>
                    <a:pt x="1796" y="2406"/>
                  </a:cubicBezTo>
                  <a:cubicBezTo>
                    <a:pt x="1784" y="2400"/>
                    <a:pt x="1756" y="2393"/>
                    <a:pt x="1742" y="2394"/>
                  </a:cubicBezTo>
                  <a:cubicBezTo>
                    <a:pt x="1725" y="2395"/>
                    <a:pt x="1689" y="2405"/>
                    <a:pt x="1677" y="2417"/>
                  </a:cubicBezTo>
                  <a:cubicBezTo>
                    <a:pt x="1662" y="2431"/>
                    <a:pt x="1661" y="2476"/>
                    <a:pt x="1649" y="2493"/>
                  </a:cubicBezTo>
                  <a:cubicBezTo>
                    <a:pt x="1634" y="2517"/>
                    <a:pt x="1591" y="2559"/>
                    <a:pt x="1564" y="2570"/>
                  </a:cubicBezTo>
                  <a:cubicBezTo>
                    <a:pt x="1550" y="2575"/>
                    <a:pt x="1517" y="2574"/>
                    <a:pt x="1502" y="2570"/>
                  </a:cubicBezTo>
                  <a:cubicBezTo>
                    <a:pt x="1482" y="2563"/>
                    <a:pt x="1454" y="2519"/>
                    <a:pt x="1433" y="2520"/>
                  </a:cubicBezTo>
                  <a:cubicBezTo>
                    <a:pt x="1414" y="2521"/>
                    <a:pt x="1391" y="2560"/>
                    <a:pt x="1375" y="2570"/>
                  </a:cubicBezTo>
                  <a:cubicBezTo>
                    <a:pt x="1368" y="2574"/>
                    <a:pt x="1352" y="2583"/>
                    <a:pt x="1344" y="2581"/>
                  </a:cubicBezTo>
                  <a:cubicBezTo>
                    <a:pt x="1328" y="2578"/>
                    <a:pt x="1307" y="2549"/>
                    <a:pt x="1298" y="2535"/>
                  </a:cubicBezTo>
                  <a:cubicBezTo>
                    <a:pt x="1283" y="2515"/>
                    <a:pt x="1272" y="2465"/>
                    <a:pt x="1259" y="2444"/>
                  </a:cubicBezTo>
                  <a:cubicBezTo>
                    <a:pt x="1237" y="2410"/>
                    <a:pt x="1181" y="2348"/>
                    <a:pt x="1147" y="2325"/>
                  </a:cubicBezTo>
                  <a:cubicBezTo>
                    <a:pt x="1129" y="2313"/>
                    <a:pt x="1087" y="2294"/>
                    <a:pt x="1065" y="2295"/>
                  </a:cubicBezTo>
                  <a:cubicBezTo>
                    <a:pt x="1045" y="2296"/>
                    <a:pt x="1011" y="2326"/>
                    <a:pt x="992" y="2333"/>
                  </a:cubicBezTo>
                  <a:cubicBezTo>
                    <a:pt x="972" y="2340"/>
                    <a:pt x="925" y="2338"/>
                    <a:pt x="911" y="2352"/>
                  </a:cubicBezTo>
                  <a:cubicBezTo>
                    <a:pt x="893" y="2369"/>
                    <a:pt x="891" y="2423"/>
                    <a:pt x="887" y="2448"/>
                  </a:cubicBezTo>
                  <a:cubicBezTo>
                    <a:pt x="885" y="2465"/>
                    <a:pt x="876" y="2498"/>
                    <a:pt x="877" y="2522"/>
                  </a:cubicBezTo>
                  <a:cubicBezTo>
                    <a:pt x="866" y="2527"/>
                    <a:pt x="855" y="2530"/>
                    <a:pt x="848" y="2533"/>
                  </a:cubicBezTo>
                  <a:cubicBezTo>
                    <a:pt x="832" y="2540"/>
                    <a:pt x="795" y="2550"/>
                    <a:pt x="777" y="2550"/>
                  </a:cubicBezTo>
                  <a:cubicBezTo>
                    <a:pt x="773" y="2551"/>
                    <a:pt x="768" y="2550"/>
                    <a:pt x="762" y="2548"/>
                  </a:cubicBezTo>
                  <a:cubicBezTo>
                    <a:pt x="743" y="2544"/>
                    <a:pt x="719" y="2534"/>
                    <a:pt x="705" y="2537"/>
                  </a:cubicBezTo>
                  <a:cubicBezTo>
                    <a:pt x="693" y="2539"/>
                    <a:pt x="673" y="2560"/>
                    <a:pt x="661" y="2564"/>
                  </a:cubicBezTo>
                  <a:cubicBezTo>
                    <a:pt x="630" y="2572"/>
                    <a:pt x="563" y="2554"/>
                    <a:pt x="532" y="2564"/>
                  </a:cubicBezTo>
                  <a:cubicBezTo>
                    <a:pt x="514" y="2569"/>
                    <a:pt x="488" y="2599"/>
                    <a:pt x="470" y="2605"/>
                  </a:cubicBezTo>
                  <a:cubicBezTo>
                    <a:pt x="461" y="2607"/>
                    <a:pt x="442" y="2608"/>
                    <a:pt x="434" y="2605"/>
                  </a:cubicBezTo>
                  <a:cubicBezTo>
                    <a:pt x="414" y="2597"/>
                    <a:pt x="380" y="2569"/>
                    <a:pt x="371" y="2550"/>
                  </a:cubicBezTo>
                  <a:cubicBezTo>
                    <a:pt x="364" y="2535"/>
                    <a:pt x="377" y="2499"/>
                    <a:pt x="371" y="2484"/>
                  </a:cubicBezTo>
                  <a:cubicBezTo>
                    <a:pt x="367" y="2473"/>
                    <a:pt x="349" y="2454"/>
                    <a:pt x="338" y="2448"/>
                  </a:cubicBezTo>
                  <a:cubicBezTo>
                    <a:pt x="326" y="2441"/>
                    <a:pt x="296" y="2441"/>
                    <a:pt x="284" y="2435"/>
                  </a:cubicBezTo>
                  <a:cubicBezTo>
                    <a:pt x="257" y="2421"/>
                    <a:pt x="218" y="2370"/>
                    <a:pt x="191" y="2358"/>
                  </a:cubicBezTo>
                  <a:cubicBezTo>
                    <a:pt x="156" y="2343"/>
                    <a:pt x="77" y="2348"/>
                    <a:pt x="40" y="2338"/>
                  </a:cubicBezTo>
                  <a:cubicBezTo>
                    <a:pt x="32" y="2336"/>
                    <a:pt x="12" y="2332"/>
                    <a:pt x="7" y="2325"/>
                  </a:cubicBezTo>
                  <a:cubicBezTo>
                    <a:pt x="0" y="2312"/>
                    <a:pt x="7" y="2278"/>
                    <a:pt x="13" y="2264"/>
                  </a:cubicBezTo>
                  <a:cubicBezTo>
                    <a:pt x="22" y="2244"/>
                    <a:pt x="63" y="2221"/>
                    <a:pt x="73" y="2201"/>
                  </a:cubicBezTo>
                  <a:cubicBezTo>
                    <a:pt x="81" y="2186"/>
                    <a:pt x="79" y="2148"/>
                    <a:pt x="87" y="2133"/>
                  </a:cubicBezTo>
                  <a:cubicBezTo>
                    <a:pt x="96" y="2114"/>
                    <a:pt x="128" y="2085"/>
                    <a:pt x="144" y="2072"/>
                  </a:cubicBezTo>
                  <a:cubicBezTo>
                    <a:pt x="159" y="2060"/>
                    <a:pt x="198" y="2046"/>
                    <a:pt x="210" y="2031"/>
                  </a:cubicBezTo>
                  <a:cubicBezTo>
                    <a:pt x="222" y="2015"/>
                    <a:pt x="224" y="1972"/>
                    <a:pt x="234" y="1954"/>
                  </a:cubicBezTo>
                  <a:cubicBezTo>
                    <a:pt x="246" y="1934"/>
                    <a:pt x="281" y="1903"/>
                    <a:pt x="297" y="1885"/>
                  </a:cubicBezTo>
                  <a:cubicBezTo>
                    <a:pt x="341" y="1838"/>
                    <a:pt x="428" y="1743"/>
                    <a:pt x="475" y="1699"/>
                  </a:cubicBezTo>
                  <a:cubicBezTo>
                    <a:pt x="496" y="1679"/>
                    <a:pt x="540" y="1642"/>
                    <a:pt x="563" y="1625"/>
                  </a:cubicBezTo>
                  <a:cubicBezTo>
                    <a:pt x="571" y="1618"/>
                    <a:pt x="593" y="1609"/>
                    <a:pt x="598" y="1600"/>
                  </a:cubicBezTo>
                  <a:cubicBezTo>
                    <a:pt x="605" y="1588"/>
                    <a:pt x="608" y="1557"/>
                    <a:pt x="601" y="1545"/>
                  </a:cubicBezTo>
                  <a:cubicBezTo>
                    <a:pt x="598" y="1540"/>
                    <a:pt x="585" y="1536"/>
                    <a:pt x="579" y="1537"/>
                  </a:cubicBezTo>
                  <a:cubicBezTo>
                    <a:pt x="554" y="1541"/>
                    <a:pt x="524" y="1589"/>
                    <a:pt x="502" y="1603"/>
                  </a:cubicBezTo>
                  <a:cubicBezTo>
                    <a:pt x="480" y="1617"/>
                    <a:pt x="427" y="1633"/>
                    <a:pt x="404" y="1647"/>
                  </a:cubicBezTo>
                  <a:cubicBezTo>
                    <a:pt x="372" y="1665"/>
                    <a:pt x="313" y="1712"/>
                    <a:pt x="284" y="1735"/>
                  </a:cubicBezTo>
                  <a:cubicBezTo>
                    <a:pt x="272" y="1744"/>
                    <a:pt x="252" y="1773"/>
                    <a:pt x="237" y="1773"/>
                  </a:cubicBezTo>
                  <a:cubicBezTo>
                    <a:pt x="228" y="1773"/>
                    <a:pt x="211" y="1760"/>
                    <a:pt x="207" y="1751"/>
                  </a:cubicBezTo>
                  <a:cubicBezTo>
                    <a:pt x="198" y="1730"/>
                    <a:pt x="211" y="1681"/>
                    <a:pt x="221" y="1660"/>
                  </a:cubicBezTo>
                  <a:cubicBezTo>
                    <a:pt x="228" y="1645"/>
                    <a:pt x="261" y="1625"/>
                    <a:pt x="267" y="1608"/>
                  </a:cubicBezTo>
                  <a:cubicBezTo>
                    <a:pt x="271" y="1597"/>
                    <a:pt x="272" y="1580"/>
                    <a:pt x="271" y="156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3" name="Freeform 36"/>
            <p:cNvSpPr>
              <a:spLocks/>
            </p:cNvSpPr>
            <p:nvPr/>
          </p:nvSpPr>
          <p:spPr bwMode="auto">
            <a:xfrm>
              <a:off x="3311524" y="1385887"/>
              <a:ext cx="2222500" cy="1951038"/>
            </a:xfrm>
            <a:custGeom>
              <a:avLst/>
              <a:gdLst>
                <a:gd name="T0" fmla="*/ 4918 w 13130"/>
                <a:gd name="T1" fmla="*/ 10572 h 11517"/>
                <a:gd name="T2" fmla="*/ 4363 w 13130"/>
                <a:gd name="T3" fmla="*/ 10787 h 11517"/>
                <a:gd name="T4" fmla="*/ 3573 w 13130"/>
                <a:gd name="T5" fmla="*/ 11517 h 11517"/>
                <a:gd name="T6" fmla="*/ 3099 w 13130"/>
                <a:gd name="T7" fmla="*/ 10824 h 11517"/>
                <a:gd name="T8" fmla="*/ 3300 w 13130"/>
                <a:gd name="T9" fmla="*/ 10140 h 11517"/>
                <a:gd name="T10" fmla="*/ 2448 w 13130"/>
                <a:gd name="T11" fmla="*/ 10298 h 11517"/>
                <a:gd name="T12" fmla="*/ 1925 w 13130"/>
                <a:gd name="T13" fmla="*/ 10411 h 11517"/>
                <a:gd name="T14" fmla="*/ 1593 w 13130"/>
                <a:gd name="T15" fmla="*/ 10054 h 11517"/>
                <a:gd name="T16" fmla="*/ 1043 w 13130"/>
                <a:gd name="T17" fmla="*/ 9727 h 11517"/>
                <a:gd name="T18" fmla="*/ 1420 w 13130"/>
                <a:gd name="T19" fmla="*/ 9107 h 11517"/>
                <a:gd name="T20" fmla="*/ 686 w 13130"/>
                <a:gd name="T21" fmla="*/ 9140 h 11517"/>
                <a:gd name="T22" fmla="*/ 300 w 13130"/>
                <a:gd name="T23" fmla="*/ 8828 h 11517"/>
                <a:gd name="T24" fmla="*/ 141 w 13130"/>
                <a:gd name="T25" fmla="*/ 8037 h 11517"/>
                <a:gd name="T26" fmla="*/ 1108 w 13130"/>
                <a:gd name="T27" fmla="*/ 7955 h 11517"/>
                <a:gd name="T28" fmla="*/ 2370 w 13130"/>
                <a:gd name="T29" fmla="*/ 8184 h 11517"/>
                <a:gd name="T30" fmla="*/ 3645 w 13130"/>
                <a:gd name="T31" fmla="*/ 8500 h 11517"/>
                <a:gd name="T32" fmla="*/ 4833 w 13130"/>
                <a:gd name="T33" fmla="*/ 8211 h 11517"/>
                <a:gd name="T34" fmla="*/ 6288 w 13130"/>
                <a:gd name="T35" fmla="*/ 7971 h 11517"/>
                <a:gd name="T36" fmla="*/ 7259 w 13130"/>
                <a:gd name="T37" fmla="*/ 7023 h 11517"/>
                <a:gd name="T38" fmla="*/ 7507 w 13130"/>
                <a:gd name="T39" fmla="*/ 6253 h 11517"/>
                <a:gd name="T40" fmla="*/ 8509 w 13130"/>
                <a:gd name="T41" fmla="*/ 5879 h 11517"/>
                <a:gd name="T42" fmla="*/ 9449 w 13130"/>
                <a:gd name="T43" fmla="*/ 5142 h 11517"/>
                <a:gd name="T44" fmla="*/ 10057 w 13130"/>
                <a:gd name="T45" fmla="*/ 4841 h 11517"/>
                <a:gd name="T46" fmla="*/ 10805 w 13130"/>
                <a:gd name="T47" fmla="*/ 4414 h 11517"/>
                <a:gd name="T48" fmla="*/ 9836 w 13130"/>
                <a:gd name="T49" fmla="*/ 4019 h 11517"/>
                <a:gd name="T50" fmla="*/ 8929 w 13130"/>
                <a:gd name="T51" fmla="*/ 4263 h 11517"/>
                <a:gd name="T52" fmla="*/ 8934 w 13130"/>
                <a:gd name="T53" fmla="*/ 3386 h 11517"/>
                <a:gd name="T54" fmla="*/ 9785 w 13130"/>
                <a:gd name="T55" fmla="*/ 2843 h 11517"/>
                <a:gd name="T56" fmla="*/ 10245 w 13130"/>
                <a:gd name="T57" fmla="*/ 2108 h 11517"/>
                <a:gd name="T58" fmla="*/ 10673 w 13130"/>
                <a:gd name="T59" fmla="*/ 1008 h 11517"/>
                <a:gd name="T60" fmla="*/ 10452 w 13130"/>
                <a:gd name="T61" fmla="*/ 369 h 11517"/>
                <a:gd name="T62" fmla="*/ 10997 w 13130"/>
                <a:gd name="T63" fmla="*/ 180 h 11517"/>
                <a:gd name="T64" fmla="*/ 11222 w 13130"/>
                <a:gd name="T65" fmla="*/ 545 h 11517"/>
                <a:gd name="T66" fmla="*/ 11608 w 13130"/>
                <a:gd name="T67" fmla="*/ 1073 h 11517"/>
                <a:gd name="T68" fmla="*/ 12330 w 13130"/>
                <a:gd name="T69" fmla="*/ 1182 h 11517"/>
                <a:gd name="T70" fmla="*/ 13121 w 13130"/>
                <a:gd name="T71" fmla="*/ 1244 h 11517"/>
                <a:gd name="T72" fmla="*/ 12930 w 13130"/>
                <a:gd name="T73" fmla="*/ 2090 h 11517"/>
                <a:gd name="T74" fmla="*/ 12853 w 13130"/>
                <a:gd name="T75" fmla="*/ 3157 h 11517"/>
                <a:gd name="T76" fmla="*/ 12498 w 13130"/>
                <a:gd name="T77" fmla="*/ 3436 h 11517"/>
                <a:gd name="T78" fmla="*/ 12372 w 13130"/>
                <a:gd name="T79" fmla="*/ 4398 h 11517"/>
                <a:gd name="T80" fmla="*/ 12406 w 13130"/>
                <a:gd name="T81" fmla="*/ 4600 h 11517"/>
                <a:gd name="T82" fmla="*/ 12369 w 13130"/>
                <a:gd name="T83" fmla="*/ 5104 h 11517"/>
                <a:gd name="T84" fmla="*/ 11877 w 13130"/>
                <a:gd name="T85" fmla="*/ 5166 h 11517"/>
                <a:gd name="T86" fmla="*/ 12093 w 13130"/>
                <a:gd name="T87" fmla="*/ 5652 h 11517"/>
                <a:gd name="T88" fmla="*/ 12732 w 13130"/>
                <a:gd name="T89" fmla="*/ 5922 h 11517"/>
                <a:gd name="T90" fmla="*/ 13063 w 13130"/>
                <a:gd name="T91" fmla="*/ 6582 h 11517"/>
                <a:gd name="T92" fmla="*/ 12648 w 13130"/>
                <a:gd name="T93" fmla="*/ 7116 h 11517"/>
                <a:gd name="T94" fmla="*/ 12145 w 13130"/>
                <a:gd name="T95" fmla="*/ 7405 h 11517"/>
                <a:gd name="T96" fmla="*/ 11354 w 13130"/>
                <a:gd name="T97" fmla="*/ 7817 h 11517"/>
                <a:gd name="T98" fmla="*/ 11206 w 13130"/>
                <a:gd name="T99" fmla="*/ 8373 h 11517"/>
                <a:gd name="T100" fmla="*/ 10542 w 13130"/>
                <a:gd name="T101" fmla="*/ 8164 h 11517"/>
                <a:gd name="T102" fmla="*/ 9972 w 13130"/>
                <a:gd name="T103" fmla="*/ 7763 h 11517"/>
                <a:gd name="T104" fmla="*/ 9455 w 13130"/>
                <a:gd name="T105" fmla="*/ 8278 h 11517"/>
                <a:gd name="T106" fmla="*/ 8804 w 13130"/>
                <a:gd name="T107" fmla="*/ 8166 h 11517"/>
                <a:gd name="T108" fmla="*/ 8454 w 13130"/>
                <a:gd name="T109" fmla="*/ 8832 h 11517"/>
                <a:gd name="T110" fmla="*/ 8149 w 13130"/>
                <a:gd name="T111" fmla="*/ 9347 h 11517"/>
                <a:gd name="T112" fmla="*/ 7267 w 13130"/>
                <a:gd name="T113" fmla="*/ 9945 h 11517"/>
                <a:gd name="T114" fmla="*/ 6805 w 13130"/>
                <a:gd name="T115" fmla="*/ 10110 h 11517"/>
                <a:gd name="T116" fmla="*/ 5979 w 13130"/>
                <a:gd name="T117" fmla="*/ 10939 h 11517"/>
                <a:gd name="T118" fmla="*/ 5484 w 13130"/>
                <a:gd name="T119" fmla="*/ 11299 h 1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30" h="11517">
                  <a:moveTo>
                    <a:pt x="5363" y="11205"/>
                  </a:moveTo>
                  <a:cubicBezTo>
                    <a:pt x="5344" y="11198"/>
                    <a:pt x="5315" y="11193"/>
                    <a:pt x="5300" y="11189"/>
                  </a:cubicBezTo>
                  <a:cubicBezTo>
                    <a:pt x="5269" y="11181"/>
                    <a:pt x="5204" y="11176"/>
                    <a:pt x="5178" y="11159"/>
                  </a:cubicBezTo>
                  <a:cubicBezTo>
                    <a:pt x="5159" y="11146"/>
                    <a:pt x="5142" y="11099"/>
                    <a:pt x="5124" y="11085"/>
                  </a:cubicBezTo>
                  <a:cubicBezTo>
                    <a:pt x="5095" y="11062"/>
                    <a:pt x="5023" y="11040"/>
                    <a:pt x="4990" y="11025"/>
                  </a:cubicBezTo>
                  <a:cubicBezTo>
                    <a:pt x="4942" y="11003"/>
                    <a:pt x="4836" y="10973"/>
                    <a:pt x="4799" y="10936"/>
                  </a:cubicBezTo>
                  <a:cubicBezTo>
                    <a:pt x="4784" y="10920"/>
                    <a:pt x="4765" y="10878"/>
                    <a:pt x="4762" y="10857"/>
                  </a:cubicBezTo>
                  <a:cubicBezTo>
                    <a:pt x="4759" y="10828"/>
                    <a:pt x="4773" y="10771"/>
                    <a:pt x="4784" y="10745"/>
                  </a:cubicBezTo>
                  <a:cubicBezTo>
                    <a:pt x="4797" y="10715"/>
                    <a:pt x="4836" y="10664"/>
                    <a:pt x="4856" y="10639"/>
                  </a:cubicBezTo>
                  <a:cubicBezTo>
                    <a:pt x="4870" y="10621"/>
                    <a:pt x="4908" y="10592"/>
                    <a:pt x="4918" y="10572"/>
                  </a:cubicBezTo>
                  <a:cubicBezTo>
                    <a:pt x="4932" y="10542"/>
                    <a:pt x="4944" y="10474"/>
                    <a:pt x="4935" y="10443"/>
                  </a:cubicBezTo>
                  <a:cubicBezTo>
                    <a:pt x="4931" y="10426"/>
                    <a:pt x="4899" y="10404"/>
                    <a:pt x="4891" y="10388"/>
                  </a:cubicBezTo>
                  <a:cubicBezTo>
                    <a:pt x="4879" y="10368"/>
                    <a:pt x="4870" y="10320"/>
                    <a:pt x="4859" y="10299"/>
                  </a:cubicBezTo>
                  <a:cubicBezTo>
                    <a:pt x="4847" y="10278"/>
                    <a:pt x="4821" y="10233"/>
                    <a:pt x="4799" y="10222"/>
                  </a:cubicBezTo>
                  <a:cubicBezTo>
                    <a:pt x="4786" y="10216"/>
                    <a:pt x="4756" y="10219"/>
                    <a:pt x="4742" y="10222"/>
                  </a:cubicBezTo>
                  <a:cubicBezTo>
                    <a:pt x="4718" y="10229"/>
                    <a:pt x="4678" y="10263"/>
                    <a:pt x="4655" y="10274"/>
                  </a:cubicBezTo>
                  <a:cubicBezTo>
                    <a:pt x="4628" y="10288"/>
                    <a:pt x="4569" y="10306"/>
                    <a:pt x="4544" y="10324"/>
                  </a:cubicBezTo>
                  <a:cubicBezTo>
                    <a:pt x="4517" y="10344"/>
                    <a:pt x="4472" y="10394"/>
                    <a:pt x="4455" y="10423"/>
                  </a:cubicBezTo>
                  <a:cubicBezTo>
                    <a:pt x="4435" y="10457"/>
                    <a:pt x="4413" y="10534"/>
                    <a:pt x="4403" y="10572"/>
                  </a:cubicBezTo>
                  <a:cubicBezTo>
                    <a:pt x="4389" y="10625"/>
                    <a:pt x="4377" y="10734"/>
                    <a:pt x="4363" y="10787"/>
                  </a:cubicBezTo>
                  <a:cubicBezTo>
                    <a:pt x="4354" y="10822"/>
                    <a:pt x="4324" y="10888"/>
                    <a:pt x="4318" y="10923"/>
                  </a:cubicBezTo>
                  <a:cubicBezTo>
                    <a:pt x="4313" y="10957"/>
                    <a:pt x="4321" y="11024"/>
                    <a:pt x="4318" y="11057"/>
                  </a:cubicBezTo>
                  <a:cubicBezTo>
                    <a:pt x="4316" y="11100"/>
                    <a:pt x="4307" y="11185"/>
                    <a:pt x="4296" y="11226"/>
                  </a:cubicBezTo>
                  <a:cubicBezTo>
                    <a:pt x="4289" y="11252"/>
                    <a:pt x="4276" y="11307"/>
                    <a:pt x="4257" y="11325"/>
                  </a:cubicBezTo>
                  <a:cubicBezTo>
                    <a:pt x="4224" y="11356"/>
                    <a:pt x="4130" y="11375"/>
                    <a:pt x="4086" y="11382"/>
                  </a:cubicBezTo>
                  <a:cubicBezTo>
                    <a:pt x="4061" y="11386"/>
                    <a:pt x="4009" y="11377"/>
                    <a:pt x="3984" y="11382"/>
                  </a:cubicBezTo>
                  <a:cubicBezTo>
                    <a:pt x="3958" y="11387"/>
                    <a:pt x="3908" y="11409"/>
                    <a:pt x="3885" y="11421"/>
                  </a:cubicBezTo>
                  <a:cubicBezTo>
                    <a:pt x="3857" y="11436"/>
                    <a:pt x="3809" y="11485"/>
                    <a:pt x="3778" y="11493"/>
                  </a:cubicBezTo>
                  <a:cubicBezTo>
                    <a:pt x="3745" y="11502"/>
                    <a:pt x="3675" y="11471"/>
                    <a:pt x="3642" y="11481"/>
                  </a:cubicBezTo>
                  <a:cubicBezTo>
                    <a:pt x="3625" y="11486"/>
                    <a:pt x="3595" y="11500"/>
                    <a:pt x="3573" y="11517"/>
                  </a:cubicBezTo>
                  <a:cubicBezTo>
                    <a:pt x="3531" y="11509"/>
                    <a:pt x="3463" y="11508"/>
                    <a:pt x="3432" y="11491"/>
                  </a:cubicBezTo>
                  <a:cubicBezTo>
                    <a:pt x="3419" y="11483"/>
                    <a:pt x="3402" y="11458"/>
                    <a:pt x="3393" y="11447"/>
                  </a:cubicBezTo>
                  <a:cubicBezTo>
                    <a:pt x="3364" y="11414"/>
                    <a:pt x="3313" y="11344"/>
                    <a:pt x="3280" y="11316"/>
                  </a:cubicBezTo>
                  <a:cubicBezTo>
                    <a:pt x="3260" y="11299"/>
                    <a:pt x="3212" y="11276"/>
                    <a:pt x="3191" y="11260"/>
                  </a:cubicBezTo>
                  <a:cubicBezTo>
                    <a:pt x="3171" y="11243"/>
                    <a:pt x="3133" y="11206"/>
                    <a:pt x="3119" y="11184"/>
                  </a:cubicBezTo>
                  <a:cubicBezTo>
                    <a:pt x="3107" y="11166"/>
                    <a:pt x="3084" y="11128"/>
                    <a:pt x="3086" y="11108"/>
                  </a:cubicBezTo>
                  <a:cubicBezTo>
                    <a:pt x="3087" y="11090"/>
                    <a:pt x="3117" y="11064"/>
                    <a:pt x="3125" y="11048"/>
                  </a:cubicBezTo>
                  <a:cubicBezTo>
                    <a:pt x="3133" y="11033"/>
                    <a:pt x="3147" y="11000"/>
                    <a:pt x="3148" y="10982"/>
                  </a:cubicBezTo>
                  <a:cubicBezTo>
                    <a:pt x="3151" y="10959"/>
                    <a:pt x="3142" y="10912"/>
                    <a:pt x="3135" y="10890"/>
                  </a:cubicBezTo>
                  <a:cubicBezTo>
                    <a:pt x="3129" y="10872"/>
                    <a:pt x="3095" y="10842"/>
                    <a:pt x="3099" y="10824"/>
                  </a:cubicBezTo>
                  <a:cubicBezTo>
                    <a:pt x="3104" y="10799"/>
                    <a:pt x="3156" y="10774"/>
                    <a:pt x="3178" y="10761"/>
                  </a:cubicBezTo>
                  <a:cubicBezTo>
                    <a:pt x="3199" y="10749"/>
                    <a:pt x="3246" y="10736"/>
                    <a:pt x="3267" y="10724"/>
                  </a:cubicBezTo>
                  <a:cubicBezTo>
                    <a:pt x="3294" y="10710"/>
                    <a:pt x="3346" y="10677"/>
                    <a:pt x="3370" y="10658"/>
                  </a:cubicBezTo>
                  <a:cubicBezTo>
                    <a:pt x="3394" y="10640"/>
                    <a:pt x="3437" y="10597"/>
                    <a:pt x="3459" y="10576"/>
                  </a:cubicBezTo>
                  <a:cubicBezTo>
                    <a:pt x="3483" y="10552"/>
                    <a:pt x="3542" y="10511"/>
                    <a:pt x="3555" y="10480"/>
                  </a:cubicBezTo>
                  <a:cubicBezTo>
                    <a:pt x="3563" y="10459"/>
                    <a:pt x="3561" y="10412"/>
                    <a:pt x="3555" y="10391"/>
                  </a:cubicBezTo>
                  <a:cubicBezTo>
                    <a:pt x="3548" y="10368"/>
                    <a:pt x="3513" y="10332"/>
                    <a:pt x="3502" y="10312"/>
                  </a:cubicBezTo>
                  <a:cubicBezTo>
                    <a:pt x="3487" y="10285"/>
                    <a:pt x="3459" y="10232"/>
                    <a:pt x="3452" y="10203"/>
                  </a:cubicBezTo>
                  <a:cubicBezTo>
                    <a:pt x="3448" y="10182"/>
                    <a:pt x="3468" y="10134"/>
                    <a:pt x="3452" y="10120"/>
                  </a:cubicBezTo>
                  <a:cubicBezTo>
                    <a:pt x="3423" y="10095"/>
                    <a:pt x="3338" y="10132"/>
                    <a:pt x="3300" y="10140"/>
                  </a:cubicBezTo>
                  <a:cubicBezTo>
                    <a:pt x="3281" y="10144"/>
                    <a:pt x="3242" y="10152"/>
                    <a:pt x="3224" y="10160"/>
                  </a:cubicBezTo>
                  <a:cubicBezTo>
                    <a:pt x="3208" y="10166"/>
                    <a:pt x="3181" y="10189"/>
                    <a:pt x="3165" y="10196"/>
                  </a:cubicBezTo>
                  <a:cubicBezTo>
                    <a:pt x="3140" y="10207"/>
                    <a:pt x="3086" y="10213"/>
                    <a:pt x="3062" y="10226"/>
                  </a:cubicBezTo>
                  <a:cubicBezTo>
                    <a:pt x="3031" y="10243"/>
                    <a:pt x="2981" y="10295"/>
                    <a:pt x="2953" y="10318"/>
                  </a:cubicBezTo>
                  <a:cubicBezTo>
                    <a:pt x="2933" y="10335"/>
                    <a:pt x="2897" y="10382"/>
                    <a:pt x="2871" y="10384"/>
                  </a:cubicBezTo>
                  <a:cubicBezTo>
                    <a:pt x="2839" y="10387"/>
                    <a:pt x="2787" y="10339"/>
                    <a:pt x="2758" y="10325"/>
                  </a:cubicBezTo>
                  <a:cubicBezTo>
                    <a:pt x="2743" y="10317"/>
                    <a:pt x="2711" y="10303"/>
                    <a:pt x="2696" y="10295"/>
                  </a:cubicBezTo>
                  <a:cubicBezTo>
                    <a:pt x="2674" y="10285"/>
                    <a:pt x="2634" y="10255"/>
                    <a:pt x="2610" y="10252"/>
                  </a:cubicBezTo>
                  <a:cubicBezTo>
                    <a:pt x="2588" y="10249"/>
                    <a:pt x="2545" y="10266"/>
                    <a:pt x="2524" y="10272"/>
                  </a:cubicBezTo>
                  <a:cubicBezTo>
                    <a:pt x="2505" y="10277"/>
                    <a:pt x="2468" y="10296"/>
                    <a:pt x="2448" y="10298"/>
                  </a:cubicBezTo>
                  <a:cubicBezTo>
                    <a:pt x="2422" y="10301"/>
                    <a:pt x="2369" y="10279"/>
                    <a:pt x="2346" y="10288"/>
                  </a:cubicBezTo>
                  <a:cubicBezTo>
                    <a:pt x="2322" y="10298"/>
                    <a:pt x="2285" y="10342"/>
                    <a:pt x="2280" y="10368"/>
                  </a:cubicBezTo>
                  <a:cubicBezTo>
                    <a:pt x="2276" y="10383"/>
                    <a:pt x="2287" y="10415"/>
                    <a:pt x="2296" y="10427"/>
                  </a:cubicBezTo>
                  <a:cubicBezTo>
                    <a:pt x="2305" y="10439"/>
                    <a:pt x="2339" y="10444"/>
                    <a:pt x="2346" y="10457"/>
                  </a:cubicBezTo>
                  <a:cubicBezTo>
                    <a:pt x="2356" y="10479"/>
                    <a:pt x="2343" y="10534"/>
                    <a:pt x="2332" y="10556"/>
                  </a:cubicBezTo>
                  <a:cubicBezTo>
                    <a:pt x="2322" y="10577"/>
                    <a:pt x="2287" y="10612"/>
                    <a:pt x="2266" y="10622"/>
                  </a:cubicBezTo>
                  <a:cubicBezTo>
                    <a:pt x="2243" y="10633"/>
                    <a:pt x="2189" y="10641"/>
                    <a:pt x="2164" y="10635"/>
                  </a:cubicBezTo>
                  <a:cubicBezTo>
                    <a:pt x="2129" y="10628"/>
                    <a:pt x="2069" y="10586"/>
                    <a:pt x="2042" y="10563"/>
                  </a:cubicBezTo>
                  <a:cubicBezTo>
                    <a:pt x="2019" y="10544"/>
                    <a:pt x="1983" y="10497"/>
                    <a:pt x="1966" y="10473"/>
                  </a:cubicBezTo>
                  <a:cubicBezTo>
                    <a:pt x="1955" y="10458"/>
                    <a:pt x="1939" y="10423"/>
                    <a:pt x="1925" y="10411"/>
                  </a:cubicBezTo>
                  <a:cubicBezTo>
                    <a:pt x="1918" y="10405"/>
                    <a:pt x="1900" y="10395"/>
                    <a:pt x="1891" y="10396"/>
                  </a:cubicBezTo>
                  <a:cubicBezTo>
                    <a:pt x="1874" y="10397"/>
                    <a:pt x="1846" y="10420"/>
                    <a:pt x="1831" y="10428"/>
                  </a:cubicBezTo>
                  <a:cubicBezTo>
                    <a:pt x="1822" y="10433"/>
                    <a:pt x="1806" y="10451"/>
                    <a:pt x="1796" y="10448"/>
                  </a:cubicBezTo>
                  <a:cubicBezTo>
                    <a:pt x="1783" y="10443"/>
                    <a:pt x="1784" y="10408"/>
                    <a:pt x="1777" y="10396"/>
                  </a:cubicBezTo>
                  <a:cubicBezTo>
                    <a:pt x="1768" y="10381"/>
                    <a:pt x="1736" y="10358"/>
                    <a:pt x="1732" y="10341"/>
                  </a:cubicBezTo>
                  <a:cubicBezTo>
                    <a:pt x="1727" y="10323"/>
                    <a:pt x="1743" y="10286"/>
                    <a:pt x="1744" y="10267"/>
                  </a:cubicBezTo>
                  <a:cubicBezTo>
                    <a:pt x="1746" y="10242"/>
                    <a:pt x="1754" y="10189"/>
                    <a:pt x="1744" y="10165"/>
                  </a:cubicBezTo>
                  <a:cubicBezTo>
                    <a:pt x="1737" y="10147"/>
                    <a:pt x="1710" y="10116"/>
                    <a:pt x="1692" y="10108"/>
                  </a:cubicBezTo>
                  <a:cubicBezTo>
                    <a:pt x="1675" y="10101"/>
                    <a:pt x="1634" y="10118"/>
                    <a:pt x="1618" y="10108"/>
                  </a:cubicBezTo>
                  <a:cubicBezTo>
                    <a:pt x="1605" y="10100"/>
                    <a:pt x="1604" y="10064"/>
                    <a:pt x="1593" y="10054"/>
                  </a:cubicBezTo>
                  <a:cubicBezTo>
                    <a:pt x="1581" y="10042"/>
                    <a:pt x="1542" y="10042"/>
                    <a:pt x="1529" y="10032"/>
                  </a:cubicBezTo>
                  <a:cubicBezTo>
                    <a:pt x="1513" y="10019"/>
                    <a:pt x="1498" y="9980"/>
                    <a:pt x="1489" y="9962"/>
                  </a:cubicBezTo>
                  <a:cubicBezTo>
                    <a:pt x="1483" y="9950"/>
                    <a:pt x="1476" y="9922"/>
                    <a:pt x="1469" y="9910"/>
                  </a:cubicBezTo>
                  <a:cubicBezTo>
                    <a:pt x="1464" y="9901"/>
                    <a:pt x="1454" y="9880"/>
                    <a:pt x="1445" y="9876"/>
                  </a:cubicBezTo>
                  <a:cubicBezTo>
                    <a:pt x="1433" y="9870"/>
                    <a:pt x="1405" y="9878"/>
                    <a:pt x="1393" y="9876"/>
                  </a:cubicBezTo>
                  <a:cubicBezTo>
                    <a:pt x="1377" y="9872"/>
                    <a:pt x="1346" y="9861"/>
                    <a:pt x="1333" y="9851"/>
                  </a:cubicBezTo>
                  <a:cubicBezTo>
                    <a:pt x="1315" y="9837"/>
                    <a:pt x="1299" y="9789"/>
                    <a:pt x="1279" y="9779"/>
                  </a:cubicBezTo>
                  <a:cubicBezTo>
                    <a:pt x="1255" y="9767"/>
                    <a:pt x="1199" y="9779"/>
                    <a:pt x="1172" y="9779"/>
                  </a:cubicBezTo>
                  <a:cubicBezTo>
                    <a:pt x="1152" y="9779"/>
                    <a:pt x="1109" y="9787"/>
                    <a:pt x="1090" y="9779"/>
                  </a:cubicBezTo>
                  <a:cubicBezTo>
                    <a:pt x="1074" y="9772"/>
                    <a:pt x="1040" y="9744"/>
                    <a:pt x="1043" y="9727"/>
                  </a:cubicBezTo>
                  <a:cubicBezTo>
                    <a:pt x="1047" y="9707"/>
                    <a:pt x="1097" y="9698"/>
                    <a:pt x="1115" y="9690"/>
                  </a:cubicBezTo>
                  <a:cubicBezTo>
                    <a:pt x="1135" y="9680"/>
                    <a:pt x="1174" y="9663"/>
                    <a:pt x="1194" y="9655"/>
                  </a:cubicBezTo>
                  <a:cubicBezTo>
                    <a:pt x="1212" y="9648"/>
                    <a:pt x="1247" y="9635"/>
                    <a:pt x="1264" y="9628"/>
                  </a:cubicBezTo>
                  <a:cubicBezTo>
                    <a:pt x="1284" y="9619"/>
                    <a:pt x="1328" y="9605"/>
                    <a:pt x="1345" y="9591"/>
                  </a:cubicBezTo>
                  <a:cubicBezTo>
                    <a:pt x="1361" y="9578"/>
                    <a:pt x="1383" y="9542"/>
                    <a:pt x="1390" y="9524"/>
                  </a:cubicBezTo>
                  <a:cubicBezTo>
                    <a:pt x="1401" y="9495"/>
                    <a:pt x="1405" y="9433"/>
                    <a:pt x="1407" y="9402"/>
                  </a:cubicBezTo>
                  <a:cubicBezTo>
                    <a:pt x="1409" y="9387"/>
                    <a:pt x="1403" y="9356"/>
                    <a:pt x="1410" y="9343"/>
                  </a:cubicBezTo>
                  <a:cubicBezTo>
                    <a:pt x="1419" y="9326"/>
                    <a:pt x="1461" y="9315"/>
                    <a:pt x="1469" y="9298"/>
                  </a:cubicBezTo>
                  <a:cubicBezTo>
                    <a:pt x="1478" y="9281"/>
                    <a:pt x="1473" y="9238"/>
                    <a:pt x="1469" y="9219"/>
                  </a:cubicBezTo>
                  <a:cubicBezTo>
                    <a:pt x="1463" y="9189"/>
                    <a:pt x="1443" y="9127"/>
                    <a:pt x="1420" y="9107"/>
                  </a:cubicBezTo>
                  <a:cubicBezTo>
                    <a:pt x="1380" y="9075"/>
                    <a:pt x="1270" y="9066"/>
                    <a:pt x="1219" y="9060"/>
                  </a:cubicBezTo>
                  <a:cubicBezTo>
                    <a:pt x="1203" y="9058"/>
                    <a:pt x="1169" y="9057"/>
                    <a:pt x="1152" y="9060"/>
                  </a:cubicBezTo>
                  <a:cubicBezTo>
                    <a:pt x="1133" y="9065"/>
                    <a:pt x="1100" y="9095"/>
                    <a:pt x="1080" y="9095"/>
                  </a:cubicBezTo>
                  <a:cubicBezTo>
                    <a:pt x="1064" y="9095"/>
                    <a:pt x="1037" y="9071"/>
                    <a:pt x="1021" y="9068"/>
                  </a:cubicBezTo>
                  <a:cubicBezTo>
                    <a:pt x="1001" y="9063"/>
                    <a:pt x="954" y="9053"/>
                    <a:pt x="939" y="9068"/>
                  </a:cubicBezTo>
                  <a:cubicBezTo>
                    <a:pt x="923" y="9084"/>
                    <a:pt x="951" y="9138"/>
                    <a:pt x="939" y="9157"/>
                  </a:cubicBezTo>
                  <a:cubicBezTo>
                    <a:pt x="932" y="9168"/>
                    <a:pt x="905" y="9179"/>
                    <a:pt x="892" y="9182"/>
                  </a:cubicBezTo>
                  <a:cubicBezTo>
                    <a:pt x="874" y="9185"/>
                    <a:pt x="836" y="9180"/>
                    <a:pt x="818" y="9174"/>
                  </a:cubicBezTo>
                  <a:cubicBezTo>
                    <a:pt x="799" y="9168"/>
                    <a:pt x="770" y="9139"/>
                    <a:pt x="751" y="9135"/>
                  </a:cubicBezTo>
                  <a:cubicBezTo>
                    <a:pt x="735" y="9131"/>
                    <a:pt x="702" y="9142"/>
                    <a:pt x="686" y="9140"/>
                  </a:cubicBezTo>
                  <a:cubicBezTo>
                    <a:pt x="672" y="9137"/>
                    <a:pt x="645" y="9111"/>
                    <a:pt x="632" y="9117"/>
                  </a:cubicBezTo>
                  <a:cubicBezTo>
                    <a:pt x="617" y="9125"/>
                    <a:pt x="616" y="9167"/>
                    <a:pt x="617" y="9184"/>
                  </a:cubicBezTo>
                  <a:cubicBezTo>
                    <a:pt x="618" y="9197"/>
                    <a:pt x="639" y="9221"/>
                    <a:pt x="632" y="9231"/>
                  </a:cubicBezTo>
                  <a:cubicBezTo>
                    <a:pt x="621" y="9247"/>
                    <a:pt x="574" y="9236"/>
                    <a:pt x="555" y="9231"/>
                  </a:cubicBezTo>
                  <a:cubicBezTo>
                    <a:pt x="544" y="9228"/>
                    <a:pt x="520" y="9219"/>
                    <a:pt x="513" y="9209"/>
                  </a:cubicBezTo>
                  <a:cubicBezTo>
                    <a:pt x="502" y="9192"/>
                    <a:pt x="506" y="9150"/>
                    <a:pt x="508" y="9130"/>
                  </a:cubicBezTo>
                  <a:cubicBezTo>
                    <a:pt x="510" y="9116"/>
                    <a:pt x="524" y="9090"/>
                    <a:pt x="525" y="9075"/>
                  </a:cubicBezTo>
                  <a:cubicBezTo>
                    <a:pt x="527" y="9055"/>
                    <a:pt x="524" y="9013"/>
                    <a:pt x="513" y="8996"/>
                  </a:cubicBezTo>
                  <a:cubicBezTo>
                    <a:pt x="495" y="8970"/>
                    <a:pt x="429" y="8951"/>
                    <a:pt x="404" y="8932"/>
                  </a:cubicBezTo>
                  <a:cubicBezTo>
                    <a:pt x="375" y="8909"/>
                    <a:pt x="325" y="8855"/>
                    <a:pt x="300" y="8828"/>
                  </a:cubicBezTo>
                  <a:cubicBezTo>
                    <a:pt x="286" y="8812"/>
                    <a:pt x="263" y="8777"/>
                    <a:pt x="248" y="8763"/>
                  </a:cubicBezTo>
                  <a:cubicBezTo>
                    <a:pt x="228" y="8745"/>
                    <a:pt x="174" y="8726"/>
                    <a:pt x="156" y="8706"/>
                  </a:cubicBezTo>
                  <a:cubicBezTo>
                    <a:pt x="137" y="8685"/>
                    <a:pt x="102" y="8630"/>
                    <a:pt x="109" y="8602"/>
                  </a:cubicBezTo>
                  <a:cubicBezTo>
                    <a:pt x="114" y="8584"/>
                    <a:pt x="154" y="8565"/>
                    <a:pt x="171" y="8557"/>
                  </a:cubicBezTo>
                  <a:cubicBezTo>
                    <a:pt x="190" y="8549"/>
                    <a:pt x="235" y="8549"/>
                    <a:pt x="253" y="8538"/>
                  </a:cubicBezTo>
                  <a:cubicBezTo>
                    <a:pt x="270" y="8527"/>
                    <a:pt x="298" y="8493"/>
                    <a:pt x="300" y="8473"/>
                  </a:cubicBezTo>
                  <a:cubicBezTo>
                    <a:pt x="303" y="8447"/>
                    <a:pt x="269" y="8399"/>
                    <a:pt x="258" y="8374"/>
                  </a:cubicBezTo>
                  <a:cubicBezTo>
                    <a:pt x="245" y="8345"/>
                    <a:pt x="216" y="8289"/>
                    <a:pt x="203" y="8260"/>
                  </a:cubicBezTo>
                  <a:cubicBezTo>
                    <a:pt x="191" y="8232"/>
                    <a:pt x="164" y="8176"/>
                    <a:pt x="156" y="8146"/>
                  </a:cubicBezTo>
                  <a:cubicBezTo>
                    <a:pt x="149" y="8120"/>
                    <a:pt x="149" y="8064"/>
                    <a:pt x="141" y="8037"/>
                  </a:cubicBezTo>
                  <a:cubicBezTo>
                    <a:pt x="128" y="7993"/>
                    <a:pt x="82" y="7911"/>
                    <a:pt x="62" y="7869"/>
                  </a:cubicBezTo>
                  <a:cubicBezTo>
                    <a:pt x="49" y="7842"/>
                    <a:pt x="17" y="7778"/>
                    <a:pt x="0" y="7744"/>
                  </a:cubicBezTo>
                  <a:cubicBezTo>
                    <a:pt x="18" y="7744"/>
                    <a:pt x="34" y="7744"/>
                    <a:pt x="46" y="7745"/>
                  </a:cubicBezTo>
                  <a:cubicBezTo>
                    <a:pt x="82" y="7747"/>
                    <a:pt x="153" y="7751"/>
                    <a:pt x="189" y="7756"/>
                  </a:cubicBezTo>
                  <a:cubicBezTo>
                    <a:pt x="215" y="7761"/>
                    <a:pt x="266" y="7775"/>
                    <a:pt x="291" y="7783"/>
                  </a:cubicBezTo>
                  <a:cubicBezTo>
                    <a:pt x="314" y="7790"/>
                    <a:pt x="360" y="7807"/>
                    <a:pt x="383" y="7816"/>
                  </a:cubicBezTo>
                  <a:cubicBezTo>
                    <a:pt x="428" y="7832"/>
                    <a:pt x="515" y="7869"/>
                    <a:pt x="560" y="7882"/>
                  </a:cubicBezTo>
                  <a:cubicBezTo>
                    <a:pt x="616" y="7898"/>
                    <a:pt x="730" y="7921"/>
                    <a:pt x="788" y="7928"/>
                  </a:cubicBezTo>
                  <a:cubicBezTo>
                    <a:pt x="839" y="7935"/>
                    <a:pt x="941" y="7937"/>
                    <a:pt x="991" y="7941"/>
                  </a:cubicBezTo>
                  <a:cubicBezTo>
                    <a:pt x="1021" y="7944"/>
                    <a:pt x="1079" y="7953"/>
                    <a:pt x="1108" y="7955"/>
                  </a:cubicBezTo>
                  <a:cubicBezTo>
                    <a:pt x="1130" y="7956"/>
                    <a:pt x="1173" y="7955"/>
                    <a:pt x="1194" y="7955"/>
                  </a:cubicBezTo>
                  <a:cubicBezTo>
                    <a:pt x="1242" y="7953"/>
                    <a:pt x="1337" y="7948"/>
                    <a:pt x="1384" y="7945"/>
                  </a:cubicBezTo>
                  <a:cubicBezTo>
                    <a:pt x="1434" y="7941"/>
                    <a:pt x="1534" y="7927"/>
                    <a:pt x="1584" y="7925"/>
                  </a:cubicBezTo>
                  <a:cubicBezTo>
                    <a:pt x="1637" y="7923"/>
                    <a:pt x="1744" y="7922"/>
                    <a:pt x="1797" y="7928"/>
                  </a:cubicBezTo>
                  <a:cubicBezTo>
                    <a:pt x="1830" y="7932"/>
                    <a:pt x="1894" y="7946"/>
                    <a:pt x="1924" y="7958"/>
                  </a:cubicBezTo>
                  <a:cubicBezTo>
                    <a:pt x="1952" y="7968"/>
                    <a:pt x="2002" y="8002"/>
                    <a:pt x="2028" y="8014"/>
                  </a:cubicBezTo>
                  <a:cubicBezTo>
                    <a:pt x="2049" y="8023"/>
                    <a:pt x="2091" y="8041"/>
                    <a:pt x="2113" y="8046"/>
                  </a:cubicBezTo>
                  <a:cubicBezTo>
                    <a:pt x="2134" y="8050"/>
                    <a:pt x="2178" y="8046"/>
                    <a:pt x="2200" y="8049"/>
                  </a:cubicBezTo>
                  <a:cubicBezTo>
                    <a:pt x="2224" y="8052"/>
                    <a:pt x="2273" y="8055"/>
                    <a:pt x="2293" y="8069"/>
                  </a:cubicBezTo>
                  <a:cubicBezTo>
                    <a:pt x="2322" y="8088"/>
                    <a:pt x="2347" y="8159"/>
                    <a:pt x="2370" y="8184"/>
                  </a:cubicBezTo>
                  <a:cubicBezTo>
                    <a:pt x="2395" y="8211"/>
                    <a:pt x="2451" y="8259"/>
                    <a:pt x="2484" y="8273"/>
                  </a:cubicBezTo>
                  <a:cubicBezTo>
                    <a:pt x="2518" y="8288"/>
                    <a:pt x="2595" y="8291"/>
                    <a:pt x="2631" y="8297"/>
                  </a:cubicBezTo>
                  <a:cubicBezTo>
                    <a:pt x="2652" y="8300"/>
                    <a:pt x="2694" y="8304"/>
                    <a:pt x="2714" y="8310"/>
                  </a:cubicBezTo>
                  <a:cubicBezTo>
                    <a:pt x="2749" y="8319"/>
                    <a:pt x="2816" y="8346"/>
                    <a:pt x="2848" y="8363"/>
                  </a:cubicBezTo>
                  <a:cubicBezTo>
                    <a:pt x="2894" y="8387"/>
                    <a:pt x="2976" y="8453"/>
                    <a:pt x="3023" y="8477"/>
                  </a:cubicBezTo>
                  <a:cubicBezTo>
                    <a:pt x="3068" y="8499"/>
                    <a:pt x="3162" y="8535"/>
                    <a:pt x="3211" y="8544"/>
                  </a:cubicBezTo>
                  <a:cubicBezTo>
                    <a:pt x="3233" y="8549"/>
                    <a:pt x="3279" y="8547"/>
                    <a:pt x="3302" y="8548"/>
                  </a:cubicBezTo>
                  <a:cubicBezTo>
                    <a:pt x="3344" y="8548"/>
                    <a:pt x="3429" y="8554"/>
                    <a:pt x="3470" y="8548"/>
                  </a:cubicBezTo>
                  <a:cubicBezTo>
                    <a:pt x="3504" y="8543"/>
                    <a:pt x="3569" y="8516"/>
                    <a:pt x="3602" y="8508"/>
                  </a:cubicBezTo>
                  <a:cubicBezTo>
                    <a:pt x="3613" y="8505"/>
                    <a:pt x="3636" y="8494"/>
                    <a:pt x="3645" y="8500"/>
                  </a:cubicBezTo>
                  <a:cubicBezTo>
                    <a:pt x="3669" y="8515"/>
                    <a:pt x="3667" y="8583"/>
                    <a:pt x="3670" y="8612"/>
                  </a:cubicBezTo>
                  <a:cubicBezTo>
                    <a:pt x="3672" y="8626"/>
                    <a:pt x="3661" y="8658"/>
                    <a:pt x="3670" y="8670"/>
                  </a:cubicBezTo>
                  <a:cubicBezTo>
                    <a:pt x="3689" y="8694"/>
                    <a:pt x="3760" y="8695"/>
                    <a:pt x="3791" y="8698"/>
                  </a:cubicBezTo>
                  <a:cubicBezTo>
                    <a:pt x="3820" y="8701"/>
                    <a:pt x="3880" y="8702"/>
                    <a:pt x="3908" y="8695"/>
                  </a:cubicBezTo>
                  <a:cubicBezTo>
                    <a:pt x="3956" y="8682"/>
                    <a:pt x="4041" y="8630"/>
                    <a:pt x="4081" y="8602"/>
                  </a:cubicBezTo>
                  <a:cubicBezTo>
                    <a:pt x="4111" y="8582"/>
                    <a:pt x="4159" y="8531"/>
                    <a:pt x="4189" y="8511"/>
                  </a:cubicBezTo>
                  <a:cubicBezTo>
                    <a:pt x="4239" y="8478"/>
                    <a:pt x="4351" y="8431"/>
                    <a:pt x="4405" y="8404"/>
                  </a:cubicBezTo>
                  <a:cubicBezTo>
                    <a:pt x="4450" y="8381"/>
                    <a:pt x="4537" y="8333"/>
                    <a:pt x="4582" y="8311"/>
                  </a:cubicBezTo>
                  <a:cubicBezTo>
                    <a:pt x="4612" y="8297"/>
                    <a:pt x="4675" y="8271"/>
                    <a:pt x="4706" y="8259"/>
                  </a:cubicBezTo>
                  <a:cubicBezTo>
                    <a:pt x="4737" y="8246"/>
                    <a:pt x="4800" y="8218"/>
                    <a:pt x="4833" y="8211"/>
                  </a:cubicBezTo>
                  <a:cubicBezTo>
                    <a:pt x="4845" y="8208"/>
                    <a:pt x="4871" y="8209"/>
                    <a:pt x="4882" y="8206"/>
                  </a:cubicBezTo>
                  <a:cubicBezTo>
                    <a:pt x="4915" y="8196"/>
                    <a:pt x="4977" y="8164"/>
                    <a:pt x="5005" y="8145"/>
                  </a:cubicBezTo>
                  <a:cubicBezTo>
                    <a:pt x="5022" y="8133"/>
                    <a:pt x="5046" y="8095"/>
                    <a:pt x="5066" y="8088"/>
                  </a:cubicBezTo>
                  <a:cubicBezTo>
                    <a:pt x="5106" y="8076"/>
                    <a:pt x="5193" y="8104"/>
                    <a:pt x="5234" y="8112"/>
                  </a:cubicBezTo>
                  <a:cubicBezTo>
                    <a:pt x="5258" y="8116"/>
                    <a:pt x="5303" y="8133"/>
                    <a:pt x="5327" y="8133"/>
                  </a:cubicBezTo>
                  <a:cubicBezTo>
                    <a:pt x="5357" y="8134"/>
                    <a:pt x="5414" y="8113"/>
                    <a:pt x="5444" y="8110"/>
                  </a:cubicBezTo>
                  <a:cubicBezTo>
                    <a:pt x="5488" y="8106"/>
                    <a:pt x="5577" y="8110"/>
                    <a:pt x="5621" y="8110"/>
                  </a:cubicBezTo>
                  <a:cubicBezTo>
                    <a:pt x="5714" y="8109"/>
                    <a:pt x="5902" y="8121"/>
                    <a:pt x="5994" y="8105"/>
                  </a:cubicBezTo>
                  <a:cubicBezTo>
                    <a:pt x="6031" y="8098"/>
                    <a:pt x="6102" y="8071"/>
                    <a:pt x="6136" y="8055"/>
                  </a:cubicBezTo>
                  <a:cubicBezTo>
                    <a:pt x="6176" y="8038"/>
                    <a:pt x="6247" y="7986"/>
                    <a:pt x="6288" y="7971"/>
                  </a:cubicBezTo>
                  <a:cubicBezTo>
                    <a:pt x="6314" y="7962"/>
                    <a:pt x="6370" y="7959"/>
                    <a:pt x="6395" y="7950"/>
                  </a:cubicBezTo>
                  <a:cubicBezTo>
                    <a:pt x="6445" y="7932"/>
                    <a:pt x="6540" y="7884"/>
                    <a:pt x="6579" y="7849"/>
                  </a:cubicBezTo>
                  <a:cubicBezTo>
                    <a:pt x="6615" y="7817"/>
                    <a:pt x="6663" y="7730"/>
                    <a:pt x="6693" y="7692"/>
                  </a:cubicBezTo>
                  <a:cubicBezTo>
                    <a:pt x="6731" y="7643"/>
                    <a:pt x="6808" y="7544"/>
                    <a:pt x="6851" y="7499"/>
                  </a:cubicBezTo>
                  <a:cubicBezTo>
                    <a:pt x="6870" y="7479"/>
                    <a:pt x="6910" y="7441"/>
                    <a:pt x="6932" y="7424"/>
                  </a:cubicBezTo>
                  <a:cubicBezTo>
                    <a:pt x="6956" y="7407"/>
                    <a:pt x="7010" y="7377"/>
                    <a:pt x="7036" y="7363"/>
                  </a:cubicBezTo>
                  <a:cubicBezTo>
                    <a:pt x="7061" y="7350"/>
                    <a:pt x="7113" y="7330"/>
                    <a:pt x="7137" y="7315"/>
                  </a:cubicBezTo>
                  <a:cubicBezTo>
                    <a:pt x="7164" y="7298"/>
                    <a:pt x="7212" y="7257"/>
                    <a:pt x="7234" y="7235"/>
                  </a:cubicBezTo>
                  <a:cubicBezTo>
                    <a:pt x="7255" y="7213"/>
                    <a:pt x="7303" y="7170"/>
                    <a:pt x="7307" y="7140"/>
                  </a:cubicBezTo>
                  <a:cubicBezTo>
                    <a:pt x="7311" y="7109"/>
                    <a:pt x="7279" y="7048"/>
                    <a:pt x="7259" y="7023"/>
                  </a:cubicBezTo>
                  <a:cubicBezTo>
                    <a:pt x="7238" y="6996"/>
                    <a:pt x="7173" y="6967"/>
                    <a:pt x="7149" y="6944"/>
                  </a:cubicBezTo>
                  <a:cubicBezTo>
                    <a:pt x="7126" y="6922"/>
                    <a:pt x="7087" y="6874"/>
                    <a:pt x="7073" y="6846"/>
                  </a:cubicBezTo>
                  <a:cubicBezTo>
                    <a:pt x="7056" y="6815"/>
                    <a:pt x="7038" y="6745"/>
                    <a:pt x="7033" y="6709"/>
                  </a:cubicBezTo>
                  <a:cubicBezTo>
                    <a:pt x="7030" y="6688"/>
                    <a:pt x="7030" y="6645"/>
                    <a:pt x="7033" y="6623"/>
                  </a:cubicBezTo>
                  <a:cubicBezTo>
                    <a:pt x="7039" y="6572"/>
                    <a:pt x="7062" y="6471"/>
                    <a:pt x="7082" y="6424"/>
                  </a:cubicBezTo>
                  <a:cubicBezTo>
                    <a:pt x="7098" y="6389"/>
                    <a:pt x="7145" y="6328"/>
                    <a:pt x="7165" y="6296"/>
                  </a:cubicBezTo>
                  <a:cubicBezTo>
                    <a:pt x="7177" y="6277"/>
                    <a:pt x="7194" y="6233"/>
                    <a:pt x="7213" y="6220"/>
                  </a:cubicBezTo>
                  <a:cubicBezTo>
                    <a:pt x="7234" y="6207"/>
                    <a:pt x="7288" y="6208"/>
                    <a:pt x="7314" y="6207"/>
                  </a:cubicBezTo>
                  <a:cubicBezTo>
                    <a:pt x="7339" y="6206"/>
                    <a:pt x="7390" y="6205"/>
                    <a:pt x="7414" y="6210"/>
                  </a:cubicBezTo>
                  <a:cubicBezTo>
                    <a:pt x="7439" y="6216"/>
                    <a:pt x="7487" y="6238"/>
                    <a:pt x="7507" y="6253"/>
                  </a:cubicBezTo>
                  <a:cubicBezTo>
                    <a:pt x="7525" y="6267"/>
                    <a:pt x="7549" y="6310"/>
                    <a:pt x="7568" y="6323"/>
                  </a:cubicBezTo>
                  <a:cubicBezTo>
                    <a:pt x="7597" y="6343"/>
                    <a:pt x="7667" y="6367"/>
                    <a:pt x="7702" y="6376"/>
                  </a:cubicBezTo>
                  <a:cubicBezTo>
                    <a:pt x="7730" y="6382"/>
                    <a:pt x="7787" y="6386"/>
                    <a:pt x="7816" y="6387"/>
                  </a:cubicBezTo>
                  <a:cubicBezTo>
                    <a:pt x="7855" y="6389"/>
                    <a:pt x="7934" y="6389"/>
                    <a:pt x="7973" y="6387"/>
                  </a:cubicBezTo>
                  <a:cubicBezTo>
                    <a:pt x="7999" y="6386"/>
                    <a:pt x="8053" y="6386"/>
                    <a:pt x="8078" y="6377"/>
                  </a:cubicBezTo>
                  <a:cubicBezTo>
                    <a:pt x="8109" y="6367"/>
                    <a:pt x="8159" y="6325"/>
                    <a:pt x="8186" y="6306"/>
                  </a:cubicBezTo>
                  <a:cubicBezTo>
                    <a:pt x="8225" y="6279"/>
                    <a:pt x="8307" y="6229"/>
                    <a:pt x="8339" y="6194"/>
                  </a:cubicBezTo>
                  <a:cubicBezTo>
                    <a:pt x="8364" y="6168"/>
                    <a:pt x="8401" y="6107"/>
                    <a:pt x="8417" y="6075"/>
                  </a:cubicBezTo>
                  <a:cubicBezTo>
                    <a:pt x="8428" y="6052"/>
                    <a:pt x="8441" y="6001"/>
                    <a:pt x="8452" y="5978"/>
                  </a:cubicBezTo>
                  <a:cubicBezTo>
                    <a:pt x="8464" y="5952"/>
                    <a:pt x="8486" y="5894"/>
                    <a:pt x="8509" y="5879"/>
                  </a:cubicBezTo>
                  <a:cubicBezTo>
                    <a:pt x="8528" y="5866"/>
                    <a:pt x="8575" y="5866"/>
                    <a:pt x="8597" y="5867"/>
                  </a:cubicBezTo>
                  <a:cubicBezTo>
                    <a:pt x="8620" y="5868"/>
                    <a:pt x="8665" y="5886"/>
                    <a:pt x="8688" y="5887"/>
                  </a:cubicBezTo>
                  <a:cubicBezTo>
                    <a:pt x="8732" y="5889"/>
                    <a:pt x="8820" y="5875"/>
                    <a:pt x="8863" y="5864"/>
                  </a:cubicBezTo>
                  <a:cubicBezTo>
                    <a:pt x="8895" y="5855"/>
                    <a:pt x="8957" y="5830"/>
                    <a:pt x="8985" y="5812"/>
                  </a:cubicBezTo>
                  <a:cubicBezTo>
                    <a:pt x="9045" y="5775"/>
                    <a:pt x="9155" y="5683"/>
                    <a:pt x="9198" y="5627"/>
                  </a:cubicBezTo>
                  <a:cubicBezTo>
                    <a:pt x="9213" y="5608"/>
                    <a:pt x="9236" y="5564"/>
                    <a:pt x="9243" y="5540"/>
                  </a:cubicBezTo>
                  <a:cubicBezTo>
                    <a:pt x="9251" y="5509"/>
                    <a:pt x="9247" y="5443"/>
                    <a:pt x="9251" y="5411"/>
                  </a:cubicBezTo>
                  <a:cubicBezTo>
                    <a:pt x="9254" y="5390"/>
                    <a:pt x="9260" y="5346"/>
                    <a:pt x="9269" y="5327"/>
                  </a:cubicBezTo>
                  <a:cubicBezTo>
                    <a:pt x="9285" y="5294"/>
                    <a:pt x="9336" y="5242"/>
                    <a:pt x="9362" y="5216"/>
                  </a:cubicBezTo>
                  <a:cubicBezTo>
                    <a:pt x="9382" y="5196"/>
                    <a:pt x="9423" y="5154"/>
                    <a:pt x="9449" y="5142"/>
                  </a:cubicBezTo>
                  <a:cubicBezTo>
                    <a:pt x="9477" y="5128"/>
                    <a:pt x="9539" y="5120"/>
                    <a:pt x="9570" y="5117"/>
                  </a:cubicBezTo>
                  <a:cubicBezTo>
                    <a:pt x="9578" y="5116"/>
                    <a:pt x="9596" y="5117"/>
                    <a:pt x="9605" y="5117"/>
                  </a:cubicBezTo>
                  <a:cubicBezTo>
                    <a:pt x="9624" y="5118"/>
                    <a:pt x="9661" y="5129"/>
                    <a:pt x="9681" y="5127"/>
                  </a:cubicBezTo>
                  <a:cubicBezTo>
                    <a:pt x="9700" y="5125"/>
                    <a:pt x="9746" y="5119"/>
                    <a:pt x="9757" y="5102"/>
                  </a:cubicBezTo>
                  <a:cubicBezTo>
                    <a:pt x="9773" y="5078"/>
                    <a:pt x="9741" y="5014"/>
                    <a:pt x="9745" y="4985"/>
                  </a:cubicBezTo>
                  <a:cubicBezTo>
                    <a:pt x="9747" y="4967"/>
                    <a:pt x="9755" y="4927"/>
                    <a:pt x="9770" y="4916"/>
                  </a:cubicBezTo>
                  <a:cubicBezTo>
                    <a:pt x="9791" y="4898"/>
                    <a:pt x="9854" y="4891"/>
                    <a:pt x="9879" y="4902"/>
                  </a:cubicBezTo>
                  <a:cubicBezTo>
                    <a:pt x="9900" y="4912"/>
                    <a:pt x="9910" y="4976"/>
                    <a:pt x="9933" y="4977"/>
                  </a:cubicBezTo>
                  <a:cubicBezTo>
                    <a:pt x="9963" y="4978"/>
                    <a:pt x="9991" y="4909"/>
                    <a:pt x="10011" y="4888"/>
                  </a:cubicBezTo>
                  <a:cubicBezTo>
                    <a:pt x="10022" y="4876"/>
                    <a:pt x="10044" y="4851"/>
                    <a:pt x="10057" y="4841"/>
                  </a:cubicBezTo>
                  <a:cubicBezTo>
                    <a:pt x="10070" y="4831"/>
                    <a:pt x="10098" y="4812"/>
                    <a:pt x="10113" y="4807"/>
                  </a:cubicBezTo>
                  <a:cubicBezTo>
                    <a:pt x="10135" y="4800"/>
                    <a:pt x="10181" y="4803"/>
                    <a:pt x="10202" y="4798"/>
                  </a:cubicBezTo>
                  <a:cubicBezTo>
                    <a:pt x="10233" y="4792"/>
                    <a:pt x="10289" y="4765"/>
                    <a:pt x="10320" y="4760"/>
                  </a:cubicBezTo>
                  <a:cubicBezTo>
                    <a:pt x="10352" y="4755"/>
                    <a:pt x="10420" y="4753"/>
                    <a:pt x="10452" y="4760"/>
                  </a:cubicBezTo>
                  <a:cubicBezTo>
                    <a:pt x="10480" y="4767"/>
                    <a:pt x="10526" y="4805"/>
                    <a:pt x="10554" y="4812"/>
                  </a:cubicBezTo>
                  <a:cubicBezTo>
                    <a:pt x="10584" y="4819"/>
                    <a:pt x="10647" y="4815"/>
                    <a:pt x="10678" y="4812"/>
                  </a:cubicBezTo>
                  <a:cubicBezTo>
                    <a:pt x="10710" y="4808"/>
                    <a:pt x="10774" y="4798"/>
                    <a:pt x="10804" y="4785"/>
                  </a:cubicBezTo>
                  <a:cubicBezTo>
                    <a:pt x="10829" y="4773"/>
                    <a:pt x="10886" y="4744"/>
                    <a:pt x="10895" y="4717"/>
                  </a:cubicBezTo>
                  <a:cubicBezTo>
                    <a:pt x="10911" y="4666"/>
                    <a:pt x="10845" y="4564"/>
                    <a:pt x="10830" y="4513"/>
                  </a:cubicBezTo>
                  <a:cubicBezTo>
                    <a:pt x="10823" y="4488"/>
                    <a:pt x="10817" y="4436"/>
                    <a:pt x="10805" y="4414"/>
                  </a:cubicBezTo>
                  <a:cubicBezTo>
                    <a:pt x="10794" y="4393"/>
                    <a:pt x="10760" y="4358"/>
                    <a:pt x="10741" y="4344"/>
                  </a:cubicBezTo>
                  <a:cubicBezTo>
                    <a:pt x="10714" y="4326"/>
                    <a:pt x="10649" y="4312"/>
                    <a:pt x="10622" y="4295"/>
                  </a:cubicBezTo>
                  <a:cubicBezTo>
                    <a:pt x="10587" y="4273"/>
                    <a:pt x="10533" y="4211"/>
                    <a:pt x="10500" y="4187"/>
                  </a:cubicBezTo>
                  <a:cubicBezTo>
                    <a:pt x="10464" y="4163"/>
                    <a:pt x="10386" y="4124"/>
                    <a:pt x="10348" y="4105"/>
                  </a:cubicBezTo>
                  <a:cubicBezTo>
                    <a:pt x="10309" y="4085"/>
                    <a:pt x="10221" y="4061"/>
                    <a:pt x="10191" y="4030"/>
                  </a:cubicBezTo>
                  <a:cubicBezTo>
                    <a:pt x="10173" y="4012"/>
                    <a:pt x="10168" y="3951"/>
                    <a:pt x="10148" y="3935"/>
                  </a:cubicBezTo>
                  <a:cubicBezTo>
                    <a:pt x="10116" y="3908"/>
                    <a:pt x="10028" y="3895"/>
                    <a:pt x="9986" y="3895"/>
                  </a:cubicBezTo>
                  <a:cubicBezTo>
                    <a:pt x="9969" y="3895"/>
                    <a:pt x="9934" y="3902"/>
                    <a:pt x="9918" y="3910"/>
                  </a:cubicBezTo>
                  <a:cubicBezTo>
                    <a:pt x="9894" y="3921"/>
                    <a:pt x="9847" y="3953"/>
                    <a:pt x="9836" y="3977"/>
                  </a:cubicBezTo>
                  <a:cubicBezTo>
                    <a:pt x="9831" y="3987"/>
                    <a:pt x="9838" y="4009"/>
                    <a:pt x="9836" y="4019"/>
                  </a:cubicBezTo>
                  <a:cubicBezTo>
                    <a:pt x="9830" y="4050"/>
                    <a:pt x="9813" y="4115"/>
                    <a:pt x="9791" y="4139"/>
                  </a:cubicBezTo>
                  <a:cubicBezTo>
                    <a:pt x="9774" y="4158"/>
                    <a:pt x="9725" y="4179"/>
                    <a:pt x="9700" y="4186"/>
                  </a:cubicBezTo>
                  <a:cubicBezTo>
                    <a:pt x="9674" y="4193"/>
                    <a:pt x="9618" y="4203"/>
                    <a:pt x="9593" y="4194"/>
                  </a:cubicBezTo>
                  <a:cubicBezTo>
                    <a:pt x="9574" y="4187"/>
                    <a:pt x="9554" y="4147"/>
                    <a:pt x="9537" y="4136"/>
                  </a:cubicBezTo>
                  <a:cubicBezTo>
                    <a:pt x="9515" y="4122"/>
                    <a:pt x="9465" y="4104"/>
                    <a:pt x="9439" y="4100"/>
                  </a:cubicBezTo>
                  <a:cubicBezTo>
                    <a:pt x="9404" y="4093"/>
                    <a:pt x="9333" y="4097"/>
                    <a:pt x="9297" y="4100"/>
                  </a:cubicBezTo>
                  <a:cubicBezTo>
                    <a:pt x="9262" y="4102"/>
                    <a:pt x="9192" y="4112"/>
                    <a:pt x="9159" y="4121"/>
                  </a:cubicBezTo>
                  <a:cubicBezTo>
                    <a:pt x="9131" y="4129"/>
                    <a:pt x="9077" y="4147"/>
                    <a:pt x="9055" y="4164"/>
                  </a:cubicBezTo>
                  <a:cubicBezTo>
                    <a:pt x="9040" y="4176"/>
                    <a:pt x="9026" y="4213"/>
                    <a:pt x="9012" y="4225"/>
                  </a:cubicBezTo>
                  <a:cubicBezTo>
                    <a:pt x="8994" y="4240"/>
                    <a:pt x="8952" y="4262"/>
                    <a:pt x="8929" y="4263"/>
                  </a:cubicBezTo>
                  <a:cubicBezTo>
                    <a:pt x="8904" y="4265"/>
                    <a:pt x="8853" y="4249"/>
                    <a:pt x="8833" y="4233"/>
                  </a:cubicBezTo>
                  <a:cubicBezTo>
                    <a:pt x="8816" y="4220"/>
                    <a:pt x="8795" y="4178"/>
                    <a:pt x="8787" y="4158"/>
                  </a:cubicBezTo>
                  <a:cubicBezTo>
                    <a:pt x="8772" y="4117"/>
                    <a:pt x="8750" y="4032"/>
                    <a:pt x="8756" y="3989"/>
                  </a:cubicBezTo>
                  <a:cubicBezTo>
                    <a:pt x="8759" y="3965"/>
                    <a:pt x="8779" y="3917"/>
                    <a:pt x="8797" y="3901"/>
                  </a:cubicBezTo>
                  <a:cubicBezTo>
                    <a:pt x="8811" y="3889"/>
                    <a:pt x="8858" y="3894"/>
                    <a:pt x="8870" y="3878"/>
                  </a:cubicBezTo>
                  <a:cubicBezTo>
                    <a:pt x="8887" y="3854"/>
                    <a:pt x="8869" y="3788"/>
                    <a:pt x="8870" y="3758"/>
                  </a:cubicBezTo>
                  <a:cubicBezTo>
                    <a:pt x="8870" y="3734"/>
                    <a:pt x="8872" y="3687"/>
                    <a:pt x="8876" y="3664"/>
                  </a:cubicBezTo>
                  <a:cubicBezTo>
                    <a:pt x="8880" y="3643"/>
                    <a:pt x="8892" y="3603"/>
                    <a:pt x="8899" y="3583"/>
                  </a:cubicBezTo>
                  <a:cubicBezTo>
                    <a:pt x="8907" y="3561"/>
                    <a:pt x="8931" y="3520"/>
                    <a:pt x="8936" y="3497"/>
                  </a:cubicBezTo>
                  <a:cubicBezTo>
                    <a:pt x="8941" y="3470"/>
                    <a:pt x="8932" y="3414"/>
                    <a:pt x="8934" y="3386"/>
                  </a:cubicBezTo>
                  <a:cubicBezTo>
                    <a:pt x="8937" y="3342"/>
                    <a:pt x="8949" y="3253"/>
                    <a:pt x="8962" y="3211"/>
                  </a:cubicBezTo>
                  <a:cubicBezTo>
                    <a:pt x="8978" y="3160"/>
                    <a:pt x="9032" y="3067"/>
                    <a:pt x="9056" y="3020"/>
                  </a:cubicBezTo>
                  <a:cubicBezTo>
                    <a:pt x="9073" y="2986"/>
                    <a:pt x="9101" y="2917"/>
                    <a:pt x="9124" y="2887"/>
                  </a:cubicBezTo>
                  <a:cubicBezTo>
                    <a:pt x="9142" y="2864"/>
                    <a:pt x="9184" y="2819"/>
                    <a:pt x="9211" y="2808"/>
                  </a:cubicBezTo>
                  <a:cubicBezTo>
                    <a:pt x="9223" y="2804"/>
                    <a:pt x="9248" y="2804"/>
                    <a:pt x="9259" y="2808"/>
                  </a:cubicBezTo>
                  <a:cubicBezTo>
                    <a:pt x="9274" y="2814"/>
                    <a:pt x="9292" y="2842"/>
                    <a:pt x="9306" y="2849"/>
                  </a:cubicBezTo>
                  <a:cubicBezTo>
                    <a:pt x="9333" y="2865"/>
                    <a:pt x="9395" y="2882"/>
                    <a:pt x="9426" y="2887"/>
                  </a:cubicBezTo>
                  <a:cubicBezTo>
                    <a:pt x="9460" y="2893"/>
                    <a:pt x="9528" y="2894"/>
                    <a:pt x="9562" y="2894"/>
                  </a:cubicBezTo>
                  <a:cubicBezTo>
                    <a:pt x="9592" y="2894"/>
                    <a:pt x="9654" y="2898"/>
                    <a:pt x="9684" y="2891"/>
                  </a:cubicBezTo>
                  <a:cubicBezTo>
                    <a:pt x="9711" y="2884"/>
                    <a:pt x="9763" y="2861"/>
                    <a:pt x="9785" y="2843"/>
                  </a:cubicBezTo>
                  <a:cubicBezTo>
                    <a:pt x="9813" y="2818"/>
                    <a:pt x="9847" y="2748"/>
                    <a:pt x="9870" y="2719"/>
                  </a:cubicBezTo>
                  <a:cubicBezTo>
                    <a:pt x="9893" y="2690"/>
                    <a:pt x="9941" y="2635"/>
                    <a:pt x="9970" y="2612"/>
                  </a:cubicBezTo>
                  <a:cubicBezTo>
                    <a:pt x="9991" y="2594"/>
                    <a:pt x="10038" y="2567"/>
                    <a:pt x="10062" y="2555"/>
                  </a:cubicBezTo>
                  <a:cubicBezTo>
                    <a:pt x="10086" y="2544"/>
                    <a:pt x="10137" y="2531"/>
                    <a:pt x="10159" y="2517"/>
                  </a:cubicBezTo>
                  <a:cubicBezTo>
                    <a:pt x="10183" y="2503"/>
                    <a:pt x="10226" y="2467"/>
                    <a:pt x="10244" y="2445"/>
                  </a:cubicBezTo>
                  <a:cubicBezTo>
                    <a:pt x="10265" y="2418"/>
                    <a:pt x="10299" y="2357"/>
                    <a:pt x="10307" y="2324"/>
                  </a:cubicBezTo>
                  <a:cubicBezTo>
                    <a:pt x="10311" y="2303"/>
                    <a:pt x="10316" y="2254"/>
                    <a:pt x="10302" y="2238"/>
                  </a:cubicBezTo>
                  <a:cubicBezTo>
                    <a:pt x="10291" y="2226"/>
                    <a:pt x="10250" y="2238"/>
                    <a:pt x="10237" y="2228"/>
                  </a:cubicBezTo>
                  <a:cubicBezTo>
                    <a:pt x="10225" y="2220"/>
                    <a:pt x="10211" y="2190"/>
                    <a:pt x="10211" y="2176"/>
                  </a:cubicBezTo>
                  <a:cubicBezTo>
                    <a:pt x="10211" y="2157"/>
                    <a:pt x="10237" y="2125"/>
                    <a:pt x="10245" y="2108"/>
                  </a:cubicBezTo>
                  <a:cubicBezTo>
                    <a:pt x="10250" y="2097"/>
                    <a:pt x="10259" y="2075"/>
                    <a:pt x="10264" y="2065"/>
                  </a:cubicBezTo>
                  <a:cubicBezTo>
                    <a:pt x="10272" y="2048"/>
                    <a:pt x="10292" y="2015"/>
                    <a:pt x="10298" y="1997"/>
                  </a:cubicBezTo>
                  <a:cubicBezTo>
                    <a:pt x="10304" y="1981"/>
                    <a:pt x="10311" y="1948"/>
                    <a:pt x="10313" y="1931"/>
                  </a:cubicBezTo>
                  <a:cubicBezTo>
                    <a:pt x="10319" y="1894"/>
                    <a:pt x="10315" y="1817"/>
                    <a:pt x="10326" y="1781"/>
                  </a:cubicBezTo>
                  <a:cubicBezTo>
                    <a:pt x="10335" y="1752"/>
                    <a:pt x="10375" y="1704"/>
                    <a:pt x="10387" y="1677"/>
                  </a:cubicBezTo>
                  <a:cubicBezTo>
                    <a:pt x="10407" y="1634"/>
                    <a:pt x="10436" y="1545"/>
                    <a:pt x="10447" y="1500"/>
                  </a:cubicBezTo>
                  <a:cubicBezTo>
                    <a:pt x="10458" y="1453"/>
                    <a:pt x="10463" y="1356"/>
                    <a:pt x="10472" y="1308"/>
                  </a:cubicBezTo>
                  <a:cubicBezTo>
                    <a:pt x="10477" y="1281"/>
                    <a:pt x="10485" y="1225"/>
                    <a:pt x="10498" y="1201"/>
                  </a:cubicBezTo>
                  <a:cubicBezTo>
                    <a:pt x="10516" y="1167"/>
                    <a:pt x="10576" y="1114"/>
                    <a:pt x="10602" y="1085"/>
                  </a:cubicBezTo>
                  <a:cubicBezTo>
                    <a:pt x="10620" y="1066"/>
                    <a:pt x="10661" y="1031"/>
                    <a:pt x="10673" y="1008"/>
                  </a:cubicBezTo>
                  <a:cubicBezTo>
                    <a:pt x="10681" y="992"/>
                    <a:pt x="10684" y="956"/>
                    <a:pt x="10686" y="938"/>
                  </a:cubicBezTo>
                  <a:cubicBezTo>
                    <a:pt x="10689" y="916"/>
                    <a:pt x="10698" y="871"/>
                    <a:pt x="10691" y="849"/>
                  </a:cubicBezTo>
                  <a:cubicBezTo>
                    <a:pt x="10684" y="825"/>
                    <a:pt x="10645" y="789"/>
                    <a:pt x="10630" y="768"/>
                  </a:cubicBezTo>
                  <a:cubicBezTo>
                    <a:pt x="10619" y="752"/>
                    <a:pt x="10594" y="721"/>
                    <a:pt x="10589" y="702"/>
                  </a:cubicBezTo>
                  <a:cubicBezTo>
                    <a:pt x="10583" y="682"/>
                    <a:pt x="10600" y="634"/>
                    <a:pt x="10587" y="616"/>
                  </a:cubicBezTo>
                  <a:cubicBezTo>
                    <a:pt x="10571" y="594"/>
                    <a:pt x="10511" y="579"/>
                    <a:pt x="10483" y="577"/>
                  </a:cubicBezTo>
                  <a:cubicBezTo>
                    <a:pt x="10454" y="574"/>
                    <a:pt x="10392" y="617"/>
                    <a:pt x="10369" y="600"/>
                  </a:cubicBezTo>
                  <a:cubicBezTo>
                    <a:pt x="10348" y="584"/>
                    <a:pt x="10359" y="521"/>
                    <a:pt x="10361" y="494"/>
                  </a:cubicBezTo>
                  <a:cubicBezTo>
                    <a:pt x="10362" y="472"/>
                    <a:pt x="10366" y="426"/>
                    <a:pt x="10379" y="408"/>
                  </a:cubicBezTo>
                  <a:cubicBezTo>
                    <a:pt x="10392" y="392"/>
                    <a:pt x="10437" y="383"/>
                    <a:pt x="10452" y="369"/>
                  </a:cubicBezTo>
                  <a:cubicBezTo>
                    <a:pt x="10463" y="358"/>
                    <a:pt x="10480" y="330"/>
                    <a:pt x="10487" y="316"/>
                  </a:cubicBezTo>
                  <a:cubicBezTo>
                    <a:pt x="10495" y="296"/>
                    <a:pt x="10499" y="252"/>
                    <a:pt x="10508" y="233"/>
                  </a:cubicBezTo>
                  <a:cubicBezTo>
                    <a:pt x="10518" y="214"/>
                    <a:pt x="10548" y="182"/>
                    <a:pt x="10561" y="164"/>
                  </a:cubicBezTo>
                  <a:cubicBezTo>
                    <a:pt x="10578" y="140"/>
                    <a:pt x="10600" y="83"/>
                    <a:pt x="10624" y="65"/>
                  </a:cubicBezTo>
                  <a:cubicBezTo>
                    <a:pt x="10646" y="48"/>
                    <a:pt x="10703" y="37"/>
                    <a:pt x="10729" y="30"/>
                  </a:cubicBezTo>
                  <a:cubicBezTo>
                    <a:pt x="10753" y="23"/>
                    <a:pt x="10804" y="18"/>
                    <a:pt x="10827" y="9"/>
                  </a:cubicBezTo>
                  <a:cubicBezTo>
                    <a:pt x="10832" y="7"/>
                    <a:pt x="10838" y="4"/>
                    <a:pt x="10844" y="0"/>
                  </a:cubicBezTo>
                  <a:cubicBezTo>
                    <a:pt x="10859" y="19"/>
                    <a:pt x="10886" y="39"/>
                    <a:pt x="10897" y="52"/>
                  </a:cubicBezTo>
                  <a:cubicBezTo>
                    <a:pt x="10910" y="67"/>
                    <a:pt x="10939" y="95"/>
                    <a:pt x="10951" y="111"/>
                  </a:cubicBezTo>
                  <a:cubicBezTo>
                    <a:pt x="10964" y="127"/>
                    <a:pt x="10994" y="160"/>
                    <a:pt x="10997" y="180"/>
                  </a:cubicBezTo>
                  <a:cubicBezTo>
                    <a:pt x="11000" y="207"/>
                    <a:pt x="10974" y="257"/>
                    <a:pt x="10962" y="281"/>
                  </a:cubicBezTo>
                  <a:cubicBezTo>
                    <a:pt x="10935" y="337"/>
                    <a:pt x="10851" y="431"/>
                    <a:pt x="10825" y="487"/>
                  </a:cubicBezTo>
                  <a:cubicBezTo>
                    <a:pt x="10819" y="500"/>
                    <a:pt x="10804" y="529"/>
                    <a:pt x="10810" y="541"/>
                  </a:cubicBezTo>
                  <a:cubicBezTo>
                    <a:pt x="10818" y="561"/>
                    <a:pt x="10867" y="568"/>
                    <a:pt x="10886" y="576"/>
                  </a:cubicBezTo>
                  <a:cubicBezTo>
                    <a:pt x="10903" y="584"/>
                    <a:pt x="10937" y="601"/>
                    <a:pt x="10955" y="607"/>
                  </a:cubicBezTo>
                  <a:cubicBezTo>
                    <a:pt x="10977" y="615"/>
                    <a:pt x="11026" y="614"/>
                    <a:pt x="11046" y="627"/>
                  </a:cubicBezTo>
                  <a:cubicBezTo>
                    <a:pt x="11067" y="640"/>
                    <a:pt x="11085" y="694"/>
                    <a:pt x="11108" y="704"/>
                  </a:cubicBezTo>
                  <a:cubicBezTo>
                    <a:pt x="11120" y="710"/>
                    <a:pt x="11149" y="709"/>
                    <a:pt x="11161" y="704"/>
                  </a:cubicBezTo>
                  <a:cubicBezTo>
                    <a:pt x="11178" y="697"/>
                    <a:pt x="11207" y="667"/>
                    <a:pt x="11214" y="650"/>
                  </a:cubicBezTo>
                  <a:cubicBezTo>
                    <a:pt x="11225" y="626"/>
                    <a:pt x="11209" y="568"/>
                    <a:pt x="11222" y="545"/>
                  </a:cubicBezTo>
                  <a:cubicBezTo>
                    <a:pt x="11230" y="533"/>
                    <a:pt x="11257" y="514"/>
                    <a:pt x="11272" y="514"/>
                  </a:cubicBezTo>
                  <a:cubicBezTo>
                    <a:pt x="11287" y="514"/>
                    <a:pt x="11313" y="535"/>
                    <a:pt x="11325" y="545"/>
                  </a:cubicBezTo>
                  <a:cubicBezTo>
                    <a:pt x="11350" y="566"/>
                    <a:pt x="11381" y="627"/>
                    <a:pt x="11409" y="642"/>
                  </a:cubicBezTo>
                  <a:cubicBezTo>
                    <a:pt x="11426" y="651"/>
                    <a:pt x="11468" y="643"/>
                    <a:pt x="11486" y="650"/>
                  </a:cubicBezTo>
                  <a:cubicBezTo>
                    <a:pt x="11496" y="654"/>
                    <a:pt x="11517" y="667"/>
                    <a:pt x="11520" y="677"/>
                  </a:cubicBezTo>
                  <a:cubicBezTo>
                    <a:pt x="11524" y="690"/>
                    <a:pt x="11507" y="715"/>
                    <a:pt x="11505" y="728"/>
                  </a:cubicBezTo>
                  <a:cubicBezTo>
                    <a:pt x="11503" y="742"/>
                    <a:pt x="11501" y="772"/>
                    <a:pt x="11505" y="786"/>
                  </a:cubicBezTo>
                  <a:cubicBezTo>
                    <a:pt x="11513" y="817"/>
                    <a:pt x="11558" y="867"/>
                    <a:pt x="11566" y="898"/>
                  </a:cubicBezTo>
                  <a:cubicBezTo>
                    <a:pt x="11574" y="928"/>
                    <a:pt x="11555" y="993"/>
                    <a:pt x="11566" y="1022"/>
                  </a:cubicBezTo>
                  <a:cubicBezTo>
                    <a:pt x="11571" y="1038"/>
                    <a:pt x="11598" y="1060"/>
                    <a:pt x="11608" y="1073"/>
                  </a:cubicBezTo>
                  <a:cubicBezTo>
                    <a:pt x="11629" y="1103"/>
                    <a:pt x="11659" y="1173"/>
                    <a:pt x="11684" y="1201"/>
                  </a:cubicBezTo>
                  <a:cubicBezTo>
                    <a:pt x="11709" y="1229"/>
                    <a:pt x="11768" y="1277"/>
                    <a:pt x="11803" y="1290"/>
                  </a:cubicBezTo>
                  <a:cubicBezTo>
                    <a:pt x="11826" y="1299"/>
                    <a:pt x="11878" y="1305"/>
                    <a:pt x="11902" y="1298"/>
                  </a:cubicBezTo>
                  <a:cubicBezTo>
                    <a:pt x="11917" y="1294"/>
                    <a:pt x="11937" y="1263"/>
                    <a:pt x="11952" y="1263"/>
                  </a:cubicBezTo>
                  <a:cubicBezTo>
                    <a:pt x="11970" y="1263"/>
                    <a:pt x="11995" y="1301"/>
                    <a:pt x="12013" y="1306"/>
                  </a:cubicBezTo>
                  <a:cubicBezTo>
                    <a:pt x="12027" y="1310"/>
                    <a:pt x="12058" y="1310"/>
                    <a:pt x="12070" y="1302"/>
                  </a:cubicBezTo>
                  <a:cubicBezTo>
                    <a:pt x="12090" y="1288"/>
                    <a:pt x="12093" y="1227"/>
                    <a:pt x="12112" y="1213"/>
                  </a:cubicBezTo>
                  <a:cubicBezTo>
                    <a:pt x="12127" y="1201"/>
                    <a:pt x="12168" y="1209"/>
                    <a:pt x="12185" y="1201"/>
                  </a:cubicBezTo>
                  <a:cubicBezTo>
                    <a:pt x="12198" y="1195"/>
                    <a:pt x="12216" y="1166"/>
                    <a:pt x="12231" y="1162"/>
                  </a:cubicBezTo>
                  <a:cubicBezTo>
                    <a:pt x="12255" y="1156"/>
                    <a:pt x="12306" y="1190"/>
                    <a:pt x="12330" y="1182"/>
                  </a:cubicBezTo>
                  <a:cubicBezTo>
                    <a:pt x="12349" y="1175"/>
                    <a:pt x="12365" y="1129"/>
                    <a:pt x="12383" y="1119"/>
                  </a:cubicBezTo>
                  <a:cubicBezTo>
                    <a:pt x="12410" y="1106"/>
                    <a:pt x="12477" y="1128"/>
                    <a:pt x="12502" y="1112"/>
                  </a:cubicBezTo>
                  <a:cubicBezTo>
                    <a:pt x="12530" y="1093"/>
                    <a:pt x="12553" y="1023"/>
                    <a:pt x="12567" y="991"/>
                  </a:cubicBezTo>
                  <a:cubicBezTo>
                    <a:pt x="12578" y="965"/>
                    <a:pt x="12580" y="902"/>
                    <a:pt x="12601" y="883"/>
                  </a:cubicBezTo>
                  <a:cubicBezTo>
                    <a:pt x="12616" y="869"/>
                    <a:pt x="12661" y="866"/>
                    <a:pt x="12681" y="867"/>
                  </a:cubicBezTo>
                  <a:cubicBezTo>
                    <a:pt x="12707" y="868"/>
                    <a:pt x="12759" y="881"/>
                    <a:pt x="12781" y="894"/>
                  </a:cubicBezTo>
                  <a:cubicBezTo>
                    <a:pt x="12809" y="912"/>
                    <a:pt x="12849" y="967"/>
                    <a:pt x="12872" y="991"/>
                  </a:cubicBezTo>
                  <a:cubicBezTo>
                    <a:pt x="12905" y="1026"/>
                    <a:pt x="12960" y="1109"/>
                    <a:pt x="13002" y="1131"/>
                  </a:cubicBezTo>
                  <a:cubicBezTo>
                    <a:pt x="13019" y="1140"/>
                    <a:pt x="13063" y="1131"/>
                    <a:pt x="13079" y="1143"/>
                  </a:cubicBezTo>
                  <a:cubicBezTo>
                    <a:pt x="13100" y="1160"/>
                    <a:pt x="13119" y="1216"/>
                    <a:pt x="13121" y="1244"/>
                  </a:cubicBezTo>
                  <a:cubicBezTo>
                    <a:pt x="13122" y="1264"/>
                    <a:pt x="13110" y="1303"/>
                    <a:pt x="13102" y="1321"/>
                  </a:cubicBezTo>
                  <a:cubicBezTo>
                    <a:pt x="13091" y="1342"/>
                    <a:pt x="13052" y="1370"/>
                    <a:pt x="13044" y="1391"/>
                  </a:cubicBezTo>
                  <a:cubicBezTo>
                    <a:pt x="13038" y="1406"/>
                    <a:pt x="13035" y="1442"/>
                    <a:pt x="13040" y="1457"/>
                  </a:cubicBezTo>
                  <a:cubicBezTo>
                    <a:pt x="13046" y="1473"/>
                    <a:pt x="13080" y="1492"/>
                    <a:pt x="13086" y="1508"/>
                  </a:cubicBezTo>
                  <a:cubicBezTo>
                    <a:pt x="13093" y="1526"/>
                    <a:pt x="13094" y="1567"/>
                    <a:pt x="13086" y="1585"/>
                  </a:cubicBezTo>
                  <a:cubicBezTo>
                    <a:pt x="13082" y="1597"/>
                    <a:pt x="13060" y="1611"/>
                    <a:pt x="13052" y="1620"/>
                  </a:cubicBezTo>
                  <a:cubicBezTo>
                    <a:pt x="13032" y="1642"/>
                    <a:pt x="12990" y="1685"/>
                    <a:pt x="12979" y="1713"/>
                  </a:cubicBezTo>
                  <a:cubicBezTo>
                    <a:pt x="12967" y="1747"/>
                    <a:pt x="12989" y="1826"/>
                    <a:pt x="12972" y="1857"/>
                  </a:cubicBezTo>
                  <a:cubicBezTo>
                    <a:pt x="12962" y="1874"/>
                    <a:pt x="12915" y="1882"/>
                    <a:pt x="12907" y="1899"/>
                  </a:cubicBezTo>
                  <a:cubicBezTo>
                    <a:pt x="12887" y="1943"/>
                    <a:pt x="12919" y="2043"/>
                    <a:pt x="12930" y="2090"/>
                  </a:cubicBezTo>
                  <a:cubicBezTo>
                    <a:pt x="12935" y="2113"/>
                    <a:pt x="12958" y="2155"/>
                    <a:pt x="12960" y="2179"/>
                  </a:cubicBezTo>
                  <a:cubicBezTo>
                    <a:pt x="12962" y="2198"/>
                    <a:pt x="12945" y="2237"/>
                    <a:pt x="12949" y="2256"/>
                  </a:cubicBezTo>
                  <a:cubicBezTo>
                    <a:pt x="12958" y="2299"/>
                    <a:pt x="13031" y="2361"/>
                    <a:pt x="13040" y="2404"/>
                  </a:cubicBezTo>
                  <a:cubicBezTo>
                    <a:pt x="13050" y="2447"/>
                    <a:pt x="13041" y="2540"/>
                    <a:pt x="13021" y="2579"/>
                  </a:cubicBezTo>
                  <a:cubicBezTo>
                    <a:pt x="13017" y="2588"/>
                    <a:pt x="13000" y="2602"/>
                    <a:pt x="12991" y="2606"/>
                  </a:cubicBezTo>
                  <a:cubicBezTo>
                    <a:pt x="12975" y="2612"/>
                    <a:pt x="12938" y="2600"/>
                    <a:pt x="12922" y="2606"/>
                  </a:cubicBezTo>
                  <a:cubicBezTo>
                    <a:pt x="12910" y="2610"/>
                    <a:pt x="12886" y="2625"/>
                    <a:pt x="12880" y="2637"/>
                  </a:cubicBezTo>
                  <a:cubicBezTo>
                    <a:pt x="12862" y="2669"/>
                    <a:pt x="12871" y="2748"/>
                    <a:pt x="12865" y="2784"/>
                  </a:cubicBezTo>
                  <a:cubicBezTo>
                    <a:pt x="12860" y="2815"/>
                    <a:pt x="12840" y="2874"/>
                    <a:pt x="12838" y="2905"/>
                  </a:cubicBezTo>
                  <a:cubicBezTo>
                    <a:pt x="12833" y="2967"/>
                    <a:pt x="12840" y="3095"/>
                    <a:pt x="12853" y="3157"/>
                  </a:cubicBezTo>
                  <a:cubicBezTo>
                    <a:pt x="12857" y="3176"/>
                    <a:pt x="12877" y="3211"/>
                    <a:pt x="12880" y="3230"/>
                  </a:cubicBezTo>
                  <a:cubicBezTo>
                    <a:pt x="12883" y="3249"/>
                    <a:pt x="12884" y="3286"/>
                    <a:pt x="12880" y="3304"/>
                  </a:cubicBezTo>
                  <a:cubicBezTo>
                    <a:pt x="12878" y="3315"/>
                    <a:pt x="12872" y="3342"/>
                    <a:pt x="12861" y="3343"/>
                  </a:cubicBezTo>
                  <a:cubicBezTo>
                    <a:pt x="12853" y="3344"/>
                    <a:pt x="12847" y="3322"/>
                    <a:pt x="12842" y="3316"/>
                  </a:cubicBezTo>
                  <a:cubicBezTo>
                    <a:pt x="12831" y="3303"/>
                    <a:pt x="12805" y="3283"/>
                    <a:pt x="12796" y="3269"/>
                  </a:cubicBezTo>
                  <a:cubicBezTo>
                    <a:pt x="12776" y="3240"/>
                    <a:pt x="12766" y="3160"/>
                    <a:pt x="12739" y="3137"/>
                  </a:cubicBezTo>
                  <a:cubicBezTo>
                    <a:pt x="12731" y="3131"/>
                    <a:pt x="12710" y="3127"/>
                    <a:pt x="12700" y="3130"/>
                  </a:cubicBezTo>
                  <a:cubicBezTo>
                    <a:pt x="12688" y="3132"/>
                    <a:pt x="12667" y="3151"/>
                    <a:pt x="12658" y="3161"/>
                  </a:cubicBezTo>
                  <a:cubicBezTo>
                    <a:pt x="12627" y="3196"/>
                    <a:pt x="12587" y="3283"/>
                    <a:pt x="12563" y="3324"/>
                  </a:cubicBezTo>
                  <a:cubicBezTo>
                    <a:pt x="12547" y="3352"/>
                    <a:pt x="12513" y="3407"/>
                    <a:pt x="12498" y="3436"/>
                  </a:cubicBezTo>
                  <a:cubicBezTo>
                    <a:pt x="12486" y="3459"/>
                    <a:pt x="12468" y="3508"/>
                    <a:pt x="12452" y="3529"/>
                  </a:cubicBezTo>
                  <a:cubicBezTo>
                    <a:pt x="12433" y="3556"/>
                    <a:pt x="12373" y="3590"/>
                    <a:pt x="12357" y="3619"/>
                  </a:cubicBezTo>
                  <a:cubicBezTo>
                    <a:pt x="12341" y="3647"/>
                    <a:pt x="12347" y="3719"/>
                    <a:pt x="12330" y="3747"/>
                  </a:cubicBezTo>
                  <a:cubicBezTo>
                    <a:pt x="12306" y="3787"/>
                    <a:pt x="12222" y="3835"/>
                    <a:pt x="12189" y="3867"/>
                  </a:cubicBezTo>
                  <a:cubicBezTo>
                    <a:pt x="12157" y="3896"/>
                    <a:pt x="12089" y="3952"/>
                    <a:pt x="12070" y="3991"/>
                  </a:cubicBezTo>
                  <a:cubicBezTo>
                    <a:pt x="12056" y="4019"/>
                    <a:pt x="12042" y="4085"/>
                    <a:pt x="12051" y="4115"/>
                  </a:cubicBezTo>
                  <a:cubicBezTo>
                    <a:pt x="12056" y="4130"/>
                    <a:pt x="12083" y="4150"/>
                    <a:pt x="12093" y="4162"/>
                  </a:cubicBezTo>
                  <a:cubicBezTo>
                    <a:pt x="12115" y="4186"/>
                    <a:pt x="12153" y="4242"/>
                    <a:pt x="12181" y="4259"/>
                  </a:cubicBezTo>
                  <a:cubicBezTo>
                    <a:pt x="12196" y="4268"/>
                    <a:pt x="12234" y="4266"/>
                    <a:pt x="12250" y="4274"/>
                  </a:cubicBezTo>
                  <a:cubicBezTo>
                    <a:pt x="12288" y="4295"/>
                    <a:pt x="12337" y="4373"/>
                    <a:pt x="12372" y="4398"/>
                  </a:cubicBezTo>
                  <a:cubicBezTo>
                    <a:pt x="12386" y="4409"/>
                    <a:pt x="12417" y="4424"/>
                    <a:pt x="12433" y="4429"/>
                  </a:cubicBezTo>
                  <a:cubicBezTo>
                    <a:pt x="12461" y="4439"/>
                    <a:pt x="12519" y="4450"/>
                    <a:pt x="12548" y="4449"/>
                  </a:cubicBezTo>
                  <a:cubicBezTo>
                    <a:pt x="12563" y="4448"/>
                    <a:pt x="12597" y="4445"/>
                    <a:pt x="12609" y="4433"/>
                  </a:cubicBezTo>
                  <a:cubicBezTo>
                    <a:pt x="12619" y="4424"/>
                    <a:pt x="12616" y="4391"/>
                    <a:pt x="12624" y="4379"/>
                  </a:cubicBezTo>
                  <a:cubicBezTo>
                    <a:pt x="12627" y="4375"/>
                    <a:pt x="12635" y="4366"/>
                    <a:pt x="12639" y="4367"/>
                  </a:cubicBezTo>
                  <a:cubicBezTo>
                    <a:pt x="12652" y="4371"/>
                    <a:pt x="12658" y="4404"/>
                    <a:pt x="12658" y="4418"/>
                  </a:cubicBezTo>
                  <a:cubicBezTo>
                    <a:pt x="12658" y="4440"/>
                    <a:pt x="12641" y="4482"/>
                    <a:pt x="12628" y="4499"/>
                  </a:cubicBezTo>
                  <a:cubicBezTo>
                    <a:pt x="12617" y="4514"/>
                    <a:pt x="12587" y="4536"/>
                    <a:pt x="12571" y="4542"/>
                  </a:cubicBezTo>
                  <a:cubicBezTo>
                    <a:pt x="12538" y="4554"/>
                    <a:pt x="12462" y="4531"/>
                    <a:pt x="12433" y="4550"/>
                  </a:cubicBezTo>
                  <a:cubicBezTo>
                    <a:pt x="12421" y="4558"/>
                    <a:pt x="12407" y="4586"/>
                    <a:pt x="12406" y="4600"/>
                  </a:cubicBezTo>
                  <a:cubicBezTo>
                    <a:pt x="12406" y="4618"/>
                    <a:pt x="12436" y="4645"/>
                    <a:pt x="12437" y="4662"/>
                  </a:cubicBezTo>
                  <a:cubicBezTo>
                    <a:pt x="12438" y="4684"/>
                    <a:pt x="12409" y="4722"/>
                    <a:pt x="12410" y="4744"/>
                  </a:cubicBezTo>
                  <a:cubicBezTo>
                    <a:pt x="12411" y="4758"/>
                    <a:pt x="12423" y="4785"/>
                    <a:pt x="12433" y="4794"/>
                  </a:cubicBezTo>
                  <a:cubicBezTo>
                    <a:pt x="12440" y="4800"/>
                    <a:pt x="12454" y="4806"/>
                    <a:pt x="12468" y="4809"/>
                  </a:cubicBezTo>
                  <a:cubicBezTo>
                    <a:pt x="12470" y="4826"/>
                    <a:pt x="12473" y="4845"/>
                    <a:pt x="12468" y="4855"/>
                  </a:cubicBezTo>
                  <a:cubicBezTo>
                    <a:pt x="12462" y="4866"/>
                    <a:pt x="12440" y="4880"/>
                    <a:pt x="12428" y="4885"/>
                  </a:cubicBezTo>
                  <a:cubicBezTo>
                    <a:pt x="12411" y="4892"/>
                    <a:pt x="12367" y="4883"/>
                    <a:pt x="12353" y="4896"/>
                  </a:cubicBezTo>
                  <a:cubicBezTo>
                    <a:pt x="12342" y="4907"/>
                    <a:pt x="12343" y="4940"/>
                    <a:pt x="12346" y="4955"/>
                  </a:cubicBezTo>
                  <a:cubicBezTo>
                    <a:pt x="12347" y="4967"/>
                    <a:pt x="12363" y="4988"/>
                    <a:pt x="12365" y="5000"/>
                  </a:cubicBezTo>
                  <a:cubicBezTo>
                    <a:pt x="12371" y="5025"/>
                    <a:pt x="12374" y="5078"/>
                    <a:pt x="12369" y="5104"/>
                  </a:cubicBezTo>
                  <a:cubicBezTo>
                    <a:pt x="12367" y="5116"/>
                    <a:pt x="12361" y="5144"/>
                    <a:pt x="12349" y="5152"/>
                  </a:cubicBezTo>
                  <a:cubicBezTo>
                    <a:pt x="12341" y="5157"/>
                    <a:pt x="12316" y="5156"/>
                    <a:pt x="12306" y="5152"/>
                  </a:cubicBezTo>
                  <a:cubicBezTo>
                    <a:pt x="12287" y="5143"/>
                    <a:pt x="12268" y="5104"/>
                    <a:pt x="12251" y="5092"/>
                  </a:cubicBezTo>
                  <a:cubicBezTo>
                    <a:pt x="12235" y="5081"/>
                    <a:pt x="12200" y="5058"/>
                    <a:pt x="12180" y="5059"/>
                  </a:cubicBezTo>
                  <a:cubicBezTo>
                    <a:pt x="12169" y="5059"/>
                    <a:pt x="12148" y="5073"/>
                    <a:pt x="12141" y="5081"/>
                  </a:cubicBezTo>
                  <a:cubicBezTo>
                    <a:pt x="12132" y="5092"/>
                    <a:pt x="12138" y="5128"/>
                    <a:pt x="12125" y="5133"/>
                  </a:cubicBezTo>
                  <a:cubicBezTo>
                    <a:pt x="12106" y="5140"/>
                    <a:pt x="12071" y="5107"/>
                    <a:pt x="12054" y="5096"/>
                  </a:cubicBezTo>
                  <a:cubicBezTo>
                    <a:pt x="12035" y="5084"/>
                    <a:pt x="12005" y="5050"/>
                    <a:pt x="11983" y="5044"/>
                  </a:cubicBezTo>
                  <a:cubicBezTo>
                    <a:pt x="11957" y="5037"/>
                    <a:pt x="11894" y="5037"/>
                    <a:pt x="11877" y="5055"/>
                  </a:cubicBezTo>
                  <a:cubicBezTo>
                    <a:pt x="11857" y="5076"/>
                    <a:pt x="11883" y="5139"/>
                    <a:pt x="11877" y="5166"/>
                  </a:cubicBezTo>
                  <a:cubicBezTo>
                    <a:pt x="11873" y="5182"/>
                    <a:pt x="11848" y="5210"/>
                    <a:pt x="11849" y="5226"/>
                  </a:cubicBezTo>
                  <a:cubicBezTo>
                    <a:pt x="11850" y="5238"/>
                    <a:pt x="11865" y="5262"/>
                    <a:pt x="11877" y="5266"/>
                  </a:cubicBezTo>
                  <a:cubicBezTo>
                    <a:pt x="11896" y="5274"/>
                    <a:pt x="11939" y="5244"/>
                    <a:pt x="11959" y="5248"/>
                  </a:cubicBezTo>
                  <a:cubicBezTo>
                    <a:pt x="11970" y="5250"/>
                    <a:pt x="11988" y="5266"/>
                    <a:pt x="11995" y="5274"/>
                  </a:cubicBezTo>
                  <a:cubicBezTo>
                    <a:pt x="12011" y="5292"/>
                    <a:pt x="12023" y="5343"/>
                    <a:pt x="12042" y="5359"/>
                  </a:cubicBezTo>
                  <a:cubicBezTo>
                    <a:pt x="12058" y="5373"/>
                    <a:pt x="12104" y="5380"/>
                    <a:pt x="12121" y="5392"/>
                  </a:cubicBezTo>
                  <a:cubicBezTo>
                    <a:pt x="12139" y="5405"/>
                    <a:pt x="12173" y="5436"/>
                    <a:pt x="12180" y="5455"/>
                  </a:cubicBezTo>
                  <a:cubicBezTo>
                    <a:pt x="12189" y="5478"/>
                    <a:pt x="12188" y="5530"/>
                    <a:pt x="12176" y="5552"/>
                  </a:cubicBezTo>
                  <a:cubicBezTo>
                    <a:pt x="12168" y="5568"/>
                    <a:pt x="12128" y="5582"/>
                    <a:pt x="12117" y="5596"/>
                  </a:cubicBezTo>
                  <a:cubicBezTo>
                    <a:pt x="12107" y="5608"/>
                    <a:pt x="12093" y="5637"/>
                    <a:pt x="12093" y="5652"/>
                  </a:cubicBezTo>
                  <a:cubicBezTo>
                    <a:pt x="12093" y="5669"/>
                    <a:pt x="12116" y="5698"/>
                    <a:pt x="12121" y="5715"/>
                  </a:cubicBezTo>
                  <a:cubicBezTo>
                    <a:pt x="12135" y="5760"/>
                    <a:pt x="12135" y="5859"/>
                    <a:pt x="12160" y="5900"/>
                  </a:cubicBezTo>
                  <a:cubicBezTo>
                    <a:pt x="12180" y="5932"/>
                    <a:pt x="12255" y="5967"/>
                    <a:pt x="12279" y="5996"/>
                  </a:cubicBezTo>
                  <a:cubicBezTo>
                    <a:pt x="12291" y="6013"/>
                    <a:pt x="12316" y="6050"/>
                    <a:pt x="12314" y="6070"/>
                  </a:cubicBezTo>
                  <a:cubicBezTo>
                    <a:pt x="12312" y="6089"/>
                    <a:pt x="12263" y="6112"/>
                    <a:pt x="12267" y="6130"/>
                  </a:cubicBezTo>
                  <a:cubicBezTo>
                    <a:pt x="12273" y="6156"/>
                    <a:pt x="12337" y="6181"/>
                    <a:pt x="12365" y="6182"/>
                  </a:cubicBezTo>
                  <a:cubicBezTo>
                    <a:pt x="12382" y="6182"/>
                    <a:pt x="12411" y="6161"/>
                    <a:pt x="12424" y="6152"/>
                  </a:cubicBezTo>
                  <a:cubicBezTo>
                    <a:pt x="12480" y="6114"/>
                    <a:pt x="12573" y="6016"/>
                    <a:pt x="12625" y="5974"/>
                  </a:cubicBezTo>
                  <a:cubicBezTo>
                    <a:pt x="12641" y="5961"/>
                    <a:pt x="12673" y="5933"/>
                    <a:pt x="12692" y="5926"/>
                  </a:cubicBezTo>
                  <a:cubicBezTo>
                    <a:pt x="12702" y="5923"/>
                    <a:pt x="12723" y="5917"/>
                    <a:pt x="12732" y="5922"/>
                  </a:cubicBezTo>
                  <a:cubicBezTo>
                    <a:pt x="12747" y="5931"/>
                    <a:pt x="12747" y="5971"/>
                    <a:pt x="12755" y="5985"/>
                  </a:cubicBezTo>
                  <a:cubicBezTo>
                    <a:pt x="12775" y="6019"/>
                    <a:pt x="12823" y="6082"/>
                    <a:pt x="12854" y="6107"/>
                  </a:cubicBezTo>
                  <a:cubicBezTo>
                    <a:pt x="12860" y="6112"/>
                    <a:pt x="12877" y="6116"/>
                    <a:pt x="12882" y="6122"/>
                  </a:cubicBezTo>
                  <a:cubicBezTo>
                    <a:pt x="12893" y="6140"/>
                    <a:pt x="12876" y="6186"/>
                    <a:pt x="12886" y="6204"/>
                  </a:cubicBezTo>
                  <a:cubicBezTo>
                    <a:pt x="12895" y="6222"/>
                    <a:pt x="12939" y="6240"/>
                    <a:pt x="12952" y="6256"/>
                  </a:cubicBezTo>
                  <a:cubicBezTo>
                    <a:pt x="12982" y="6291"/>
                    <a:pt x="13025" y="6375"/>
                    <a:pt x="13035" y="6419"/>
                  </a:cubicBezTo>
                  <a:cubicBezTo>
                    <a:pt x="13037" y="6427"/>
                    <a:pt x="13039" y="6445"/>
                    <a:pt x="13035" y="6452"/>
                  </a:cubicBezTo>
                  <a:cubicBezTo>
                    <a:pt x="13028" y="6466"/>
                    <a:pt x="12991" y="6475"/>
                    <a:pt x="12984" y="6489"/>
                  </a:cubicBezTo>
                  <a:cubicBezTo>
                    <a:pt x="12978" y="6502"/>
                    <a:pt x="12980" y="6533"/>
                    <a:pt x="12988" y="6545"/>
                  </a:cubicBezTo>
                  <a:cubicBezTo>
                    <a:pt x="13000" y="6561"/>
                    <a:pt x="13043" y="6574"/>
                    <a:pt x="13063" y="6582"/>
                  </a:cubicBezTo>
                  <a:cubicBezTo>
                    <a:pt x="13077" y="6587"/>
                    <a:pt x="13105" y="6588"/>
                    <a:pt x="13130" y="6592"/>
                  </a:cubicBezTo>
                  <a:cubicBezTo>
                    <a:pt x="13129" y="6593"/>
                    <a:pt x="13128" y="6594"/>
                    <a:pt x="13127" y="6596"/>
                  </a:cubicBezTo>
                  <a:cubicBezTo>
                    <a:pt x="13119" y="6611"/>
                    <a:pt x="13128" y="6646"/>
                    <a:pt x="13127" y="6663"/>
                  </a:cubicBezTo>
                  <a:cubicBezTo>
                    <a:pt x="13124" y="6708"/>
                    <a:pt x="13129" y="6805"/>
                    <a:pt x="13104" y="6843"/>
                  </a:cubicBezTo>
                  <a:cubicBezTo>
                    <a:pt x="13083" y="6875"/>
                    <a:pt x="12998" y="6899"/>
                    <a:pt x="12969" y="6925"/>
                  </a:cubicBezTo>
                  <a:cubicBezTo>
                    <a:pt x="12956" y="6936"/>
                    <a:pt x="12934" y="6963"/>
                    <a:pt x="12926" y="6978"/>
                  </a:cubicBezTo>
                  <a:cubicBezTo>
                    <a:pt x="12914" y="7001"/>
                    <a:pt x="12916" y="7058"/>
                    <a:pt x="12899" y="7079"/>
                  </a:cubicBezTo>
                  <a:cubicBezTo>
                    <a:pt x="12883" y="7098"/>
                    <a:pt x="12832" y="7112"/>
                    <a:pt x="12810" y="7124"/>
                  </a:cubicBezTo>
                  <a:cubicBezTo>
                    <a:pt x="12791" y="7134"/>
                    <a:pt x="12755" y="7165"/>
                    <a:pt x="12733" y="7165"/>
                  </a:cubicBezTo>
                  <a:cubicBezTo>
                    <a:pt x="12708" y="7165"/>
                    <a:pt x="12671" y="7123"/>
                    <a:pt x="12648" y="7116"/>
                  </a:cubicBezTo>
                  <a:cubicBezTo>
                    <a:pt x="12623" y="7109"/>
                    <a:pt x="12568" y="7100"/>
                    <a:pt x="12547" y="7112"/>
                  </a:cubicBezTo>
                  <a:cubicBezTo>
                    <a:pt x="12537" y="7118"/>
                    <a:pt x="12526" y="7142"/>
                    <a:pt x="12528" y="7154"/>
                  </a:cubicBezTo>
                  <a:cubicBezTo>
                    <a:pt x="12530" y="7172"/>
                    <a:pt x="12576" y="7195"/>
                    <a:pt x="12574" y="7214"/>
                  </a:cubicBezTo>
                  <a:cubicBezTo>
                    <a:pt x="12572" y="7231"/>
                    <a:pt x="12538" y="7259"/>
                    <a:pt x="12520" y="7262"/>
                  </a:cubicBezTo>
                  <a:cubicBezTo>
                    <a:pt x="12503" y="7265"/>
                    <a:pt x="12475" y="7238"/>
                    <a:pt x="12458" y="7236"/>
                  </a:cubicBezTo>
                  <a:cubicBezTo>
                    <a:pt x="12436" y="7233"/>
                    <a:pt x="12390" y="7239"/>
                    <a:pt x="12369" y="7247"/>
                  </a:cubicBezTo>
                  <a:cubicBezTo>
                    <a:pt x="12354" y="7253"/>
                    <a:pt x="12325" y="7270"/>
                    <a:pt x="12319" y="7285"/>
                  </a:cubicBezTo>
                  <a:cubicBezTo>
                    <a:pt x="12310" y="7307"/>
                    <a:pt x="12344" y="7357"/>
                    <a:pt x="12334" y="7378"/>
                  </a:cubicBezTo>
                  <a:cubicBezTo>
                    <a:pt x="12323" y="7404"/>
                    <a:pt x="12266" y="7435"/>
                    <a:pt x="12238" y="7438"/>
                  </a:cubicBezTo>
                  <a:cubicBezTo>
                    <a:pt x="12213" y="7441"/>
                    <a:pt x="12169" y="7401"/>
                    <a:pt x="12145" y="7405"/>
                  </a:cubicBezTo>
                  <a:cubicBezTo>
                    <a:pt x="12126" y="7407"/>
                    <a:pt x="12096" y="7436"/>
                    <a:pt x="12083" y="7450"/>
                  </a:cubicBezTo>
                  <a:cubicBezTo>
                    <a:pt x="12045" y="7488"/>
                    <a:pt x="12006" y="7597"/>
                    <a:pt x="11959" y="7626"/>
                  </a:cubicBezTo>
                  <a:cubicBezTo>
                    <a:pt x="11935" y="7640"/>
                    <a:pt x="11873" y="7629"/>
                    <a:pt x="11847" y="7641"/>
                  </a:cubicBezTo>
                  <a:cubicBezTo>
                    <a:pt x="11810" y="7657"/>
                    <a:pt x="11748" y="7714"/>
                    <a:pt x="11723" y="7745"/>
                  </a:cubicBezTo>
                  <a:cubicBezTo>
                    <a:pt x="11710" y="7763"/>
                    <a:pt x="11696" y="7805"/>
                    <a:pt x="11685" y="7824"/>
                  </a:cubicBezTo>
                  <a:cubicBezTo>
                    <a:pt x="11660" y="7864"/>
                    <a:pt x="11596" y="7935"/>
                    <a:pt x="11573" y="7976"/>
                  </a:cubicBezTo>
                  <a:cubicBezTo>
                    <a:pt x="11562" y="7995"/>
                    <a:pt x="11560" y="8047"/>
                    <a:pt x="11540" y="8055"/>
                  </a:cubicBezTo>
                  <a:cubicBezTo>
                    <a:pt x="11533" y="8058"/>
                    <a:pt x="11518" y="8050"/>
                    <a:pt x="11513" y="8045"/>
                  </a:cubicBezTo>
                  <a:cubicBezTo>
                    <a:pt x="11493" y="8026"/>
                    <a:pt x="11484" y="7967"/>
                    <a:pt x="11469" y="7944"/>
                  </a:cubicBezTo>
                  <a:cubicBezTo>
                    <a:pt x="11446" y="7908"/>
                    <a:pt x="11369" y="7857"/>
                    <a:pt x="11354" y="7817"/>
                  </a:cubicBezTo>
                  <a:cubicBezTo>
                    <a:pt x="11349" y="7803"/>
                    <a:pt x="11365" y="7769"/>
                    <a:pt x="11354" y="7759"/>
                  </a:cubicBezTo>
                  <a:cubicBezTo>
                    <a:pt x="11337" y="7743"/>
                    <a:pt x="11283" y="7771"/>
                    <a:pt x="11261" y="7764"/>
                  </a:cubicBezTo>
                  <a:cubicBezTo>
                    <a:pt x="11231" y="7754"/>
                    <a:pt x="11195" y="7683"/>
                    <a:pt x="11163" y="7685"/>
                  </a:cubicBezTo>
                  <a:cubicBezTo>
                    <a:pt x="11128" y="7686"/>
                    <a:pt x="11077" y="7749"/>
                    <a:pt x="11064" y="7780"/>
                  </a:cubicBezTo>
                  <a:cubicBezTo>
                    <a:pt x="11060" y="7790"/>
                    <a:pt x="11060" y="7812"/>
                    <a:pt x="11064" y="7822"/>
                  </a:cubicBezTo>
                  <a:cubicBezTo>
                    <a:pt x="11072" y="7844"/>
                    <a:pt x="11116" y="7870"/>
                    <a:pt x="11124" y="7891"/>
                  </a:cubicBezTo>
                  <a:cubicBezTo>
                    <a:pt x="11145" y="7944"/>
                    <a:pt x="11123" y="8062"/>
                    <a:pt x="11130" y="8119"/>
                  </a:cubicBezTo>
                  <a:cubicBezTo>
                    <a:pt x="11132" y="8139"/>
                    <a:pt x="11138" y="8180"/>
                    <a:pt x="11146" y="8198"/>
                  </a:cubicBezTo>
                  <a:cubicBezTo>
                    <a:pt x="11158" y="8225"/>
                    <a:pt x="11210" y="8265"/>
                    <a:pt x="11217" y="8294"/>
                  </a:cubicBezTo>
                  <a:cubicBezTo>
                    <a:pt x="11222" y="8313"/>
                    <a:pt x="11215" y="8355"/>
                    <a:pt x="11206" y="8373"/>
                  </a:cubicBezTo>
                  <a:cubicBezTo>
                    <a:pt x="11200" y="8387"/>
                    <a:pt x="11181" y="8403"/>
                    <a:pt x="11163" y="8420"/>
                  </a:cubicBezTo>
                  <a:cubicBezTo>
                    <a:pt x="11154" y="8413"/>
                    <a:pt x="11136" y="8410"/>
                    <a:pt x="11128" y="8408"/>
                  </a:cubicBezTo>
                  <a:cubicBezTo>
                    <a:pt x="11109" y="8403"/>
                    <a:pt x="11067" y="8402"/>
                    <a:pt x="11048" y="8408"/>
                  </a:cubicBezTo>
                  <a:cubicBezTo>
                    <a:pt x="11033" y="8412"/>
                    <a:pt x="11012" y="8438"/>
                    <a:pt x="10998" y="8442"/>
                  </a:cubicBezTo>
                  <a:cubicBezTo>
                    <a:pt x="10933" y="8461"/>
                    <a:pt x="10789" y="8461"/>
                    <a:pt x="10728" y="8434"/>
                  </a:cubicBezTo>
                  <a:cubicBezTo>
                    <a:pt x="10715" y="8429"/>
                    <a:pt x="10695" y="8407"/>
                    <a:pt x="10689" y="8395"/>
                  </a:cubicBezTo>
                  <a:cubicBezTo>
                    <a:pt x="10679" y="8375"/>
                    <a:pt x="10688" y="8329"/>
                    <a:pt x="10678" y="8310"/>
                  </a:cubicBezTo>
                  <a:cubicBezTo>
                    <a:pt x="10672" y="8299"/>
                    <a:pt x="10651" y="8286"/>
                    <a:pt x="10642" y="8278"/>
                  </a:cubicBezTo>
                  <a:cubicBezTo>
                    <a:pt x="10628" y="8265"/>
                    <a:pt x="10599" y="8239"/>
                    <a:pt x="10586" y="8225"/>
                  </a:cubicBezTo>
                  <a:cubicBezTo>
                    <a:pt x="10574" y="8210"/>
                    <a:pt x="10543" y="8182"/>
                    <a:pt x="10542" y="8164"/>
                  </a:cubicBezTo>
                  <a:cubicBezTo>
                    <a:pt x="10540" y="8147"/>
                    <a:pt x="10569" y="8121"/>
                    <a:pt x="10572" y="8105"/>
                  </a:cubicBezTo>
                  <a:cubicBezTo>
                    <a:pt x="10576" y="8081"/>
                    <a:pt x="10571" y="8031"/>
                    <a:pt x="10558" y="8010"/>
                  </a:cubicBezTo>
                  <a:cubicBezTo>
                    <a:pt x="10538" y="7975"/>
                    <a:pt x="10453" y="7943"/>
                    <a:pt x="10428" y="7911"/>
                  </a:cubicBezTo>
                  <a:cubicBezTo>
                    <a:pt x="10407" y="7886"/>
                    <a:pt x="10390" y="7822"/>
                    <a:pt x="10372" y="7795"/>
                  </a:cubicBezTo>
                  <a:cubicBezTo>
                    <a:pt x="10360" y="7776"/>
                    <a:pt x="10329" y="7745"/>
                    <a:pt x="10314" y="7728"/>
                  </a:cubicBezTo>
                  <a:cubicBezTo>
                    <a:pt x="10298" y="7711"/>
                    <a:pt x="10272" y="7670"/>
                    <a:pt x="10250" y="7662"/>
                  </a:cubicBezTo>
                  <a:cubicBezTo>
                    <a:pt x="10233" y="7656"/>
                    <a:pt x="10195" y="7664"/>
                    <a:pt x="10178" y="7670"/>
                  </a:cubicBezTo>
                  <a:cubicBezTo>
                    <a:pt x="10167" y="7674"/>
                    <a:pt x="10147" y="7687"/>
                    <a:pt x="10139" y="7694"/>
                  </a:cubicBezTo>
                  <a:cubicBezTo>
                    <a:pt x="10121" y="7708"/>
                    <a:pt x="10096" y="7751"/>
                    <a:pt x="10075" y="7760"/>
                  </a:cubicBezTo>
                  <a:cubicBezTo>
                    <a:pt x="10051" y="7770"/>
                    <a:pt x="9996" y="7755"/>
                    <a:pt x="9972" y="7763"/>
                  </a:cubicBezTo>
                  <a:cubicBezTo>
                    <a:pt x="9933" y="7776"/>
                    <a:pt x="9863" y="7823"/>
                    <a:pt x="9841" y="7856"/>
                  </a:cubicBezTo>
                  <a:cubicBezTo>
                    <a:pt x="9834" y="7866"/>
                    <a:pt x="9829" y="7893"/>
                    <a:pt x="9830" y="7906"/>
                  </a:cubicBezTo>
                  <a:cubicBezTo>
                    <a:pt x="9833" y="7930"/>
                    <a:pt x="9866" y="7970"/>
                    <a:pt x="9872" y="7994"/>
                  </a:cubicBezTo>
                  <a:cubicBezTo>
                    <a:pt x="9879" y="8025"/>
                    <a:pt x="9885" y="8094"/>
                    <a:pt x="9872" y="8124"/>
                  </a:cubicBezTo>
                  <a:cubicBezTo>
                    <a:pt x="9865" y="8138"/>
                    <a:pt x="9840" y="8161"/>
                    <a:pt x="9825" y="8166"/>
                  </a:cubicBezTo>
                  <a:cubicBezTo>
                    <a:pt x="9794" y="8177"/>
                    <a:pt x="9726" y="8170"/>
                    <a:pt x="9694" y="8164"/>
                  </a:cubicBezTo>
                  <a:cubicBezTo>
                    <a:pt x="9677" y="8160"/>
                    <a:pt x="9647" y="8135"/>
                    <a:pt x="9630" y="8137"/>
                  </a:cubicBezTo>
                  <a:cubicBezTo>
                    <a:pt x="9608" y="8140"/>
                    <a:pt x="9575" y="8174"/>
                    <a:pt x="9560" y="8190"/>
                  </a:cubicBezTo>
                  <a:cubicBezTo>
                    <a:pt x="9552" y="8199"/>
                    <a:pt x="9542" y="8224"/>
                    <a:pt x="9533" y="8233"/>
                  </a:cubicBezTo>
                  <a:cubicBezTo>
                    <a:pt x="9516" y="8248"/>
                    <a:pt x="9478" y="8276"/>
                    <a:pt x="9455" y="8278"/>
                  </a:cubicBezTo>
                  <a:cubicBezTo>
                    <a:pt x="9433" y="8279"/>
                    <a:pt x="9396" y="8246"/>
                    <a:pt x="9374" y="8246"/>
                  </a:cubicBezTo>
                  <a:cubicBezTo>
                    <a:pt x="9360" y="8245"/>
                    <a:pt x="9331" y="8257"/>
                    <a:pt x="9319" y="8264"/>
                  </a:cubicBezTo>
                  <a:cubicBezTo>
                    <a:pt x="9263" y="8296"/>
                    <a:pt x="9168" y="8382"/>
                    <a:pt x="9127" y="8429"/>
                  </a:cubicBezTo>
                  <a:cubicBezTo>
                    <a:pt x="9112" y="8446"/>
                    <a:pt x="9097" y="8489"/>
                    <a:pt x="9080" y="8503"/>
                  </a:cubicBezTo>
                  <a:cubicBezTo>
                    <a:pt x="9068" y="8513"/>
                    <a:pt x="9037" y="8522"/>
                    <a:pt x="9021" y="8525"/>
                  </a:cubicBezTo>
                  <a:cubicBezTo>
                    <a:pt x="8995" y="8528"/>
                    <a:pt x="8939" y="8530"/>
                    <a:pt x="8916" y="8519"/>
                  </a:cubicBezTo>
                  <a:cubicBezTo>
                    <a:pt x="8903" y="8513"/>
                    <a:pt x="8884" y="8492"/>
                    <a:pt x="8879" y="8479"/>
                  </a:cubicBezTo>
                  <a:cubicBezTo>
                    <a:pt x="8859" y="8428"/>
                    <a:pt x="8893" y="8312"/>
                    <a:pt x="8877" y="8259"/>
                  </a:cubicBezTo>
                  <a:cubicBezTo>
                    <a:pt x="8872" y="8243"/>
                    <a:pt x="8851" y="8216"/>
                    <a:pt x="8841" y="8203"/>
                  </a:cubicBezTo>
                  <a:cubicBezTo>
                    <a:pt x="8833" y="8193"/>
                    <a:pt x="8817" y="8171"/>
                    <a:pt x="8804" y="8166"/>
                  </a:cubicBezTo>
                  <a:cubicBezTo>
                    <a:pt x="8772" y="8153"/>
                    <a:pt x="8692" y="8153"/>
                    <a:pt x="8663" y="8172"/>
                  </a:cubicBezTo>
                  <a:cubicBezTo>
                    <a:pt x="8650" y="8179"/>
                    <a:pt x="8643" y="8209"/>
                    <a:pt x="8638" y="8222"/>
                  </a:cubicBezTo>
                  <a:cubicBezTo>
                    <a:pt x="8631" y="8238"/>
                    <a:pt x="8621" y="8271"/>
                    <a:pt x="8613" y="8286"/>
                  </a:cubicBezTo>
                  <a:cubicBezTo>
                    <a:pt x="8596" y="8315"/>
                    <a:pt x="8543" y="8363"/>
                    <a:pt x="8532" y="8395"/>
                  </a:cubicBezTo>
                  <a:cubicBezTo>
                    <a:pt x="8522" y="8424"/>
                    <a:pt x="8537" y="8489"/>
                    <a:pt x="8529" y="8519"/>
                  </a:cubicBezTo>
                  <a:cubicBezTo>
                    <a:pt x="8526" y="8531"/>
                    <a:pt x="8514" y="8552"/>
                    <a:pt x="8507" y="8562"/>
                  </a:cubicBezTo>
                  <a:cubicBezTo>
                    <a:pt x="8490" y="8585"/>
                    <a:pt x="8437" y="8616"/>
                    <a:pt x="8424" y="8641"/>
                  </a:cubicBezTo>
                  <a:cubicBezTo>
                    <a:pt x="8411" y="8665"/>
                    <a:pt x="8399" y="8722"/>
                    <a:pt x="8407" y="8748"/>
                  </a:cubicBezTo>
                  <a:cubicBezTo>
                    <a:pt x="8412" y="8762"/>
                    <a:pt x="8445" y="8778"/>
                    <a:pt x="8451" y="8793"/>
                  </a:cubicBezTo>
                  <a:cubicBezTo>
                    <a:pt x="8456" y="8802"/>
                    <a:pt x="8458" y="8823"/>
                    <a:pt x="8454" y="8832"/>
                  </a:cubicBezTo>
                  <a:cubicBezTo>
                    <a:pt x="8447" y="8853"/>
                    <a:pt x="8394" y="8875"/>
                    <a:pt x="8393" y="8896"/>
                  </a:cubicBezTo>
                  <a:cubicBezTo>
                    <a:pt x="8393" y="8907"/>
                    <a:pt x="8413" y="8923"/>
                    <a:pt x="8421" y="8931"/>
                  </a:cubicBezTo>
                  <a:cubicBezTo>
                    <a:pt x="8431" y="8941"/>
                    <a:pt x="8458" y="8957"/>
                    <a:pt x="8468" y="8968"/>
                  </a:cubicBezTo>
                  <a:cubicBezTo>
                    <a:pt x="8489" y="8990"/>
                    <a:pt x="8519" y="9044"/>
                    <a:pt x="8538" y="9069"/>
                  </a:cubicBezTo>
                  <a:cubicBezTo>
                    <a:pt x="8548" y="9083"/>
                    <a:pt x="8568" y="9107"/>
                    <a:pt x="8583" y="9126"/>
                  </a:cubicBezTo>
                  <a:cubicBezTo>
                    <a:pt x="8578" y="9157"/>
                    <a:pt x="8570" y="9191"/>
                    <a:pt x="8559" y="9205"/>
                  </a:cubicBezTo>
                  <a:cubicBezTo>
                    <a:pt x="8543" y="9227"/>
                    <a:pt x="8485" y="9241"/>
                    <a:pt x="8463" y="9258"/>
                  </a:cubicBezTo>
                  <a:cubicBezTo>
                    <a:pt x="8437" y="9279"/>
                    <a:pt x="8400" y="9340"/>
                    <a:pt x="8371" y="9357"/>
                  </a:cubicBezTo>
                  <a:cubicBezTo>
                    <a:pt x="8348" y="9370"/>
                    <a:pt x="8295" y="9381"/>
                    <a:pt x="8268" y="9380"/>
                  </a:cubicBezTo>
                  <a:cubicBezTo>
                    <a:pt x="8238" y="9379"/>
                    <a:pt x="8180" y="9351"/>
                    <a:pt x="8149" y="9347"/>
                  </a:cubicBezTo>
                  <a:cubicBezTo>
                    <a:pt x="8114" y="9342"/>
                    <a:pt x="8042" y="9339"/>
                    <a:pt x="8007" y="9347"/>
                  </a:cubicBezTo>
                  <a:cubicBezTo>
                    <a:pt x="7974" y="9355"/>
                    <a:pt x="7914" y="9391"/>
                    <a:pt x="7885" y="9410"/>
                  </a:cubicBezTo>
                  <a:cubicBezTo>
                    <a:pt x="7865" y="9423"/>
                    <a:pt x="7829" y="9455"/>
                    <a:pt x="7813" y="9473"/>
                  </a:cubicBezTo>
                  <a:cubicBezTo>
                    <a:pt x="7791" y="9495"/>
                    <a:pt x="7754" y="9543"/>
                    <a:pt x="7737" y="9568"/>
                  </a:cubicBezTo>
                  <a:cubicBezTo>
                    <a:pt x="7716" y="9598"/>
                    <a:pt x="7682" y="9664"/>
                    <a:pt x="7661" y="9694"/>
                  </a:cubicBezTo>
                  <a:cubicBezTo>
                    <a:pt x="7645" y="9715"/>
                    <a:pt x="7613" y="9759"/>
                    <a:pt x="7591" y="9773"/>
                  </a:cubicBezTo>
                  <a:cubicBezTo>
                    <a:pt x="7572" y="9786"/>
                    <a:pt x="7525" y="9797"/>
                    <a:pt x="7502" y="9803"/>
                  </a:cubicBezTo>
                  <a:cubicBezTo>
                    <a:pt x="7472" y="9811"/>
                    <a:pt x="7411" y="9823"/>
                    <a:pt x="7380" y="9826"/>
                  </a:cubicBezTo>
                  <a:cubicBezTo>
                    <a:pt x="7359" y="9828"/>
                    <a:pt x="7314" y="9813"/>
                    <a:pt x="7297" y="9826"/>
                  </a:cubicBezTo>
                  <a:cubicBezTo>
                    <a:pt x="7273" y="9845"/>
                    <a:pt x="7275" y="9915"/>
                    <a:pt x="7267" y="9945"/>
                  </a:cubicBezTo>
                  <a:cubicBezTo>
                    <a:pt x="7263" y="9963"/>
                    <a:pt x="7259" y="10003"/>
                    <a:pt x="7248" y="10018"/>
                  </a:cubicBezTo>
                  <a:cubicBezTo>
                    <a:pt x="7233" y="10037"/>
                    <a:pt x="7186" y="10063"/>
                    <a:pt x="7162" y="10066"/>
                  </a:cubicBezTo>
                  <a:cubicBezTo>
                    <a:pt x="7154" y="10067"/>
                    <a:pt x="7142" y="10065"/>
                    <a:pt x="7130" y="10062"/>
                  </a:cubicBezTo>
                  <a:cubicBezTo>
                    <a:pt x="7120" y="10059"/>
                    <a:pt x="7110" y="10055"/>
                    <a:pt x="7106" y="10051"/>
                  </a:cubicBezTo>
                  <a:cubicBezTo>
                    <a:pt x="7095" y="10040"/>
                    <a:pt x="7104" y="10001"/>
                    <a:pt x="7092" y="9991"/>
                  </a:cubicBezTo>
                  <a:cubicBezTo>
                    <a:pt x="7078" y="9979"/>
                    <a:pt x="7032" y="9980"/>
                    <a:pt x="7016" y="9991"/>
                  </a:cubicBezTo>
                  <a:cubicBezTo>
                    <a:pt x="7000" y="10002"/>
                    <a:pt x="6995" y="10047"/>
                    <a:pt x="6987" y="10066"/>
                  </a:cubicBezTo>
                  <a:cubicBezTo>
                    <a:pt x="6978" y="10086"/>
                    <a:pt x="6964" y="10131"/>
                    <a:pt x="6947" y="10146"/>
                  </a:cubicBezTo>
                  <a:cubicBezTo>
                    <a:pt x="6929" y="10163"/>
                    <a:pt x="6881" y="10189"/>
                    <a:pt x="6858" y="10183"/>
                  </a:cubicBezTo>
                  <a:cubicBezTo>
                    <a:pt x="6836" y="10177"/>
                    <a:pt x="6827" y="10116"/>
                    <a:pt x="6805" y="10110"/>
                  </a:cubicBezTo>
                  <a:cubicBezTo>
                    <a:pt x="6782" y="10104"/>
                    <a:pt x="6741" y="10151"/>
                    <a:pt x="6717" y="10150"/>
                  </a:cubicBezTo>
                  <a:cubicBezTo>
                    <a:pt x="6700" y="10149"/>
                    <a:pt x="6676" y="10119"/>
                    <a:pt x="6660" y="10117"/>
                  </a:cubicBezTo>
                  <a:cubicBezTo>
                    <a:pt x="6631" y="10113"/>
                    <a:pt x="6570" y="10129"/>
                    <a:pt x="6547" y="10146"/>
                  </a:cubicBezTo>
                  <a:cubicBezTo>
                    <a:pt x="6502" y="10181"/>
                    <a:pt x="6471" y="10298"/>
                    <a:pt x="6435" y="10341"/>
                  </a:cubicBezTo>
                  <a:cubicBezTo>
                    <a:pt x="6416" y="10364"/>
                    <a:pt x="6360" y="10393"/>
                    <a:pt x="6343" y="10417"/>
                  </a:cubicBezTo>
                  <a:cubicBezTo>
                    <a:pt x="6328" y="10438"/>
                    <a:pt x="6323" y="10492"/>
                    <a:pt x="6310" y="10513"/>
                  </a:cubicBezTo>
                  <a:cubicBezTo>
                    <a:pt x="6293" y="10539"/>
                    <a:pt x="6240" y="10575"/>
                    <a:pt x="6220" y="10599"/>
                  </a:cubicBezTo>
                  <a:cubicBezTo>
                    <a:pt x="6191" y="10634"/>
                    <a:pt x="6151" y="10717"/>
                    <a:pt x="6121" y="10751"/>
                  </a:cubicBezTo>
                  <a:cubicBezTo>
                    <a:pt x="6095" y="10780"/>
                    <a:pt x="6023" y="10820"/>
                    <a:pt x="6002" y="10853"/>
                  </a:cubicBezTo>
                  <a:cubicBezTo>
                    <a:pt x="5990" y="10872"/>
                    <a:pt x="5976" y="10917"/>
                    <a:pt x="5979" y="10939"/>
                  </a:cubicBezTo>
                  <a:cubicBezTo>
                    <a:pt x="5982" y="10959"/>
                    <a:pt x="6010" y="10990"/>
                    <a:pt x="6022" y="11005"/>
                  </a:cubicBezTo>
                  <a:cubicBezTo>
                    <a:pt x="6033" y="11019"/>
                    <a:pt x="6067" y="11038"/>
                    <a:pt x="6068" y="11055"/>
                  </a:cubicBezTo>
                  <a:cubicBezTo>
                    <a:pt x="6070" y="11073"/>
                    <a:pt x="6043" y="11103"/>
                    <a:pt x="6029" y="11114"/>
                  </a:cubicBezTo>
                  <a:cubicBezTo>
                    <a:pt x="6016" y="11124"/>
                    <a:pt x="5982" y="11132"/>
                    <a:pt x="5966" y="11134"/>
                  </a:cubicBezTo>
                  <a:cubicBezTo>
                    <a:pt x="5954" y="11136"/>
                    <a:pt x="5925" y="11125"/>
                    <a:pt x="5916" y="11134"/>
                  </a:cubicBezTo>
                  <a:cubicBezTo>
                    <a:pt x="5899" y="11152"/>
                    <a:pt x="5924" y="11210"/>
                    <a:pt x="5916" y="11233"/>
                  </a:cubicBezTo>
                  <a:cubicBezTo>
                    <a:pt x="5909" y="11256"/>
                    <a:pt x="5880" y="11296"/>
                    <a:pt x="5860" y="11309"/>
                  </a:cubicBezTo>
                  <a:cubicBezTo>
                    <a:pt x="5830" y="11329"/>
                    <a:pt x="5754" y="11338"/>
                    <a:pt x="5718" y="11342"/>
                  </a:cubicBezTo>
                  <a:cubicBezTo>
                    <a:pt x="5682" y="11346"/>
                    <a:pt x="5608" y="11350"/>
                    <a:pt x="5573" y="11342"/>
                  </a:cubicBezTo>
                  <a:cubicBezTo>
                    <a:pt x="5549" y="11337"/>
                    <a:pt x="5505" y="11312"/>
                    <a:pt x="5484" y="11299"/>
                  </a:cubicBezTo>
                  <a:cubicBezTo>
                    <a:pt x="5470" y="11291"/>
                    <a:pt x="5444" y="11271"/>
                    <a:pt x="5431" y="11260"/>
                  </a:cubicBezTo>
                  <a:cubicBezTo>
                    <a:pt x="5415" y="11248"/>
                    <a:pt x="5389" y="11218"/>
                    <a:pt x="5371" y="11208"/>
                  </a:cubicBezTo>
                  <a:cubicBezTo>
                    <a:pt x="5369" y="11207"/>
                    <a:pt x="5366" y="11206"/>
                    <a:pt x="5363" y="112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4" name="Freeform 37"/>
            <p:cNvSpPr>
              <a:spLocks/>
            </p:cNvSpPr>
            <p:nvPr/>
          </p:nvSpPr>
          <p:spPr bwMode="auto">
            <a:xfrm>
              <a:off x="4924425" y="3597275"/>
              <a:ext cx="477838" cy="576263"/>
            </a:xfrm>
            <a:custGeom>
              <a:avLst/>
              <a:gdLst>
                <a:gd name="T0" fmla="*/ 2801 w 2824"/>
                <a:gd name="T1" fmla="*/ 2309 h 3398"/>
                <a:gd name="T2" fmla="*/ 2680 w 2824"/>
                <a:gd name="T3" fmla="*/ 2498 h 3398"/>
                <a:gd name="T4" fmla="*/ 2716 w 2824"/>
                <a:gd name="T5" fmla="*/ 2635 h 3398"/>
                <a:gd name="T6" fmla="*/ 2483 w 2824"/>
                <a:gd name="T7" fmla="*/ 2690 h 3398"/>
                <a:gd name="T8" fmla="*/ 2503 w 2824"/>
                <a:gd name="T9" fmla="*/ 2819 h 3398"/>
                <a:gd name="T10" fmla="*/ 2449 w 2824"/>
                <a:gd name="T11" fmla="*/ 3109 h 3398"/>
                <a:gd name="T12" fmla="*/ 2232 w 2824"/>
                <a:gd name="T13" fmla="*/ 3304 h 3398"/>
                <a:gd name="T14" fmla="*/ 2115 w 2824"/>
                <a:gd name="T15" fmla="*/ 3293 h 3398"/>
                <a:gd name="T16" fmla="*/ 1789 w 2824"/>
                <a:gd name="T17" fmla="*/ 3244 h 3398"/>
                <a:gd name="T18" fmla="*/ 1592 w 2824"/>
                <a:gd name="T19" fmla="*/ 3109 h 3398"/>
                <a:gd name="T20" fmla="*/ 1499 w 2824"/>
                <a:gd name="T21" fmla="*/ 3106 h 3398"/>
                <a:gd name="T22" fmla="*/ 1387 w 2824"/>
                <a:gd name="T23" fmla="*/ 3338 h 3398"/>
                <a:gd name="T24" fmla="*/ 1275 w 2824"/>
                <a:gd name="T25" fmla="*/ 3236 h 3398"/>
                <a:gd name="T26" fmla="*/ 1294 w 2824"/>
                <a:gd name="T27" fmla="*/ 3041 h 3398"/>
                <a:gd name="T28" fmla="*/ 1155 w 2824"/>
                <a:gd name="T29" fmla="*/ 3109 h 3398"/>
                <a:gd name="T30" fmla="*/ 969 w 2824"/>
                <a:gd name="T31" fmla="*/ 3135 h 3398"/>
                <a:gd name="T32" fmla="*/ 884 w 2824"/>
                <a:gd name="T33" fmla="*/ 2903 h 3398"/>
                <a:gd name="T34" fmla="*/ 747 w 2824"/>
                <a:gd name="T35" fmla="*/ 2698 h 3398"/>
                <a:gd name="T36" fmla="*/ 742 w 2824"/>
                <a:gd name="T37" fmla="*/ 2533 h 3398"/>
                <a:gd name="T38" fmla="*/ 756 w 2824"/>
                <a:gd name="T39" fmla="*/ 2361 h 3398"/>
                <a:gd name="T40" fmla="*/ 592 w 2824"/>
                <a:gd name="T41" fmla="*/ 2304 h 3398"/>
                <a:gd name="T42" fmla="*/ 412 w 2824"/>
                <a:gd name="T43" fmla="*/ 2202 h 3398"/>
                <a:gd name="T44" fmla="*/ 658 w 2824"/>
                <a:gd name="T45" fmla="*/ 1901 h 3398"/>
                <a:gd name="T46" fmla="*/ 612 w 2824"/>
                <a:gd name="T47" fmla="*/ 1477 h 3398"/>
                <a:gd name="T48" fmla="*/ 494 w 2824"/>
                <a:gd name="T49" fmla="*/ 1513 h 3398"/>
                <a:gd name="T50" fmla="*/ 234 w 2824"/>
                <a:gd name="T51" fmla="*/ 1402 h 3398"/>
                <a:gd name="T52" fmla="*/ 161 w 2824"/>
                <a:gd name="T53" fmla="*/ 1210 h 3398"/>
                <a:gd name="T54" fmla="*/ 21 w 2824"/>
                <a:gd name="T55" fmla="*/ 1083 h 3398"/>
                <a:gd name="T56" fmla="*/ 237 w 2824"/>
                <a:gd name="T57" fmla="*/ 951 h 3398"/>
                <a:gd name="T58" fmla="*/ 363 w 2824"/>
                <a:gd name="T59" fmla="*/ 727 h 3398"/>
                <a:gd name="T60" fmla="*/ 338 w 2824"/>
                <a:gd name="T61" fmla="*/ 428 h 3398"/>
                <a:gd name="T62" fmla="*/ 549 w 2824"/>
                <a:gd name="T63" fmla="*/ 463 h 3398"/>
                <a:gd name="T64" fmla="*/ 801 w 2824"/>
                <a:gd name="T65" fmla="*/ 517 h 3398"/>
                <a:gd name="T66" fmla="*/ 910 w 2824"/>
                <a:gd name="T67" fmla="*/ 390 h 3398"/>
                <a:gd name="T68" fmla="*/ 801 w 2824"/>
                <a:gd name="T69" fmla="*/ 188 h 3398"/>
                <a:gd name="T70" fmla="*/ 590 w 2824"/>
                <a:gd name="T71" fmla="*/ 85 h 3398"/>
                <a:gd name="T72" fmla="*/ 668 w 2824"/>
                <a:gd name="T73" fmla="*/ 11 h 3398"/>
                <a:gd name="T74" fmla="*/ 777 w 2824"/>
                <a:gd name="T75" fmla="*/ 34 h 3398"/>
                <a:gd name="T76" fmla="*/ 1048 w 2824"/>
                <a:gd name="T77" fmla="*/ 158 h 3398"/>
                <a:gd name="T78" fmla="*/ 1242 w 2824"/>
                <a:gd name="T79" fmla="*/ 322 h 3398"/>
                <a:gd name="T80" fmla="*/ 1535 w 2824"/>
                <a:gd name="T81" fmla="*/ 430 h 3398"/>
                <a:gd name="T82" fmla="*/ 1647 w 2824"/>
                <a:gd name="T83" fmla="*/ 492 h 3398"/>
                <a:gd name="T84" fmla="*/ 1775 w 2824"/>
                <a:gd name="T85" fmla="*/ 595 h 3398"/>
                <a:gd name="T86" fmla="*/ 1729 w 2824"/>
                <a:gd name="T87" fmla="*/ 846 h 3398"/>
                <a:gd name="T88" fmla="*/ 1909 w 2824"/>
                <a:gd name="T89" fmla="*/ 1005 h 3398"/>
                <a:gd name="T90" fmla="*/ 2098 w 2824"/>
                <a:gd name="T91" fmla="*/ 1118 h 3398"/>
                <a:gd name="T92" fmla="*/ 2218 w 2824"/>
                <a:gd name="T93" fmla="*/ 989 h 3398"/>
                <a:gd name="T94" fmla="*/ 2361 w 2824"/>
                <a:gd name="T95" fmla="*/ 959 h 3398"/>
                <a:gd name="T96" fmla="*/ 2492 w 2824"/>
                <a:gd name="T97" fmla="*/ 1121 h 3398"/>
                <a:gd name="T98" fmla="*/ 2382 w 2824"/>
                <a:gd name="T99" fmla="*/ 1234 h 3398"/>
                <a:gd name="T100" fmla="*/ 2161 w 2824"/>
                <a:gd name="T101" fmla="*/ 1205 h 3398"/>
                <a:gd name="T102" fmla="*/ 2232 w 2824"/>
                <a:gd name="T103" fmla="*/ 1375 h 3398"/>
                <a:gd name="T104" fmla="*/ 2098 w 2824"/>
                <a:gd name="T105" fmla="*/ 1561 h 3398"/>
                <a:gd name="T106" fmla="*/ 2194 w 2824"/>
                <a:gd name="T107" fmla="*/ 1750 h 3398"/>
                <a:gd name="T108" fmla="*/ 2415 w 2824"/>
                <a:gd name="T109" fmla="*/ 1842 h 3398"/>
                <a:gd name="T110" fmla="*/ 2415 w 2824"/>
                <a:gd name="T111" fmla="*/ 2082 h 3398"/>
                <a:gd name="T112" fmla="*/ 2694 w 2824"/>
                <a:gd name="T113" fmla="*/ 2022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4" h="3398">
                  <a:moveTo>
                    <a:pt x="2823" y="2083"/>
                  </a:moveTo>
                  <a:cubicBezTo>
                    <a:pt x="2823" y="2121"/>
                    <a:pt x="2824" y="2190"/>
                    <a:pt x="2820" y="2225"/>
                  </a:cubicBezTo>
                  <a:cubicBezTo>
                    <a:pt x="2817" y="2247"/>
                    <a:pt x="2808" y="2289"/>
                    <a:pt x="2801" y="2309"/>
                  </a:cubicBezTo>
                  <a:cubicBezTo>
                    <a:pt x="2791" y="2336"/>
                    <a:pt x="2767" y="2389"/>
                    <a:pt x="2749" y="2411"/>
                  </a:cubicBezTo>
                  <a:cubicBezTo>
                    <a:pt x="2735" y="2428"/>
                    <a:pt x="2690" y="2444"/>
                    <a:pt x="2680" y="2463"/>
                  </a:cubicBezTo>
                  <a:cubicBezTo>
                    <a:pt x="2676" y="2471"/>
                    <a:pt x="2676" y="2490"/>
                    <a:pt x="2680" y="2498"/>
                  </a:cubicBezTo>
                  <a:cubicBezTo>
                    <a:pt x="2687" y="2510"/>
                    <a:pt x="2718" y="2517"/>
                    <a:pt x="2727" y="2527"/>
                  </a:cubicBezTo>
                  <a:cubicBezTo>
                    <a:pt x="2738" y="2540"/>
                    <a:pt x="2756" y="2571"/>
                    <a:pt x="2754" y="2587"/>
                  </a:cubicBezTo>
                  <a:cubicBezTo>
                    <a:pt x="2752" y="2602"/>
                    <a:pt x="2728" y="2625"/>
                    <a:pt x="2716" y="2635"/>
                  </a:cubicBezTo>
                  <a:cubicBezTo>
                    <a:pt x="2702" y="2647"/>
                    <a:pt x="2668" y="2667"/>
                    <a:pt x="2650" y="2670"/>
                  </a:cubicBezTo>
                  <a:cubicBezTo>
                    <a:pt x="2617" y="2677"/>
                    <a:pt x="2546" y="2648"/>
                    <a:pt x="2514" y="2659"/>
                  </a:cubicBezTo>
                  <a:cubicBezTo>
                    <a:pt x="2504" y="2663"/>
                    <a:pt x="2486" y="2679"/>
                    <a:pt x="2483" y="2690"/>
                  </a:cubicBezTo>
                  <a:cubicBezTo>
                    <a:pt x="2480" y="2702"/>
                    <a:pt x="2495" y="2727"/>
                    <a:pt x="2495" y="2739"/>
                  </a:cubicBezTo>
                  <a:cubicBezTo>
                    <a:pt x="2495" y="2752"/>
                    <a:pt x="2485" y="2776"/>
                    <a:pt x="2487" y="2789"/>
                  </a:cubicBezTo>
                  <a:cubicBezTo>
                    <a:pt x="2489" y="2797"/>
                    <a:pt x="2500" y="2811"/>
                    <a:pt x="2503" y="2819"/>
                  </a:cubicBezTo>
                  <a:cubicBezTo>
                    <a:pt x="2514" y="2856"/>
                    <a:pt x="2535" y="2938"/>
                    <a:pt x="2518" y="2972"/>
                  </a:cubicBezTo>
                  <a:cubicBezTo>
                    <a:pt x="2510" y="2988"/>
                    <a:pt x="2466" y="2995"/>
                    <a:pt x="2456" y="3010"/>
                  </a:cubicBezTo>
                  <a:cubicBezTo>
                    <a:pt x="2443" y="3031"/>
                    <a:pt x="2458" y="3086"/>
                    <a:pt x="2449" y="3109"/>
                  </a:cubicBezTo>
                  <a:cubicBezTo>
                    <a:pt x="2434" y="3142"/>
                    <a:pt x="2374" y="3188"/>
                    <a:pt x="2352" y="3216"/>
                  </a:cubicBezTo>
                  <a:cubicBezTo>
                    <a:pt x="2337" y="3234"/>
                    <a:pt x="2318" y="3280"/>
                    <a:pt x="2298" y="3293"/>
                  </a:cubicBezTo>
                  <a:cubicBezTo>
                    <a:pt x="2284" y="3301"/>
                    <a:pt x="2247" y="3296"/>
                    <a:pt x="2232" y="3304"/>
                  </a:cubicBezTo>
                  <a:cubicBezTo>
                    <a:pt x="2213" y="3314"/>
                    <a:pt x="2187" y="3348"/>
                    <a:pt x="2174" y="3365"/>
                  </a:cubicBezTo>
                  <a:cubicBezTo>
                    <a:pt x="2168" y="3373"/>
                    <a:pt x="2159" y="3385"/>
                    <a:pt x="2150" y="3398"/>
                  </a:cubicBezTo>
                  <a:cubicBezTo>
                    <a:pt x="2145" y="3370"/>
                    <a:pt x="2133" y="3318"/>
                    <a:pt x="2115" y="3293"/>
                  </a:cubicBezTo>
                  <a:cubicBezTo>
                    <a:pt x="2106" y="3279"/>
                    <a:pt x="2049" y="3241"/>
                    <a:pt x="2032" y="3242"/>
                  </a:cubicBezTo>
                  <a:cubicBezTo>
                    <a:pt x="2014" y="3243"/>
                    <a:pt x="1988" y="3254"/>
                    <a:pt x="1970" y="3257"/>
                  </a:cubicBezTo>
                  <a:cubicBezTo>
                    <a:pt x="1925" y="3265"/>
                    <a:pt x="1832" y="3259"/>
                    <a:pt x="1789" y="3244"/>
                  </a:cubicBezTo>
                  <a:cubicBezTo>
                    <a:pt x="1770" y="3237"/>
                    <a:pt x="1736" y="3209"/>
                    <a:pt x="1721" y="3195"/>
                  </a:cubicBezTo>
                  <a:cubicBezTo>
                    <a:pt x="1702" y="3178"/>
                    <a:pt x="1678" y="3129"/>
                    <a:pt x="1655" y="3117"/>
                  </a:cubicBezTo>
                  <a:cubicBezTo>
                    <a:pt x="1641" y="3109"/>
                    <a:pt x="1605" y="3118"/>
                    <a:pt x="1592" y="3109"/>
                  </a:cubicBezTo>
                  <a:cubicBezTo>
                    <a:pt x="1587" y="3105"/>
                    <a:pt x="1587" y="3089"/>
                    <a:pt x="1582" y="3084"/>
                  </a:cubicBezTo>
                  <a:cubicBezTo>
                    <a:pt x="1571" y="3076"/>
                    <a:pt x="1540" y="3072"/>
                    <a:pt x="1527" y="3076"/>
                  </a:cubicBezTo>
                  <a:cubicBezTo>
                    <a:pt x="1517" y="3080"/>
                    <a:pt x="1504" y="3097"/>
                    <a:pt x="1499" y="3106"/>
                  </a:cubicBezTo>
                  <a:cubicBezTo>
                    <a:pt x="1489" y="3128"/>
                    <a:pt x="1498" y="3182"/>
                    <a:pt x="1486" y="3203"/>
                  </a:cubicBezTo>
                  <a:cubicBezTo>
                    <a:pt x="1479" y="3214"/>
                    <a:pt x="1453" y="3226"/>
                    <a:pt x="1445" y="3236"/>
                  </a:cubicBezTo>
                  <a:cubicBezTo>
                    <a:pt x="1426" y="3258"/>
                    <a:pt x="1412" y="3322"/>
                    <a:pt x="1387" y="3338"/>
                  </a:cubicBezTo>
                  <a:cubicBezTo>
                    <a:pt x="1369" y="3350"/>
                    <a:pt x="1320" y="3357"/>
                    <a:pt x="1300" y="3349"/>
                  </a:cubicBezTo>
                  <a:cubicBezTo>
                    <a:pt x="1284" y="3342"/>
                    <a:pt x="1262" y="3312"/>
                    <a:pt x="1259" y="3295"/>
                  </a:cubicBezTo>
                  <a:cubicBezTo>
                    <a:pt x="1256" y="3280"/>
                    <a:pt x="1267" y="3249"/>
                    <a:pt x="1275" y="3236"/>
                  </a:cubicBezTo>
                  <a:cubicBezTo>
                    <a:pt x="1286" y="3216"/>
                    <a:pt x="1328" y="3191"/>
                    <a:pt x="1338" y="3171"/>
                  </a:cubicBezTo>
                  <a:cubicBezTo>
                    <a:pt x="1345" y="3156"/>
                    <a:pt x="1351" y="3122"/>
                    <a:pt x="1346" y="3106"/>
                  </a:cubicBezTo>
                  <a:cubicBezTo>
                    <a:pt x="1341" y="3086"/>
                    <a:pt x="1310" y="3055"/>
                    <a:pt x="1294" y="3041"/>
                  </a:cubicBezTo>
                  <a:cubicBezTo>
                    <a:pt x="1282" y="3031"/>
                    <a:pt x="1253" y="3011"/>
                    <a:pt x="1237" y="3012"/>
                  </a:cubicBezTo>
                  <a:cubicBezTo>
                    <a:pt x="1218" y="3012"/>
                    <a:pt x="1183" y="3035"/>
                    <a:pt x="1171" y="3049"/>
                  </a:cubicBezTo>
                  <a:cubicBezTo>
                    <a:pt x="1162" y="3062"/>
                    <a:pt x="1163" y="3096"/>
                    <a:pt x="1155" y="3109"/>
                  </a:cubicBezTo>
                  <a:cubicBezTo>
                    <a:pt x="1143" y="3128"/>
                    <a:pt x="1108" y="3156"/>
                    <a:pt x="1089" y="3168"/>
                  </a:cubicBezTo>
                  <a:cubicBezTo>
                    <a:pt x="1067" y="3183"/>
                    <a:pt x="1024" y="3202"/>
                    <a:pt x="988" y="3217"/>
                  </a:cubicBezTo>
                  <a:cubicBezTo>
                    <a:pt x="983" y="3187"/>
                    <a:pt x="973" y="3148"/>
                    <a:pt x="969" y="3135"/>
                  </a:cubicBezTo>
                  <a:cubicBezTo>
                    <a:pt x="965" y="3123"/>
                    <a:pt x="951" y="3101"/>
                    <a:pt x="947" y="3089"/>
                  </a:cubicBezTo>
                  <a:cubicBezTo>
                    <a:pt x="940" y="3067"/>
                    <a:pt x="938" y="3020"/>
                    <a:pt x="931" y="2998"/>
                  </a:cubicBezTo>
                  <a:cubicBezTo>
                    <a:pt x="923" y="2973"/>
                    <a:pt x="902" y="2923"/>
                    <a:pt x="884" y="2903"/>
                  </a:cubicBezTo>
                  <a:cubicBezTo>
                    <a:pt x="869" y="2886"/>
                    <a:pt x="818" y="2872"/>
                    <a:pt x="808" y="2852"/>
                  </a:cubicBezTo>
                  <a:cubicBezTo>
                    <a:pt x="797" y="2830"/>
                    <a:pt x="823" y="2777"/>
                    <a:pt x="813" y="2755"/>
                  </a:cubicBezTo>
                  <a:cubicBezTo>
                    <a:pt x="805" y="2735"/>
                    <a:pt x="761" y="2715"/>
                    <a:pt x="747" y="2698"/>
                  </a:cubicBezTo>
                  <a:cubicBezTo>
                    <a:pt x="731" y="2679"/>
                    <a:pt x="692" y="2637"/>
                    <a:pt x="696" y="2612"/>
                  </a:cubicBezTo>
                  <a:cubicBezTo>
                    <a:pt x="697" y="2600"/>
                    <a:pt x="722" y="2589"/>
                    <a:pt x="728" y="2579"/>
                  </a:cubicBezTo>
                  <a:cubicBezTo>
                    <a:pt x="735" y="2569"/>
                    <a:pt x="736" y="2544"/>
                    <a:pt x="742" y="2533"/>
                  </a:cubicBezTo>
                  <a:cubicBezTo>
                    <a:pt x="752" y="2516"/>
                    <a:pt x="784" y="2489"/>
                    <a:pt x="794" y="2471"/>
                  </a:cubicBezTo>
                  <a:cubicBezTo>
                    <a:pt x="803" y="2456"/>
                    <a:pt x="824" y="2421"/>
                    <a:pt x="819" y="2404"/>
                  </a:cubicBezTo>
                  <a:cubicBezTo>
                    <a:pt x="813" y="2386"/>
                    <a:pt x="771" y="2372"/>
                    <a:pt x="756" y="2361"/>
                  </a:cubicBezTo>
                  <a:cubicBezTo>
                    <a:pt x="743" y="2352"/>
                    <a:pt x="722" y="2327"/>
                    <a:pt x="706" y="2323"/>
                  </a:cubicBezTo>
                  <a:cubicBezTo>
                    <a:pt x="696" y="2320"/>
                    <a:pt x="674" y="2332"/>
                    <a:pt x="663" y="2331"/>
                  </a:cubicBezTo>
                  <a:cubicBezTo>
                    <a:pt x="644" y="2329"/>
                    <a:pt x="611" y="2306"/>
                    <a:pt x="592" y="2304"/>
                  </a:cubicBezTo>
                  <a:cubicBezTo>
                    <a:pt x="574" y="2302"/>
                    <a:pt x="537" y="2321"/>
                    <a:pt x="520" y="2315"/>
                  </a:cubicBezTo>
                  <a:cubicBezTo>
                    <a:pt x="507" y="2310"/>
                    <a:pt x="492" y="2284"/>
                    <a:pt x="482" y="2274"/>
                  </a:cubicBezTo>
                  <a:cubicBezTo>
                    <a:pt x="465" y="2256"/>
                    <a:pt x="434" y="2214"/>
                    <a:pt x="412" y="2202"/>
                  </a:cubicBezTo>
                  <a:cubicBezTo>
                    <a:pt x="416" y="2151"/>
                    <a:pt x="434" y="2063"/>
                    <a:pt x="451" y="2028"/>
                  </a:cubicBezTo>
                  <a:cubicBezTo>
                    <a:pt x="464" y="1999"/>
                    <a:pt x="510" y="1950"/>
                    <a:pt x="538" y="1934"/>
                  </a:cubicBezTo>
                  <a:cubicBezTo>
                    <a:pt x="565" y="1917"/>
                    <a:pt x="638" y="1924"/>
                    <a:pt x="658" y="1901"/>
                  </a:cubicBezTo>
                  <a:cubicBezTo>
                    <a:pt x="694" y="1861"/>
                    <a:pt x="694" y="1742"/>
                    <a:pt x="689" y="1688"/>
                  </a:cubicBezTo>
                  <a:cubicBezTo>
                    <a:pt x="685" y="1651"/>
                    <a:pt x="652" y="1583"/>
                    <a:pt x="639" y="1548"/>
                  </a:cubicBezTo>
                  <a:cubicBezTo>
                    <a:pt x="633" y="1530"/>
                    <a:pt x="614" y="1496"/>
                    <a:pt x="612" y="1477"/>
                  </a:cubicBezTo>
                  <a:cubicBezTo>
                    <a:pt x="609" y="1456"/>
                    <a:pt x="640" y="1406"/>
                    <a:pt x="623" y="1394"/>
                  </a:cubicBezTo>
                  <a:cubicBezTo>
                    <a:pt x="606" y="1383"/>
                    <a:pt x="567" y="1418"/>
                    <a:pt x="552" y="1432"/>
                  </a:cubicBezTo>
                  <a:cubicBezTo>
                    <a:pt x="533" y="1448"/>
                    <a:pt x="517" y="1503"/>
                    <a:pt x="494" y="1513"/>
                  </a:cubicBezTo>
                  <a:cubicBezTo>
                    <a:pt x="480" y="1518"/>
                    <a:pt x="448" y="1508"/>
                    <a:pt x="434" y="1502"/>
                  </a:cubicBezTo>
                  <a:cubicBezTo>
                    <a:pt x="405" y="1488"/>
                    <a:pt x="365" y="1432"/>
                    <a:pt x="336" y="1418"/>
                  </a:cubicBezTo>
                  <a:cubicBezTo>
                    <a:pt x="312" y="1407"/>
                    <a:pt x="256" y="1416"/>
                    <a:pt x="234" y="1402"/>
                  </a:cubicBezTo>
                  <a:cubicBezTo>
                    <a:pt x="223" y="1394"/>
                    <a:pt x="208" y="1367"/>
                    <a:pt x="204" y="1353"/>
                  </a:cubicBezTo>
                  <a:cubicBezTo>
                    <a:pt x="197" y="1329"/>
                    <a:pt x="212" y="1274"/>
                    <a:pt x="202" y="1251"/>
                  </a:cubicBezTo>
                  <a:cubicBezTo>
                    <a:pt x="196" y="1238"/>
                    <a:pt x="173" y="1217"/>
                    <a:pt x="161" y="1210"/>
                  </a:cubicBezTo>
                  <a:cubicBezTo>
                    <a:pt x="130" y="1194"/>
                    <a:pt x="52" y="1201"/>
                    <a:pt x="24" y="1181"/>
                  </a:cubicBezTo>
                  <a:cubicBezTo>
                    <a:pt x="15" y="1174"/>
                    <a:pt x="3" y="1154"/>
                    <a:pt x="2" y="1143"/>
                  </a:cubicBezTo>
                  <a:cubicBezTo>
                    <a:pt x="0" y="1127"/>
                    <a:pt x="8" y="1092"/>
                    <a:pt x="21" y="1083"/>
                  </a:cubicBezTo>
                  <a:cubicBezTo>
                    <a:pt x="46" y="1068"/>
                    <a:pt x="110" y="1107"/>
                    <a:pt x="139" y="1100"/>
                  </a:cubicBezTo>
                  <a:cubicBezTo>
                    <a:pt x="159" y="1094"/>
                    <a:pt x="192" y="1065"/>
                    <a:pt x="204" y="1048"/>
                  </a:cubicBezTo>
                  <a:cubicBezTo>
                    <a:pt x="219" y="1027"/>
                    <a:pt x="237" y="977"/>
                    <a:pt x="237" y="951"/>
                  </a:cubicBezTo>
                  <a:cubicBezTo>
                    <a:pt x="237" y="931"/>
                    <a:pt x="210" y="894"/>
                    <a:pt x="210" y="873"/>
                  </a:cubicBezTo>
                  <a:cubicBezTo>
                    <a:pt x="210" y="848"/>
                    <a:pt x="223" y="797"/>
                    <a:pt x="240" y="779"/>
                  </a:cubicBezTo>
                  <a:cubicBezTo>
                    <a:pt x="262" y="754"/>
                    <a:pt x="344" y="754"/>
                    <a:pt x="363" y="727"/>
                  </a:cubicBezTo>
                  <a:cubicBezTo>
                    <a:pt x="369" y="720"/>
                    <a:pt x="367" y="699"/>
                    <a:pt x="366" y="689"/>
                  </a:cubicBezTo>
                  <a:cubicBezTo>
                    <a:pt x="362" y="645"/>
                    <a:pt x="323" y="561"/>
                    <a:pt x="322" y="517"/>
                  </a:cubicBezTo>
                  <a:cubicBezTo>
                    <a:pt x="321" y="494"/>
                    <a:pt x="326" y="447"/>
                    <a:pt x="338" y="428"/>
                  </a:cubicBezTo>
                  <a:cubicBezTo>
                    <a:pt x="347" y="414"/>
                    <a:pt x="377" y="397"/>
                    <a:pt x="393" y="393"/>
                  </a:cubicBezTo>
                  <a:cubicBezTo>
                    <a:pt x="414" y="387"/>
                    <a:pt x="458" y="390"/>
                    <a:pt x="478" y="398"/>
                  </a:cubicBezTo>
                  <a:cubicBezTo>
                    <a:pt x="500" y="407"/>
                    <a:pt x="533" y="445"/>
                    <a:pt x="549" y="463"/>
                  </a:cubicBezTo>
                  <a:cubicBezTo>
                    <a:pt x="575" y="491"/>
                    <a:pt x="607" y="568"/>
                    <a:pt x="642" y="584"/>
                  </a:cubicBezTo>
                  <a:cubicBezTo>
                    <a:pt x="655" y="590"/>
                    <a:pt x="686" y="586"/>
                    <a:pt x="699" y="582"/>
                  </a:cubicBezTo>
                  <a:cubicBezTo>
                    <a:pt x="728" y="572"/>
                    <a:pt x="780" y="538"/>
                    <a:pt x="801" y="517"/>
                  </a:cubicBezTo>
                  <a:cubicBezTo>
                    <a:pt x="813" y="504"/>
                    <a:pt x="824" y="469"/>
                    <a:pt x="836" y="457"/>
                  </a:cubicBezTo>
                  <a:cubicBezTo>
                    <a:pt x="846" y="448"/>
                    <a:pt x="875" y="440"/>
                    <a:pt x="885" y="430"/>
                  </a:cubicBezTo>
                  <a:cubicBezTo>
                    <a:pt x="894" y="422"/>
                    <a:pt x="911" y="402"/>
                    <a:pt x="910" y="390"/>
                  </a:cubicBezTo>
                  <a:cubicBezTo>
                    <a:pt x="908" y="364"/>
                    <a:pt x="851" y="336"/>
                    <a:pt x="842" y="312"/>
                  </a:cubicBezTo>
                  <a:cubicBezTo>
                    <a:pt x="833" y="291"/>
                    <a:pt x="848" y="243"/>
                    <a:pt x="839" y="223"/>
                  </a:cubicBezTo>
                  <a:cubicBezTo>
                    <a:pt x="833" y="211"/>
                    <a:pt x="813" y="192"/>
                    <a:pt x="801" y="188"/>
                  </a:cubicBezTo>
                  <a:cubicBezTo>
                    <a:pt x="782" y="180"/>
                    <a:pt x="738" y="192"/>
                    <a:pt x="719" y="185"/>
                  </a:cubicBezTo>
                  <a:cubicBezTo>
                    <a:pt x="695" y="177"/>
                    <a:pt x="659" y="141"/>
                    <a:pt x="639" y="126"/>
                  </a:cubicBezTo>
                  <a:cubicBezTo>
                    <a:pt x="627" y="116"/>
                    <a:pt x="598" y="99"/>
                    <a:pt x="590" y="85"/>
                  </a:cubicBezTo>
                  <a:cubicBezTo>
                    <a:pt x="583" y="72"/>
                    <a:pt x="582" y="45"/>
                    <a:pt x="582" y="26"/>
                  </a:cubicBezTo>
                  <a:cubicBezTo>
                    <a:pt x="588" y="28"/>
                    <a:pt x="593" y="29"/>
                    <a:pt x="597" y="28"/>
                  </a:cubicBezTo>
                  <a:cubicBezTo>
                    <a:pt x="615" y="28"/>
                    <a:pt x="652" y="18"/>
                    <a:pt x="668" y="11"/>
                  </a:cubicBezTo>
                  <a:cubicBezTo>
                    <a:pt x="675" y="8"/>
                    <a:pt x="686" y="5"/>
                    <a:pt x="697" y="0"/>
                  </a:cubicBezTo>
                  <a:cubicBezTo>
                    <a:pt x="697" y="10"/>
                    <a:pt x="699" y="19"/>
                    <a:pt x="704" y="25"/>
                  </a:cubicBezTo>
                  <a:cubicBezTo>
                    <a:pt x="716" y="39"/>
                    <a:pt x="760" y="26"/>
                    <a:pt x="777" y="34"/>
                  </a:cubicBezTo>
                  <a:cubicBezTo>
                    <a:pt x="796" y="43"/>
                    <a:pt x="819" y="83"/>
                    <a:pt x="837" y="93"/>
                  </a:cubicBezTo>
                  <a:cubicBezTo>
                    <a:pt x="868" y="111"/>
                    <a:pt x="943" y="117"/>
                    <a:pt x="977" y="128"/>
                  </a:cubicBezTo>
                  <a:cubicBezTo>
                    <a:pt x="995" y="134"/>
                    <a:pt x="1035" y="144"/>
                    <a:pt x="1048" y="158"/>
                  </a:cubicBezTo>
                  <a:cubicBezTo>
                    <a:pt x="1064" y="176"/>
                    <a:pt x="1061" y="230"/>
                    <a:pt x="1075" y="249"/>
                  </a:cubicBezTo>
                  <a:cubicBezTo>
                    <a:pt x="1095" y="278"/>
                    <a:pt x="1153" y="325"/>
                    <a:pt x="1187" y="333"/>
                  </a:cubicBezTo>
                  <a:cubicBezTo>
                    <a:pt x="1201" y="336"/>
                    <a:pt x="1228" y="322"/>
                    <a:pt x="1242" y="322"/>
                  </a:cubicBezTo>
                  <a:cubicBezTo>
                    <a:pt x="1265" y="323"/>
                    <a:pt x="1309" y="344"/>
                    <a:pt x="1332" y="347"/>
                  </a:cubicBezTo>
                  <a:cubicBezTo>
                    <a:pt x="1363" y="351"/>
                    <a:pt x="1427" y="335"/>
                    <a:pt x="1455" y="347"/>
                  </a:cubicBezTo>
                  <a:cubicBezTo>
                    <a:pt x="1482" y="358"/>
                    <a:pt x="1521" y="405"/>
                    <a:pt x="1535" y="430"/>
                  </a:cubicBezTo>
                  <a:cubicBezTo>
                    <a:pt x="1543" y="446"/>
                    <a:pt x="1540" y="484"/>
                    <a:pt x="1551" y="498"/>
                  </a:cubicBezTo>
                  <a:cubicBezTo>
                    <a:pt x="1559" y="508"/>
                    <a:pt x="1585" y="520"/>
                    <a:pt x="1597" y="519"/>
                  </a:cubicBezTo>
                  <a:cubicBezTo>
                    <a:pt x="1611" y="519"/>
                    <a:pt x="1634" y="498"/>
                    <a:pt x="1647" y="492"/>
                  </a:cubicBezTo>
                  <a:cubicBezTo>
                    <a:pt x="1669" y="483"/>
                    <a:pt x="1715" y="461"/>
                    <a:pt x="1740" y="463"/>
                  </a:cubicBezTo>
                  <a:cubicBezTo>
                    <a:pt x="1751" y="463"/>
                    <a:pt x="1775" y="472"/>
                    <a:pt x="1781" y="482"/>
                  </a:cubicBezTo>
                  <a:cubicBezTo>
                    <a:pt x="1796" y="506"/>
                    <a:pt x="1780" y="567"/>
                    <a:pt x="1775" y="595"/>
                  </a:cubicBezTo>
                  <a:cubicBezTo>
                    <a:pt x="1770" y="631"/>
                    <a:pt x="1751" y="702"/>
                    <a:pt x="1737" y="735"/>
                  </a:cubicBezTo>
                  <a:cubicBezTo>
                    <a:pt x="1733" y="745"/>
                    <a:pt x="1717" y="762"/>
                    <a:pt x="1715" y="773"/>
                  </a:cubicBezTo>
                  <a:cubicBezTo>
                    <a:pt x="1712" y="791"/>
                    <a:pt x="1715" y="833"/>
                    <a:pt x="1729" y="846"/>
                  </a:cubicBezTo>
                  <a:cubicBezTo>
                    <a:pt x="1752" y="868"/>
                    <a:pt x="1830" y="845"/>
                    <a:pt x="1857" y="862"/>
                  </a:cubicBezTo>
                  <a:cubicBezTo>
                    <a:pt x="1882" y="877"/>
                    <a:pt x="1915" y="929"/>
                    <a:pt x="1920" y="956"/>
                  </a:cubicBezTo>
                  <a:cubicBezTo>
                    <a:pt x="1922" y="969"/>
                    <a:pt x="1907" y="993"/>
                    <a:pt x="1909" y="1005"/>
                  </a:cubicBezTo>
                  <a:cubicBezTo>
                    <a:pt x="1913" y="1028"/>
                    <a:pt x="1943" y="1068"/>
                    <a:pt x="1958" y="1086"/>
                  </a:cubicBezTo>
                  <a:cubicBezTo>
                    <a:pt x="1971" y="1101"/>
                    <a:pt x="2000" y="1130"/>
                    <a:pt x="2019" y="1135"/>
                  </a:cubicBezTo>
                  <a:cubicBezTo>
                    <a:pt x="2038" y="1139"/>
                    <a:pt x="2078" y="1123"/>
                    <a:pt x="2098" y="1118"/>
                  </a:cubicBezTo>
                  <a:cubicBezTo>
                    <a:pt x="2119" y="1113"/>
                    <a:pt x="2165" y="1106"/>
                    <a:pt x="2183" y="1094"/>
                  </a:cubicBezTo>
                  <a:cubicBezTo>
                    <a:pt x="2188" y="1090"/>
                    <a:pt x="2196" y="1079"/>
                    <a:pt x="2199" y="1073"/>
                  </a:cubicBezTo>
                  <a:cubicBezTo>
                    <a:pt x="2208" y="1053"/>
                    <a:pt x="2210" y="1009"/>
                    <a:pt x="2218" y="989"/>
                  </a:cubicBezTo>
                  <a:cubicBezTo>
                    <a:pt x="2225" y="973"/>
                    <a:pt x="2242" y="941"/>
                    <a:pt x="2257" y="932"/>
                  </a:cubicBezTo>
                  <a:cubicBezTo>
                    <a:pt x="2265" y="927"/>
                    <a:pt x="2287" y="925"/>
                    <a:pt x="2298" y="927"/>
                  </a:cubicBezTo>
                  <a:cubicBezTo>
                    <a:pt x="2315" y="930"/>
                    <a:pt x="2345" y="951"/>
                    <a:pt x="2361" y="959"/>
                  </a:cubicBezTo>
                  <a:cubicBezTo>
                    <a:pt x="2380" y="969"/>
                    <a:pt x="2422" y="984"/>
                    <a:pt x="2437" y="1000"/>
                  </a:cubicBezTo>
                  <a:cubicBezTo>
                    <a:pt x="2450" y="1014"/>
                    <a:pt x="2459" y="1052"/>
                    <a:pt x="2467" y="1070"/>
                  </a:cubicBezTo>
                  <a:cubicBezTo>
                    <a:pt x="2473" y="1083"/>
                    <a:pt x="2492" y="1107"/>
                    <a:pt x="2492" y="1121"/>
                  </a:cubicBezTo>
                  <a:cubicBezTo>
                    <a:pt x="2491" y="1139"/>
                    <a:pt x="2465" y="1170"/>
                    <a:pt x="2456" y="1186"/>
                  </a:cubicBezTo>
                  <a:cubicBezTo>
                    <a:pt x="2448" y="1200"/>
                    <a:pt x="2438" y="1233"/>
                    <a:pt x="2423" y="1240"/>
                  </a:cubicBezTo>
                  <a:cubicBezTo>
                    <a:pt x="2414" y="1244"/>
                    <a:pt x="2392" y="1238"/>
                    <a:pt x="2382" y="1234"/>
                  </a:cubicBezTo>
                  <a:cubicBezTo>
                    <a:pt x="2363" y="1226"/>
                    <a:pt x="2336" y="1190"/>
                    <a:pt x="2317" y="1183"/>
                  </a:cubicBezTo>
                  <a:cubicBezTo>
                    <a:pt x="2304" y="1178"/>
                    <a:pt x="2276" y="1179"/>
                    <a:pt x="2262" y="1180"/>
                  </a:cubicBezTo>
                  <a:cubicBezTo>
                    <a:pt x="2236" y="1183"/>
                    <a:pt x="2180" y="1187"/>
                    <a:pt x="2161" y="1205"/>
                  </a:cubicBezTo>
                  <a:cubicBezTo>
                    <a:pt x="2152" y="1213"/>
                    <a:pt x="2142" y="1239"/>
                    <a:pt x="2144" y="1251"/>
                  </a:cubicBezTo>
                  <a:cubicBezTo>
                    <a:pt x="2148" y="1268"/>
                    <a:pt x="2183" y="1287"/>
                    <a:pt x="2194" y="1302"/>
                  </a:cubicBezTo>
                  <a:cubicBezTo>
                    <a:pt x="2206" y="1319"/>
                    <a:pt x="2231" y="1354"/>
                    <a:pt x="2232" y="1375"/>
                  </a:cubicBezTo>
                  <a:cubicBezTo>
                    <a:pt x="2233" y="1394"/>
                    <a:pt x="2216" y="1432"/>
                    <a:pt x="2205" y="1448"/>
                  </a:cubicBezTo>
                  <a:cubicBezTo>
                    <a:pt x="2191" y="1466"/>
                    <a:pt x="2149" y="1487"/>
                    <a:pt x="2133" y="1504"/>
                  </a:cubicBezTo>
                  <a:cubicBezTo>
                    <a:pt x="2122" y="1517"/>
                    <a:pt x="2104" y="1546"/>
                    <a:pt x="2098" y="1561"/>
                  </a:cubicBezTo>
                  <a:cubicBezTo>
                    <a:pt x="2091" y="1576"/>
                    <a:pt x="2079" y="1609"/>
                    <a:pt x="2082" y="1626"/>
                  </a:cubicBezTo>
                  <a:cubicBezTo>
                    <a:pt x="2084" y="1642"/>
                    <a:pt x="2106" y="1670"/>
                    <a:pt x="2117" y="1682"/>
                  </a:cubicBezTo>
                  <a:cubicBezTo>
                    <a:pt x="2134" y="1702"/>
                    <a:pt x="2171" y="1738"/>
                    <a:pt x="2194" y="1750"/>
                  </a:cubicBezTo>
                  <a:cubicBezTo>
                    <a:pt x="2215" y="1762"/>
                    <a:pt x="2268" y="1764"/>
                    <a:pt x="2289" y="1777"/>
                  </a:cubicBezTo>
                  <a:cubicBezTo>
                    <a:pt x="2300" y="1783"/>
                    <a:pt x="2312" y="1805"/>
                    <a:pt x="2322" y="1812"/>
                  </a:cubicBezTo>
                  <a:cubicBezTo>
                    <a:pt x="2343" y="1825"/>
                    <a:pt x="2401" y="1822"/>
                    <a:pt x="2415" y="1842"/>
                  </a:cubicBezTo>
                  <a:cubicBezTo>
                    <a:pt x="2434" y="1867"/>
                    <a:pt x="2426" y="1938"/>
                    <a:pt x="2415" y="1968"/>
                  </a:cubicBezTo>
                  <a:cubicBezTo>
                    <a:pt x="2409" y="1985"/>
                    <a:pt x="2372" y="2005"/>
                    <a:pt x="2371" y="2022"/>
                  </a:cubicBezTo>
                  <a:cubicBezTo>
                    <a:pt x="2371" y="2041"/>
                    <a:pt x="2398" y="2074"/>
                    <a:pt x="2415" y="2082"/>
                  </a:cubicBezTo>
                  <a:cubicBezTo>
                    <a:pt x="2441" y="2094"/>
                    <a:pt x="2502" y="2084"/>
                    <a:pt x="2530" y="2076"/>
                  </a:cubicBezTo>
                  <a:cubicBezTo>
                    <a:pt x="2551" y="2070"/>
                    <a:pt x="2586" y="2040"/>
                    <a:pt x="2607" y="2033"/>
                  </a:cubicBezTo>
                  <a:cubicBezTo>
                    <a:pt x="2628" y="2026"/>
                    <a:pt x="2673" y="2017"/>
                    <a:pt x="2694" y="2022"/>
                  </a:cubicBezTo>
                  <a:cubicBezTo>
                    <a:pt x="2715" y="2027"/>
                    <a:pt x="2745" y="2064"/>
                    <a:pt x="2765" y="2071"/>
                  </a:cubicBezTo>
                  <a:cubicBezTo>
                    <a:pt x="2779" y="2076"/>
                    <a:pt x="2800" y="2080"/>
                    <a:pt x="2823" y="20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5" name="Freeform 38"/>
            <p:cNvSpPr>
              <a:spLocks/>
            </p:cNvSpPr>
            <p:nvPr/>
          </p:nvSpPr>
          <p:spPr bwMode="auto">
            <a:xfrm>
              <a:off x="4854575" y="4106862"/>
              <a:ext cx="487363" cy="666750"/>
            </a:xfrm>
            <a:custGeom>
              <a:avLst/>
              <a:gdLst>
                <a:gd name="T0" fmla="*/ 110 w 2875"/>
                <a:gd name="T1" fmla="*/ 818 h 3934"/>
                <a:gd name="T2" fmla="*/ 433 w 2875"/>
                <a:gd name="T3" fmla="*/ 659 h 3934"/>
                <a:gd name="T4" fmla="*/ 624 w 2875"/>
                <a:gd name="T5" fmla="*/ 540 h 3934"/>
                <a:gd name="T6" fmla="*/ 764 w 2875"/>
                <a:gd name="T7" fmla="*/ 446 h 3934"/>
                <a:gd name="T8" fmla="*/ 862 w 2875"/>
                <a:gd name="T9" fmla="*/ 395 h 3934"/>
                <a:gd name="T10" fmla="*/ 996 w 2875"/>
                <a:gd name="T11" fmla="*/ 238 h 3934"/>
                <a:gd name="T12" fmla="*/ 1297 w 2875"/>
                <a:gd name="T13" fmla="*/ 249 h 3934"/>
                <a:gd name="T14" fmla="*/ 1502 w 2875"/>
                <a:gd name="T15" fmla="*/ 157 h 3934"/>
                <a:gd name="T16" fmla="*/ 1650 w 2875"/>
                <a:gd name="T17" fmla="*/ 1 h 3934"/>
                <a:gd name="T18" fmla="*/ 1751 w 2875"/>
                <a:gd name="T19" fmla="*/ 160 h 3934"/>
                <a:gd name="T20" fmla="*/ 1713 w 2875"/>
                <a:gd name="T21" fmla="*/ 338 h 3934"/>
                <a:gd name="T22" fmla="*/ 1899 w 2875"/>
                <a:gd name="T23" fmla="*/ 192 h 3934"/>
                <a:gd name="T24" fmla="*/ 1995 w 2875"/>
                <a:gd name="T25" fmla="*/ 73 h 3934"/>
                <a:gd name="T26" fmla="*/ 2134 w 2875"/>
                <a:gd name="T27" fmla="*/ 184 h 3934"/>
                <a:gd name="T28" fmla="*/ 2445 w 2875"/>
                <a:gd name="T29" fmla="*/ 231 h 3934"/>
                <a:gd name="T30" fmla="*/ 2529 w 2875"/>
                <a:gd name="T31" fmla="*/ 446 h 3934"/>
                <a:gd name="T32" fmla="*/ 2571 w 2875"/>
                <a:gd name="T33" fmla="*/ 595 h 3934"/>
                <a:gd name="T34" fmla="*/ 2838 w 2875"/>
                <a:gd name="T35" fmla="*/ 938 h 3934"/>
                <a:gd name="T36" fmla="*/ 2824 w 2875"/>
                <a:gd name="T37" fmla="*/ 1110 h 3934"/>
                <a:gd name="T38" fmla="*/ 2734 w 2875"/>
                <a:gd name="T39" fmla="*/ 1266 h 3934"/>
                <a:gd name="T40" fmla="*/ 2494 w 2875"/>
                <a:gd name="T41" fmla="*/ 1449 h 3934"/>
                <a:gd name="T42" fmla="*/ 2324 w 2875"/>
                <a:gd name="T43" fmla="*/ 1392 h 3934"/>
                <a:gd name="T44" fmla="*/ 2196 w 2875"/>
                <a:gd name="T45" fmla="*/ 1564 h 3934"/>
                <a:gd name="T46" fmla="*/ 2150 w 2875"/>
                <a:gd name="T47" fmla="*/ 1816 h 3934"/>
                <a:gd name="T48" fmla="*/ 2084 w 2875"/>
                <a:gd name="T49" fmla="*/ 2048 h 3934"/>
                <a:gd name="T50" fmla="*/ 1856 w 2875"/>
                <a:gd name="T51" fmla="*/ 2338 h 3934"/>
                <a:gd name="T52" fmla="*/ 1864 w 2875"/>
                <a:gd name="T53" fmla="*/ 2533 h 3934"/>
                <a:gd name="T54" fmla="*/ 1837 w 2875"/>
                <a:gd name="T55" fmla="*/ 2772 h 3934"/>
                <a:gd name="T56" fmla="*/ 1713 w 2875"/>
                <a:gd name="T57" fmla="*/ 2991 h 3934"/>
                <a:gd name="T58" fmla="*/ 1585 w 2875"/>
                <a:gd name="T59" fmla="*/ 3380 h 3934"/>
                <a:gd name="T60" fmla="*/ 1619 w 2875"/>
                <a:gd name="T61" fmla="*/ 3551 h 3934"/>
                <a:gd name="T62" fmla="*/ 1570 w 2875"/>
                <a:gd name="T63" fmla="*/ 3732 h 3934"/>
                <a:gd name="T64" fmla="*/ 1409 w 2875"/>
                <a:gd name="T65" fmla="*/ 3746 h 3934"/>
                <a:gd name="T66" fmla="*/ 1138 w 2875"/>
                <a:gd name="T67" fmla="*/ 3767 h 3934"/>
                <a:gd name="T68" fmla="*/ 703 w 2875"/>
                <a:gd name="T69" fmla="*/ 3932 h 3934"/>
                <a:gd name="T70" fmla="*/ 591 w 2875"/>
                <a:gd name="T71" fmla="*/ 3805 h 3934"/>
                <a:gd name="T72" fmla="*/ 810 w 2875"/>
                <a:gd name="T73" fmla="*/ 3530 h 3934"/>
                <a:gd name="T74" fmla="*/ 728 w 2875"/>
                <a:gd name="T75" fmla="*/ 3341 h 3934"/>
                <a:gd name="T76" fmla="*/ 419 w 2875"/>
                <a:gd name="T77" fmla="*/ 3416 h 3934"/>
                <a:gd name="T78" fmla="*/ 354 w 2875"/>
                <a:gd name="T79" fmla="*/ 3328 h 3934"/>
                <a:gd name="T80" fmla="*/ 340 w 2875"/>
                <a:gd name="T81" fmla="*/ 3144 h 3934"/>
                <a:gd name="T82" fmla="*/ 397 w 2875"/>
                <a:gd name="T83" fmla="*/ 2896 h 3934"/>
                <a:gd name="T84" fmla="*/ 452 w 2875"/>
                <a:gd name="T85" fmla="*/ 2772 h 3934"/>
                <a:gd name="T86" fmla="*/ 351 w 2875"/>
                <a:gd name="T87" fmla="*/ 2688 h 3934"/>
                <a:gd name="T88" fmla="*/ 288 w 2875"/>
                <a:gd name="T89" fmla="*/ 2513 h 3934"/>
                <a:gd name="T90" fmla="*/ 252 w 2875"/>
                <a:gd name="T91" fmla="*/ 2297 h 3934"/>
                <a:gd name="T92" fmla="*/ 140 w 2875"/>
                <a:gd name="T93" fmla="*/ 2178 h 3934"/>
                <a:gd name="T94" fmla="*/ 135 w 2875"/>
                <a:gd name="T95" fmla="*/ 2011 h 3934"/>
                <a:gd name="T96" fmla="*/ 6 w 2875"/>
                <a:gd name="T97" fmla="*/ 1898 h 3934"/>
                <a:gd name="T98" fmla="*/ 66 w 2875"/>
                <a:gd name="T99" fmla="*/ 1631 h 3934"/>
                <a:gd name="T100" fmla="*/ 225 w 2875"/>
                <a:gd name="T101" fmla="*/ 1501 h 3934"/>
                <a:gd name="T102" fmla="*/ 332 w 2875"/>
                <a:gd name="T103" fmla="*/ 1309 h 3934"/>
                <a:gd name="T104" fmla="*/ 170 w 2875"/>
                <a:gd name="T105" fmla="*/ 967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75" h="3934">
                  <a:moveTo>
                    <a:pt x="97" y="861"/>
                  </a:moveTo>
                  <a:cubicBezTo>
                    <a:pt x="97" y="860"/>
                    <a:pt x="97" y="859"/>
                    <a:pt x="97" y="859"/>
                  </a:cubicBezTo>
                  <a:cubicBezTo>
                    <a:pt x="95" y="848"/>
                    <a:pt x="104" y="827"/>
                    <a:pt x="110" y="818"/>
                  </a:cubicBezTo>
                  <a:cubicBezTo>
                    <a:pt x="137" y="784"/>
                    <a:pt x="224" y="754"/>
                    <a:pt x="255" y="724"/>
                  </a:cubicBezTo>
                  <a:cubicBezTo>
                    <a:pt x="267" y="712"/>
                    <a:pt x="278" y="676"/>
                    <a:pt x="293" y="667"/>
                  </a:cubicBezTo>
                  <a:cubicBezTo>
                    <a:pt x="324" y="650"/>
                    <a:pt x="399" y="669"/>
                    <a:pt x="433" y="659"/>
                  </a:cubicBezTo>
                  <a:cubicBezTo>
                    <a:pt x="452" y="654"/>
                    <a:pt x="483" y="628"/>
                    <a:pt x="501" y="621"/>
                  </a:cubicBezTo>
                  <a:cubicBezTo>
                    <a:pt x="525" y="613"/>
                    <a:pt x="580" y="621"/>
                    <a:pt x="600" y="605"/>
                  </a:cubicBezTo>
                  <a:cubicBezTo>
                    <a:pt x="613" y="594"/>
                    <a:pt x="614" y="555"/>
                    <a:pt x="624" y="540"/>
                  </a:cubicBezTo>
                  <a:cubicBezTo>
                    <a:pt x="637" y="522"/>
                    <a:pt x="670" y="490"/>
                    <a:pt x="690" y="481"/>
                  </a:cubicBezTo>
                  <a:cubicBezTo>
                    <a:pt x="706" y="474"/>
                    <a:pt x="746" y="487"/>
                    <a:pt x="758" y="476"/>
                  </a:cubicBezTo>
                  <a:cubicBezTo>
                    <a:pt x="764" y="470"/>
                    <a:pt x="766" y="453"/>
                    <a:pt x="764" y="446"/>
                  </a:cubicBezTo>
                  <a:cubicBezTo>
                    <a:pt x="761" y="437"/>
                    <a:pt x="738" y="428"/>
                    <a:pt x="739" y="419"/>
                  </a:cubicBezTo>
                  <a:cubicBezTo>
                    <a:pt x="740" y="405"/>
                    <a:pt x="769" y="388"/>
                    <a:pt x="783" y="384"/>
                  </a:cubicBezTo>
                  <a:cubicBezTo>
                    <a:pt x="802" y="379"/>
                    <a:pt x="843" y="398"/>
                    <a:pt x="862" y="395"/>
                  </a:cubicBezTo>
                  <a:cubicBezTo>
                    <a:pt x="878" y="392"/>
                    <a:pt x="911" y="376"/>
                    <a:pt x="920" y="362"/>
                  </a:cubicBezTo>
                  <a:cubicBezTo>
                    <a:pt x="935" y="340"/>
                    <a:pt x="916" y="277"/>
                    <a:pt x="933" y="257"/>
                  </a:cubicBezTo>
                  <a:cubicBezTo>
                    <a:pt x="944" y="245"/>
                    <a:pt x="980" y="240"/>
                    <a:pt x="996" y="238"/>
                  </a:cubicBezTo>
                  <a:cubicBezTo>
                    <a:pt x="1025" y="235"/>
                    <a:pt x="1084" y="241"/>
                    <a:pt x="1111" y="249"/>
                  </a:cubicBezTo>
                  <a:cubicBezTo>
                    <a:pt x="1137" y="257"/>
                    <a:pt x="1180" y="300"/>
                    <a:pt x="1207" y="300"/>
                  </a:cubicBezTo>
                  <a:cubicBezTo>
                    <a:pt x="1233" y="300"/>
                    <a:pt x="1274" y="260"/>
                    <a:pt x="1297" y="249"/>
                  </a:cubicBezTo>
                  <a:cubicBezTo>
                    <a:pt x="1313" y="241"/>
                    <a:pt x="1346" y="229"/>
                    <a:pt x="1363" y="222"/>
                  </a:cubicBezTo>
                  <a:cubicBezTo>
                    <a:pt x="1373" y="217"/>
                    <a:pt x="1386" y="212"/>
                    <a:pt x="1401" y="206"/>
                  </a:cubicBezTo>
                  <a:cubicBezTo>
                    <a:pt x="1437" y="191"/>
                    <a:pt x="1480" y="172"/>
                    <a:pt x="1502" y="157"/>
                  </a:cubicBezTo>
                  <a:cubicBezTo>
                    <a:pt x="1521" y="145"/>
                    <a:pt x="1556" y="117"/>
                    <a:pt x="1568" y="98"/>
                  </a:cubicBezTo>
                  <a:cubicBezTo>
                    <a:pt x="1576" y="85"/>
                    <a:pt x="1575" y="51"/>
                    <a:pt x="1584" y="38"/>
                  </a:cubicBezTo>
                  <a:cubicBezTo>
                    <a:pt x="1596" y="24"/>
                    <a:pt x="1631" y="1"/>
                    <a:pt x="1650" y="1"/>
                  </a:cubicBezTo>
                  <a:cubicBezTo>
                    <a:pt x="1666" y="0"/>
                    <a:pt x="1695" y="20"/>
                    <a:pt x="1707" y="30"/>
                  </a:cubicBezTo>
                  <a:cubicBezTo>
                    <a:pt x="1723" y="44"/>
                    <a:pt x="1754" y="75"/>
                    <a:pt x="1759" y="95"/>
                  </a:cubicBezTo>
                  <a:cubicBezTo>
                    <a:pt x="1764" y="111"/>
                    <a:pt x="1758" y="145"/>
                    <a:pt x="1751" y="160"/>
                  </a:cubicBezTo>
                  <a:cubicBezTo>
                    <a:pt x="1741" y="180"/>
                    <a:pt x="1699" y="205"/>
                    <a:pt x="1688" y="225"/>
                  </a:cubicBezTo>
                  <a:cubicBezTo>
                    <a:pt x="1680" y="238"/>
                    <a:pt x="1669" y="269"/>
                    <a:pt x="1672" y="284"/>
                  </a:cubicBezTo>
                  <a:cubicBezTo>
                    <a:pt x="1675" y="301"/>
                    <a:pt x="1697" y="331"/>
                    <a:pt x="1713" y="338"/>
                  </a:cubicBezTo>
                  <a:cubicBezTo>
                    <a:pt x="1733" y="346"/>
                    <a:pt x="1782" y="339"/>
                    <a:pt x="1800" y="327"/>
                  </a:cubicBezTo>
                  <a:cubicBezTo>
                    <a:pt x="1825" y="311"/>
                    <a:pt x="1839" y="247"/>
                    <a:pt x="1858" y="225"/>
                  </a:cubicBezTo>
                  <a:cubicBezTo>
                    <a:pt x="1866" y="215"/>
                    <a:pt x="1892" y="203"/>
                    <a:pt x="1899" y="192"/>
                  </a:cubicBezTo>
                  <a:cubicBezTo>
                    <a:pt x="1911" y="171"/>
                    <a:pt x="1902" y="117"/>
                    <a:pt x="1912" y="95"/>
                  </a:cubicBezTo>
                  <a:cubicBezTo>
                    <a:pt x="1917" y="86"/>
                    <a:pt x="1930" y="69"/>
                    <a:pt x="1940" y="65"/>
                  </a:cubicBezTo>
                  <a:cubicBezTo>
                    <a:pt x="1953" y="61"/>
                    <a:pt x="1984" y="65"/>
                    <a:pt x="1995" y="73"/>
                  </a:cubicBezTo>
                  <a:cubicBezTo>
                    <a:pt x="2000" y="78"/>
                    <a:pt x="2000" y="94"/>
                    <a:pt x="2005" y="98"/>
                  </a:cubicBezTo>
                  <a:cubicBezTo>
                    <a:pt x="2018" y="107"/>
                    <a:pt x="2054" y="98"/>
                    <a:pt x="2068" y="106"/>
                  </a:cubicBezTo>
                  <a:cubicBezTo>
                    <a:pt x="2091" y="118"/>
                    <a:pt x="2115" y="167"/>
                    <a:pt x="2134" y="184"/>
                  </a:cubicBezTo>
                  <a:cubicBezTo>
                    <a:pt x="2149" y="198"/>
                    <a:pt x="2183" y="226"/>
                    <a:pt x="2202" y="233"/>
                  </a:cubicBezTo>
                  <a:cubicBezTo>
                    <a:pt x="2245" y="248"/>
                    <a:pt x="2338" y="254"/>
                    <a:pt x="2383" y="246"/>
                  </a:cubicBezTo>
                  <a:cubicBezTo>
                    <a:pt x="2401" y="243"/>
                    <a:pt x="2427" y="232"/>
                    <a:pt x="2445" y="231"/>
                  </a:cubicBezTo>
                  <a:cubicBezTo>
                    <a:pt x="2462" y="230"/>
                    <a:pt x="2519" y="268"/>
                    <a:pt x="2528" y="282"/>
                  </a:cubicBezTo>
                  <a:cubicBezTo>
                    <a:pt x="2546" y="307"/>
                    <a:pt x="2558" y="359"/>
                    <a:pt x="2563" y="387"/>
                  </a:cubicBezTo>
                  <a:cubicBezTo>
                    <a:pt x="2549" y="407"/>
                    <a:pt x="2535" y="430"/>
                    <a:pt x="2529" y="446"/>
                  </a:cubicBezTo>
                  <a:cubicBezTo>
                    <a:pt x="2525" y="457"/>
                    <a:pt x="2522" y="483"/>
                    <a:pt x="2521" y="495"/>
                  </a:cubicBezTo>
                  <a:cubicBezTo>
                    <a:pt x="2521" y="513"/>
                    <a:pt x="2520" y="549"/>
                    <a:pt x="2529" y="564"/>
                  </a:cubicBezTo>
                  <a:cubicBezTo>
                    <a:pt x="2536" y="575"/>
                    <a:pt x="2561" y="587"/>
                    <a:pt x="2571" y="595"/>
                  </a:cubicBezTo>
                  <a:cubicBezTo>
                    <a:pt x="2606" y="620"/>
                    <a:pt x="2676" y="672"/>
                    <a:pt x="2707" y="701"/>
                  </a:cubicBezTo>
                  <a:cubicBezTo>
                    <a:pt x="2735" y="728"/>
                    <a:pt x="2790" y="782"/>
                    <a:pt x="2807" y="816"/>
                  </a:cubicBezTo>
                  <a:cubicBezTo>
                    <a:pt x="2822" y="844"/>
                    <a:pt x="2830" y="908"/>
                    <a:pt x="2838" y="938"/>
                  </a:cubicBezTo>
                  <a:cubicBezTo>
                    <a:pt x="2846" y="967"/>
                    <a:pt x="2875" y="1023"/>
                    <a:pt x="2869" y="1052"/>
                  </a:cubicBezTo>
                  <a:cubicBezTo>
                    <a:pt x="2866" y="1070"/>
                    <a:pt x="2838" y="1091"/>
                    <a:pt x="2824" y="1110"/>
                  </a:cubicBezTo>
                  <a:cubicBezTo>
                    <a:pt x="2824" y="1110"/>
                    <a:pt x="2824" y="1110"/>
                    <a:pt x="2824" y="1110"/>
                  </a:cubicBezTo>
                  <a:cubicBezTo>
                    <a:pt x="2819" y="1115"/>
                    <a:pt x="2816" y="1120"/>
                    <a:pt x="2815" y="1125"/>
                  </a:cubicBezTo>
                  <a:cubicBezTo>
                    <a:pt x="2810" y="1146"/>
                    <a:pt x="2837" y="1193"/>
                    <a:pt x="2827" y="1213"/>
                  </a:cubicBezTo>
                  <a:cubicBezTo>
                    <a:pt x="2815" y="1237"/>
                    <a:pt x="2758" y="1254"/>
                    <a:pt x="2734" y="1266"/>
                  </a:cubicBezTo>
                  <a:cubicBezTo>
                    <a:pt x="2700" y="1283"/>
                    <a:pt x="2628" y="1308"/>
                    <a:pt x="2595" y="1327"/>
                  </a:cubicBezTo>
                  <a:cubicBezTo>
                    <a:pt x="2572" y="1340"/>
                    <a:pt x="2524" y="1367"/>
                    <a:pt x="2510" y="1388"/>
                  </a:cubicBezTo>
                  <a:cubicBezTo>
                    <a:pt x="2501" y="1401"/>
                    <a:pt x="2507" y="1441"/>
                    <a:pt x="2494" y="1449"/>
                  </a:cubicBezTo>
                  <a:cubicBezTo>
                    <a:pt x="2478" y="1460"/>
                    <a:pt x="2434" y="1448"/>
                    <a:pt x="2417" y="1438"/>
                  </a:cubicBezTo>
                  <a:cubicBezTo>
                    <a:pt x="2406" y="1431"/>
                    <a:pt x="2397" y="1402"/>
                    <a:pt x="2386" y="1396"/>
                  </a:cubicBezTo>
                  <a:cubicBezTo>
                    <a:pt x="2372" y="1389"/>
                    <a:pt x="2339" y="1387"/>
                    <a:pt x="2324" y="1392"/>
                  </a:cubicBezTo>
                  <a:cubicBezTo>
                    <a:pt x="2312" y="1396"/>
                    <a:pt x="2296" y="1416"/>
                    <a:pt x="2285" y="1423"/>
                  </a:cubicBezTo>
                  <a:cubicBezTo>
                    <a:pt x="2267" y="1434"/>
                    <a:pt x="2220" y="1443"/>
                    <a:pt x="2208" y="1461"/>
                  </a:cubicBezTo>
                  <a:cubicBezTo>
                    <a:pt x="2193" y="1482"/>
                    <a:pt x="2206" y="1540"/>
                    <a:pt x="2196" y="1564"/>
                  </a:cubicBezTo>
                  <a:cubicBezTo>
                    <a:pt x="2190" y="1578"/>
                    <a:pt x="2165" y="1600"/>
                    <a:pt x="2158" y="1613"/>
                  </a:cubicBezTo>
                  <a:cubicBezTo>
                    <a:pt x="2147" y="1634"/>
                    <a:pt x="2132" y="1678"/>
                    <a:pt x="2131" y="1701"/>
                  </a:cubicBezTo>
                  <a:cubicBezTo>
                    <a:pt x="2129" y="1730"/>
                    <a:pt x="2142" y="1788"/>
                    <a:pt x="2150" y="1816"/>
                  </a:cubicBezTo>
                  <a:cubicBezTo>
                    <a:pt x="2155" y="1835"/>
                    <a:pt x="2181" y="1869"/>
                    <a:pt x="2181" y="1888"/>
                  </a:cubicBezTo>
                  <a:cubicBezTo>
                    <a:pt x="2181" y="1910"/>
                    <a:pt x="2157" y="1949"/>
                    <a:pt x="2146" y="1968"/>
                  </a:cubicBezTo>
                  <a:cubicBezTo>
                    <a:pt x="2133" y="1990"/>
                    <a:pt x="2104" y="2033"/>
                    <a:pt x="2084" y="2048"/>
                  </a:cubicBezTo>
                  <a:cubicBezTo>
                    <a:pt x="2055" y="2070"/>
                    <a:pt x="1980" y="2084"/>
                    <a:pt x="1949" y="2102"/>
                  </a:cubicBezTo>
                  <a:cubicBezTo>
                    <a:pt x="1927" y="2114"/>
                    <a:pt x="1883" y="2141"/>
                    <a:pt x="1871" y="2163"/>
                  </a:cubicBezTo>
                  <a:cubicBezTo>
                    <a:pt x="1850" y="2202"/>
                    <a:pt x="1846" y="2296"/>
                    <a:pt x="1856" y="2338"/>
                  </a:cubicBezTo>
                  <a:cubicBezTo>
                    <a:pt x="1863" y="2369"/>
                    <a:pt x="1914" y="2415"/>
                    <a:pt x="1922" y="2445"/>
                  </a:cubicBezTo>
                  <a:cubicBezTo>
                    <a:pt x="1924" y="2457"/>
                    <a:pt x="1923" y="2481"/>
                    <a:pt x="1918" y="2491"/>
                  </a:cubicBezTo>
                  <a:cubicBezTo>
                    <a:pt x="1910" y="2506"/>
                    <a:pt x="1875" y="2521"/>
                    <a:pt x="1864" y="2533"/>
                  </a:cubicBezTo>
                  <a:cubicBezTo>
                    <a:pt x="1851" y="2547"/>
                    <a:pt x="1824" y="2576"/>
                    <a:pt x="1821" y="2594"/>
                  </a:cubicBezTo>
                  <a:cubicBezTo>
                    <a:pt x="1816" y="2626"/>
                    <a:pt x="1857" y="2686"/>
                    <a:pt x="1856" y="2718"/>
                  </a:cubicBezTo>
                  <a:cubicBezTo>
                    <a:pt x="1855" y="2732"/>
                    <a:pt x="1843" y="2759"/>
                    <a:pt x="1837" y="2772"/>
                  </a:cubicBezTo>
                  <a:cubicBezTo>
                    <a:pt x="1829" y="2788"/>
                    <a:pt x="1812" y="2822"/>
                    <a:pt x="1798" y="2835"/>
                  </a:cubicBezTo>
                  <a:cubicBezTo>
                    <a:pt x="1782" y="2850"/>
                    <a:pt x="1731" y="2858"/>
                    <a:pt x="1719" y="2877"/>
                  </a:cubicBezTo>
                  <a:cubicBezTo>
                    <a:pt x="1703" y="2901"/>
                    <a:pt x="1723" y="2964"/>
                    <a:pt x="1713" y="2991"/>
                  </a:cubicBezTo>
                  <a:cubicBezTo>
                    <a:pt x="1707" y="3008"/>
                    <a:pt x="1675" y="3030"/>
                    <a:pt x="1668" y="3046"/>
                  </a:cubicBezTo>
                  <a:cubicBezTo>
                    <a:pt x="1642" y="3112"/>
                    <a:pt x="1675" y="3264"/>
                    <a:pt x="1643" y="3327"/>
                  </a:cubicBezTo>
                  <a:cubicBezTo>
                    <a:pt x="1635" y="3344"/>
                    <a:pt x="1593" y="3362"/>
                    <a:pt x="1585" y="3380"/>
                  </a:cubicBezTo>
                  <a:cubicBezTo>
                    <a:pt x="1579" y="3396"/>
                    <a:pt x="1583" y="3431"/>
                    <a:pt x="1587" y="3447"/>
                  </a:cubicBezTo>
                  <a:cubicBezTo>
                    <a:pt x="1594" y="3474"/>
                    <a:pt x="1632" y="3515"/>
                    <a:pt x="1642" y="3547"/>
                  </a:cubicBezTo>
                  <a:cubicBezTo>
                    <a:pt x="1633" y="3548"/>
                    <a:pt x="1625" y="3550"/>
                    <a:pt x="1619" y="3551"/>
                  </a:cubicBezTo>
                  <a:cubicBezTo>
                    <a:pt x="1601" y="3557"/>
                    <a:pt x="1565" y="3573"/>
                    <a:pt x="1551" y="3586"/>
                  </a:cubicBezTo>
                  <a:cubicBezTo>
                    <a:pt x="1541" y="3596"/>
                    <a:pt x="1524" y="3619"/>
                    <a:pt x="1523" y="3632"/>
                  </a:cubicBezTo>
                  <a:cubicBezTo>
                    <a:pt x="1522" y="3660"/>
                    <a:pt x="1570" y="3705"/>
                    <a:pt x="1570" y="3732"/>
                  </a:cubicBezTo>
                  <a:cubicBezTo>
                    <a:pt x="1570" y="3748"/>
                    <a:pt x="1558" y="3779"/>
                    <a:pt x="1545" y="3789"/>
                  </a:cubicBezTo>
                  <a:cubicBezTo>
                    <a:pt x="1529" y="3801"/>
                    <a:pt x="1485" y="3806"/>
                    <a:pt x="1466" y="3800"/>
                  </a:cubicBezTo>
                  <a:cubicBezTo>
                    <a:pt x="1447" y="3794"/>
                    <a:pt x="1424" y="3758"/>
                    <a:pt x="1409" y="3746"/>
                  </a:cubicBezTo>
                  <a:cubicBezTo>
                    <a:pt x="1387" y="3728"/>
                    <a:pt x="1345" y="3690"/>
                    <a:pt x="1318" y="3684"/>
                  </a:cubicBezTo>
                  <a:cubicBezTo>
                    <a:pt x="1306" y="3681"/>
                    <a:pt x="1281" y="3688"/>
                    <a:pt x="1269" y="3692"/>
                  </a:cubicBezTo>
                  <a:cubicBezTo>
                    <a:pt x="1233" y="3704"/>
                    <a:pt x="1172" y="3751"/>
                    <a:pt x="1138" y="3767"/>
                  </a:cubicBezTo>
                  <a:cubicBezTo>
                    <a:pt x="1076" y="3796"/>
                    <a:pt x="947" y="3839"/>
                    <a:pt x="883" y="3864"/>
                  </a:cubicBezTo>
                  <a:cubicBezTo>
                    <a:pt x="855" y="3876"/>
                    <a:pt x="798" y="3903"/>
                    <a:pt x="769" y="3913"/>
                  </a:cubicBezTo>
                  <a:cubicBezTo>
                    <a:pt x="752" y="3919"/>
                    <a:pt x="720" y="3934"/>
                    <a:pt x="703" y="3932"/>
                  </a:cubicBezTo>
                  <a:cubicBezTo>
                    <a:pt x="683" y="3929"/>
                    <a:pt x="651" y="3900"/>
                    <a:pt x="635" y="3889"/>
                  </a:cubicBezTo>
                  <a:cubicBezTo>
                    <a:pt x="618" y="3877"/>
                    <a:pt x="573" y="3860"/>
                    <a:pt x="569" y="3840"/>
                  </a:cubicBezTo>
                  <a:cubicBezTo>
                    <a:pt x="567" y="3830"/>
                    <a:pt x="585" y="3813"/>
                    <a:pt x="591" y="3805"/>
                  </a:cubicBezTo>
                  <a:cubicBezTo>
                    <a:pt x="605" y="3785"/>
                    <a:pt x="642" y="3749"/>
                    <a:pt x="654" y="3727"/>
                  </a:cubicBezTo>
                  <a:cubicBezTo>
                    <a:pt x="668" y="3700"/>
                    <a:pt x="669" y="3635"/>
                    <a:pt x="687" y="3611"/>
                  </a:cubicBezTo>
                  <a:cubicBezTo>
                    <a:pt x="708" y="3581"/>
                    <a:pt x="789" y="3560"/>
                    <a:pt x="810" y="3530"/>
                  </a:cubicBezTo>
                  <a:cubicBezTo>
                    <a:pt x="822" y="3513"/>
                    <a:pt x="831" y="3469"/>
                    <a:pt x="829" y="3449"/>
                  </a:cubicBezTo>
                  <a:cubicBezTo>
                    <a:pt x="826" y="3427"/>
                    <a:pt x="804" y="3386"/>
                    <a:pt x="788" y="3371"/>
                  </a:cubicBezTo>
                  <a:cubicBezTo>
                    <a:pt x="776" y="3359"/>
                    <a:pt x="744" y="3342"/>
                    <a:pt x="728" y="3341"/>
                  </a:cubicBezTo>
                  <a:cubicBezTo>
                    <a:pt x="705" y="3339"/>
                    <a:pt x="661" y="3359"/>
                    <a:pt x="640" y="3368"/>
                  </a:cubicBezTo>
                  <a:cubicBezTo>
                    <a:pt x="614" y="3379"/>
                    <a:pt x="569" y="3416"/>
                    <a:pt x="542" y="3422"/>
                  </a:cubicBezTo>
                  <a:cubicBezTo>
                    <a:pt x="512" y="3429"/>
                    <a:pt x="442" y="3436"/>
                    <a:pt x="419" y="3416"/>
                  </a:cubicBezTo>
                  <a:cubicBezTo>
                    <a:pt x="410" y="3409"/>
                    <a:pt x="413" y="3383"/>
                    <a:pt x="408" y="3373"/>
                  </a:cubicBezTo>
                  <a:cubicBezTo>
                    <a:pt x="401" y="3363"/>
                    <a:pt x="367" y="3343"/>
                    <a:pt x="349" y="3333"/>
                  </a:cubicBezTo>
                  <a:cubicBezTo>
                    <a:pt x="350" y="3331"/>
                    <a:pt x="352" y="3329"/>
                    <a:pt x="354" y="3328"/>
                  </a:cubicBezTo>
                  <a:cubicBezTo>
                    <a:pt x="362" y="3320"/>
                    <a:pt x="386" y="3311"/>
                    <a:pt x="392" y="3301"/>
                  </a:cubicBezTo>
                  <a:cubicBezTo>
                    <a:pt x="402" y="3280"/>
                    <a:pt x="399" y="3231"/>
                    <a:pt x="392" y="3209"/>
                  </a:cubicBezTo>
                  <a:cubicBezTo>
                    <a:pt x="385" y="3190"/>
                    <a:pt x="344" y="3165"/>
                    <a:pt x="340" y="3144"/>
                  </a:cubicBezTo>
                  <a:cubicBezTo>
                    <a:pt x="337" y="3129"/>
                    <a:pt x="353" y="3099"/>
                    <a:pt x="359" y="3085"/>
                  </a:cubicBezTo>
                  <a:cubicBezTo>
                    <a:pt x="369" y="3061"/>
                    <a:pt x="401" y="3018"/>
                    <a:pt x="405" y="2993"/>
                  </a:cubicBezTo>
                  <a:cubicBezTo>
                    <a:pt x="410" y="2969"/>
                    <a:pt x="389" y="2919"/>
                    <a:pt x="397" y="2896"/>
                  </a:cubicBezTo>
                  <a:cubicBezTo>
                    <a:pt x="406" y="2873"/>
                    <a:pt x="454" y="2846"/>
                    <a:pt x="468" y="2826"/>
                  </a:cubicBezTo>
                  <a:cubicBezTo>
                    <a:pt x="473" y="2819"/>
                    <a:pt x="484" y="2804"/>
                    <a:pt x="482" y="2796"/>
                  </a:cubicBezTo>
                  <a:cubicBezTo>
                    <a:pt x="480" y="2787"/>
                    <a:pt x="462" y="2772"/>
                    <a:pt x="452" y="2772"/>
                  </a:cubicBezTo>
                  <a:cubicBezTo>
                    <a:pt x="431" y="2772"/>
                    <a:pt x="407" y="2821"/>
                    <a:pt x="386" y="2823"/>
                  </a:cubicBezTo>
                  <a:cubicBezTo>
                    <a:pt x="373" y="2825"/>
                    <a:pt x="344" y="2811"/>
                    <a:pt x="337" y="2799"/>
                  </a:cubicBezTo>
                  <a:cubicBezTo>
                    <a:pt x="324" y="2774"/>
                    <a:pt x="341" y="2714"/>
                    <a:pt x="351" y="2688"/>
                  </a:cubicBezTo>
                  <a:cubicBezTo>
                    <a:pt x="357" y="2673"/>
                    <a:pt x="385" y="2650"/>
                    <a:pt x="389" y="2634"/>
                  </a:cubicBezTo>
                  <a:cubicBezTo>
                    <a:pt x="395" y="2612"/>
                    <a:pt x="393" y="2561"/>
                    <a:pt x="378" y="2543"/>
                  </a:cubicBezTo>
                  <a:cubicBezTo>
                    <a:pt x="363" y="2524"/>
                    <a:pt x="308" y="2525"/>
                    <a:pt x="288" y="2513"/>
                  </a:cubicBezTo>
                  <a:cubicBezTo>
                    <a:pt x="269" y="2502"/>
                    <a:pt x="234" y="2472"/>
                    <a:pt x="222" y="2454"/>
                  </a:cubicBezTo>
                  <a:cubicBezTo>
                    <a:pt x="214" y="2441"/>
                    <a:pt x="202" y="2412"/>
                    <a:pt x="203" y="2397"/>
                  </a:cubicBezTo>
                  <a:cubicBezTo>
                    <a:pt x="205" y="2369"/>
                    <a:pt x="255" y="2325"/>
                    <a:pt x="252" y="2297"/>
                  </a:cubicBezTo>
                  <a:cubicBezTo>
                    <a:pt x="251" y="2285"/>
                    <a:pt x="231" y="2268"/>
                    <a:pt x="222" y="2259"/>
                  </a:cubicBezTo>
                  <a:cubicBezTo>
                    <a:pt x="208" y="2246"/>
                    <a:pt x="170" y="2229"/>
                    <a:pt x="157" y="2213"/>
                  </a:cubicBezTo>
                  <a:cubicBezTo>
                    <a:pt x="150" y="2206"/>
                    <a:pt x="140" y="2188"/>
                    <a:pt x="140" y="2178"/>
                  </a:cubicBezTo>
                  <a:cubicBezTo>
                    <a:pt x="142" y="2151"/>
                    <a:pt x="196" y="2113"/>
                    <a:pt x="198" y="2087"/>
                  </a:cubicBezTo>
                  <a:cubicBezTo>
                    <a:pt x="198" y="2074"/>
                    <a:pt x="183" y="2053"/>
                    <a:pt x="176" y="2043"/>
                  </a:cubicBezTo>
                  <a:cubicBezTo>
                    <a:pt x="168" y="2033"/>
                    <a:pt x="148" y="2011"/>
                    <a:pt x="135" y="2011"/>
                  </a:cubicBezTo>
                  <a:cubicBezTo>
                    <a:pt x="117" y="2011"/>
                    <a:pt x="100" y="2054"/>
                    <a:pt x="83" y="2057"/>
                  </a:cubicBezTo>
                  <a:cubicBezTo>
                    <a:pt x="72" y="2058"/>
                    <a:pt x="49" y="2047"/>
                    <a:pt x="42" y="2038"/>
                  </a:cubicBezTo>
                  <a:cubicBezTo>
                    <a:pt x="18" y="2010"/>
                    <a:pt x="10" y="1934"/>
                    <a:pt x="6" y="1898"/>
                  </a:cubicBezTo>
                  <a:cubicBezTo>
                    <a:pt x="3" y="1869"/>
                    <a:pt x="0" y="1808"/>
                    <a:pt x="12" y="1782"/>
                  </a:cubicBezTo>
                  <a:cubicBezTo>
                    <a:pt x="19" y="1764"/>
                    <a:pt x="56" y="1743"/>
                    <a:pt x="64" y="1725"/>
                  </a:cubicBezTo>
                  <a:cubicBezTo>
                    <a:pt x="73" y="1703"/>
                    <a:pt x="55" y="1651"/>
                    <a:pt x="66" y="1631"/>
                  </a:cubicBezTo>
                  <a:cubicBezTo>
                    <a:pt x="74" y="1617"/>
                    <a:pt x="104" y="1602"/>
                    <a:pt x="118" y="1595"/>
                  </a:cubicBezTo>
                  <a:cubicBezTo>
                    <a:pt x="134" y="1589"/>
                    <a:pt x="171" y="1590"/>
                    <a:pt x="184" y="1579"/>
                  </a:cubicBezTo>
                  <a:cubicBezTo>
                    <a:pt x="201" y="1566"/>
                    <a:pt x="217" y="1522"/>
                    <a:pt x="225" y="1501"/>
                  </a:cubicBezTo>
                  <a:cubicBezTo>
                    <a:pt x="231" y="1486"/>
                    <a:pt x="233" y="1453"/>
                    <a:pt x="241" y="1439"/>
                  </a:cubicBezTo>
                  <a:cubicBezTo>
                    <a:pt x="254" y="1416"/>
                    <a:pt x="302" y="1386"/>
                    <a:pt x="315" y="1363"/>
                  </a:cubicBezTo>
                  <a:cubicBezTo>
                    <a:pt x="322" y="1351"/>
                    <a:pt x="334" y="1323"/>
                    <a:pt x="332" y="1309"/>
                  </a:cubicBezTo>
                  <a:cubicBezTo>
                    <a:pt x="327" y="1275"/>
                    <a:pt x="266" y="1224"/>
                    <a:pt x="255" y="1191"/>
                  </a:cubicBezTo>
                  <a:cubicBezTo>
                    <a:pt x="245" y="1159"/>
                    <a:pt x="259" y="1089"/>
                    <a:pt x="247" y="1058"/>
                  </a:cubicBezTo>
                  <a:cubicBezTo>
                    <a:pt x="236" y="1031"/>
                    <a:pt x="188" y="991"/>
                    <a:pt x="170" y="967"/>
                  </a:cubicBezTo>
                  <a:cubicBezTo>
                    <a:pt x="151" y="941"/>
                    <a:pt x="103" y="893"/>
                    <a:pt x="97" y="8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6" name="Freeform 39"/>
            <p:cNvSpPr>
              <a:spLocks/>
            </p:cNvSpPr>
            <p:nvPr/>
          </p:nvSpPr>
          <p:spPr bwMode="auto">
            <a:xfrm>
              <a:off x="5019675" y="2957512"/>
              <a:ext cx="119063" cy="187325"/>
            </a:xfrm>
            <a:custGeom>
              <a:avLst/>
              <a:gdLst>
                <a:gd name="T0" fmla="*/ 73 w 704"/>
                <a:gd name="T1" fmla="*/ 389 h 1111"/>
                <a:gd name="T2" fmla="*/ 181 w 704"/>
                <a:gd name="T3" fmla="*/ 405 h 1111"/>
                <a:gd name="T4" fmla="*/ 193 w 704"/>
                <a:gd name="T5" fmla="*/ 283 h 1111"/>
                <a:gd name="T6" fmla="*/ 181 w 704"/>
                <a:gd name="T7" fmla="*/ 207 h 1111"/>
                <a:gd name="T8" fmla="*/ 180 w 704"/>
                <a:gd name="T9" fmla="*/ 123 h 1111"/>
                <a:gd name="T10" fmla="*/ 181 w 704"/>
                <a:gd name="T11" fmla="*/ 119 h 1111"/>
                <a:gd name="T12" fmla="*/ 258 w 704"/>
                <a:gd name="T13" fmla="*/ 16 h 1111"/>
                <a:gd name="T14" fmla="*/ 278 w 704"/>
                <a:gd name="T15" fmla="*/ 8 h 1111"/>
                <a:gd name="T16" fmla="*/ 324 w 704"/>
                <a:gd name="T17" fmla="*/ 1 h 1111"/>
                <a:gd name="T18" fmla="*/ 409 w 704"/>
                <a:gd name="T19" fmla="*/ 43 h 1111"/>
                <a:gd name="T20" fmla="*/ 405 w 704"/>
                <a:gd name="T21" fmla="*/ 142 h 1111"/>
                <a:gd name="T22" fmla="*/ 363 w 704"/>
                <a:gd name="T23" fmla="*/ 165 h 1111"/>
                <a:gd name="T24" fmla="*/ 386 w 704"/>
                <a:gd name="T25" fmla="*/ 283 h 1111"/>
                <a:gd name="T26" fmla="*/ 460 w 704"/>
                <a:gd name="T27" fmla="*/ 371 h 1111"/>
                <a:gd name="T28" fmla="*/ 521 w 704"/>
                <a:gd name="T29" fmla="*/ 371 h 1111"/>
                <a:gd name="T30" fmla="*/ 560 w 704"/>
                <a:gd name="T31" fmla="*/ 405 h 1111"/>
                <a:gd name="T32" fmla="*/ 579 w 704"/>
                <a:gd name="T33" fmla="*/ 486 h 1111"/>
                <a:gd name="T34" fmla="*/ 661 w 704"/>
                <a:gd name="T35" fmla="*/ 497 h 1111"/>
                <a:gd name="T36" fmla="*/ 695 w 704"/>
                <a:gd name="T37" fmla="*/ 535 h 1111"/>
                <a:gd name="T38" fmla="*/ 694 w 704"/>
                <a:gd name="T39" fmla="*/ 633 h 1111"/>
                <a:gd name="T40" fmla="*/ 660 w 704"/>
                <a:gd name="T41" fmla="*/ 626 h 1111"/>
                <a:gd name="T42" fmla="*/ 597 w 704"/>
                <a:gd name="T43" fmla="*/ 618 h 1111"/>
                <a:gd name="T44" fmla="*/ 551 w 704"/>
                <a:gd name="T45" fmla="*/ 630 h 1111"/>
                <a:gd name="T46" fmla="*/ 508 w 704"/>
                <a:gd name="T47" fmla="*/ 671 h 1111"/>
                <a:gd name="T48" fmla="*/ 500 w 704"/>
                <a:gd name="T49" fmla="*/ 730 h 1111"/>
                <a:gd name="T50" fmla="*/ 536 w 704"/>
                <a:gd name="T51" fmla="*/ 757 h 1111"/>
                <a:gd name="T52" fmla="*/ 538 w 704"/>
                <a:gd name="T53" fmla="*/ 815 h 1111"/>
                <a:gd name="T54" fmla="*/ 475 w 704"/>
                <a:gd name="T55" fmla="*/ 823 h 1111"/>
                <a:gd name="T56" fmla="*/ 453 w 704"/>
                <a:gd name="T57" fmla="*/ 897 h 1111"/>
                <a:gd name="T58" fmla="*/ 443 w 704"/>
                <a:gd name="T59" fmla="*/ 1003 h 1111"/>
                <a:gd name="T60" fmla="*/ 506 w 704"/>
                <a:gd name="T61" fmla="*/ 1076 h 1111"/>
                <a:gd name="T62" fmla="*/ 527 w 704"/>
                <a:gd name="T63" fmla="*/ 1100 h 1111"/>
                <a:gd name="T64" fmla="*/ 427 w 704"/>
                <a:gd name="T65" fmla="*/ 1109 h 1111"/>
                <a:gd name="T66" fmla="*/ 332 w 704"/>
                <a:gd name="T67" fmla="*/ 1081 h 1111"/>
                <a:gd name="T68" fmla="*/ 224 w 704"/>
                <a:gd name="T69" fmla="*/ 1031 h 1111"/>
                <a:gd name="T70" fmla="*/ 173 w 704"/>
                <a:gd name="T71" fmla="*/ 1062 h 1111"/>
                <a:gd name="T72" fmla="*/ 96 w 704"/>
                <a:gd name="T73" fmla="*/ 1047 h 1111"/>
                <a:gd name="T74" fmla="*/ 19 w 704"/>
                <a:gd name="T75" fmla="*/ 959 h 1111"/>
                <a:gd name="T76" fmla="*/ 3 w 704"/>
                <a:gd name="T77" fmla="*/ 883 h 1111"/>
                <a:gd name="T78" fmla="*/ 53 w 704"/>
                <a:gd name="T79" fmla="*/ 791 h 1111"/>
                <a:gd name="T80" fmla="*/ 50 w 704"/>
                <a:gd name="T81" fmla="*/ 707 h 1111"/>
                <a:gd name="T82" fmla="*/ 15 w 704"/>
                <a:gd name="T83" fmla="*/ 650 h 1111"/>
                <a:gd name="T84" fmla="*/ 30 w 704"/>
                <a:gd name="T85" fmla="*/ 524 h 1111"/>
                <a:gd name="T86" fmla="*/ 10 w 704"/>
                <a:gd name="T87" fmla="*/ 454 h 1111"/>
                <a:gd name="T88" fmla="*/ 12 w 704"/>
                <a:gd name="T89" fmla="*/ 448 h 1111"/>
                <a:gd name="T90" fmla="*/ 69 w 704"/>
                <a:gd name="T91" fmla="*/ 390 h 1111"/>
                <a:gd name="T92" fmla="*/ 73 w 704"/>
                <a:gd name="T93" fmla="*/ 389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111">
                  <a:moveTo>
                    <a:pt x="73" y="389"/>
                  </a:moveTo>
                  <a:cubicBezTo>
                    <a:pt x="101" y="385"/>
                    <a:pt x="160" y="422"/>
                    <a:pt x="181" y="405"/>
                  </a:cubicBezTo>
                  <a:cubicBezTo>
                    <a:pt x="205" y="386"/>
                    <a:pt x="193" y="314"/>
                    <a:pt x="193" y="283"/>
                  </a:cubicBezTo>
                  <a:cubicBezTo>
                    <a:pt x="192" y="264"/>
                    <a:pt x="183" y="226"/>
                    <a:pt x="181" y="207"/>
                  </a:cubicBezTo>
                  <a:cubicBezTo>
                    <a:pt x="179" y="186"/>
                    <a:pt x="175" y="145"/>
                    <a:pt x="180" y="123"/>
                  </a:cubicBezTo>
                  <a:cubicBezTo>
                    <a:pt x="181" y="122"/>
                    <a:pt x="181" y="121"/>
                    <a:pt x="181" y="119"/>
                  </a:cubicBezTo>
                  <a:cubicBezTo>
                    <a:pt x="191" y="89"/>
                    <a:pt x="231" y="34"/>
                    <a:pt x="258" y="16"/>
                  </a:cubicBezTo>
                  <a:cubicBezTo>
                    <a:pt x="263" y="13"/>
                    <a:pt x="270" y="10"/>
                    <a:pt x="278" y="8"/>
                  </a:cubicBezTo>
                  <a:cubicBezTo>
                    <a:pt x="293" y="3"/>
                    <a:pt x="313" y="0"/>
                    <a:pt x="324" y="1"/>
                  </a:cubicBezTo>
                  <a:cubicBezTo>
                    <a:pt x="348" y="4"/>
                    <a:pt x="397" y="23"/>
                    <a:pt x="409" y="43"/>
                  </a:cubicBezTo>
                  <a:cubicBezTo>
                    <a:pt x="422" y="64"/>
                    <a:pt x="419" y="121"/>
                    <a:pt x="405" y="142"/>
                  </a:cubicBezTo>
                  <a:cubicBezTo>
                    <a:pt x="399" y="152"/>
                    <a:pt x="368" y="154"/>
                    <a:pt x="363" y="165"/>
                  </a:cubicBezTo>
                  <a:cubicBezTo>
                    <a:pt x="350" y="192"/>
                    <a:pt x="373" y="256"/>
                    <a:pt x="386" y="283"/>
                  </a:cubicBezTo>
                  <a:cubicBezTo>
                    <a:pt x="398" y="309"/>
                    <a:pt x="433" y="359"/>
                    <a:pt x="460" y="371"/>
                  </a:cubicBezTo>
                  <a:cubicBezTo>
                    <a:pt x="474" y="378"/>
                    <a:pt x="507" y="366"/>
                    <a:pt x="521" y="371"/>
                  </a:cubicBezTo>
                  <a:cubicBezTo>
                    <a:pt x="534" y="376"/>
                    <a:pt x="553" y="394"/>
                    <a:pt x="560" y="405"/>
                  </a:cubicBezTo>
                  <a:cubicBezTo>
                    <a:pt x="571" y="423"/>
                    <a:pt x="564" y="472"/>
                    <a:pt x="579" y="486"/>
                  </a:cubicBezTo>
                  <a:cubicBezTo>
                    <a:pt x="595" y="499"/>
                    <a:pt x="643" y="488"/>
                    <a:pt x="661" y="497"/>
                  </a:cubicBezTo>
                  <a:cubicBezTo>
                    <a:pt x="672" y="503"/>
                    <a:pt x="691" y="523"/>
                    <a:pt x="695" y="535"/>
                  </a:cubicBezTo>
                  <a:cubicBezTo>
                    <a:pt x="704" y="558"/>
                    <a:pt x="698" y="598"/>
                    <a:pt x="694" y="633"/>
                  </a:cubicBezTo>
                  <a:cubicBezTo>
                    <a:pt x="682" y="630"/>
                    <a:pt x="668" y="628"/>
                    <a:pt x="660" y="626"/>
                  </a:cubicBezTo>
                  <a:cubicBezTo>
                    <a:pt x="644" y="623"/>
                    <a:pt x="613" y="617"/>
                    <a:pt x="597" y="618"/>
                  </a:cubicBezTo>
                  <a:cubicBezTo>
                    <a:pt x="585" y="619"/>
                    <a:pt x="561" y="624"/>
                    <a:pt x="551" y="630"/>
                  </a:cubicBezTo>
                  <a:cubicBezTo>
                    <a:pt x="538" y="637"/>
                    <a:pt x="515" y="658"/>
                    <a:pt x="508" y="671"/>
                  </a:cubicBezTo>
                  <a:cubicBezTo>
                    <a:pt x="501" y="684"/>
                    <a:pt x="494" y="717"/>
                    <a:pt x="500" y="730"/>
                  </a:cubicBezTo>
                  <a:cubicBezTo>
                    <a:pt x="504" y="741"/>
                    <a:pt x="531" y="747"/>
                    <a:pt x="536" y="757"/>
                  </a:cubicBezTo>
                  <a:cubicBezTo>
                    <a:pt x="543" y="770"/>
                    <a:pt x="547" y="804"/>
                    <a:pt x="538" y="815"/>
                  </a:cubicBezTo>
                  <a:cubicBezTo>
                    <a:pt x="527" y="827"/>
                    <a:pt x="487" y="812"/>
                    <a:pt x="475" y="823"/>
                  </a:cubicBezTo>
                  <a:cubicBezTo>
                    <a:pt x="460" y="835"/>
                    <a:pt x="457" y="878"/>
                    <a:pt x="453" y="897"/>
                  </a:cubicBezTo>
                  <a:cubicBezTo>
                    <a:pt x="448" y="923"/>
                    <a:pt x="435" y="978"/>
                    <a:pt x="443" y="1003"/>
                  </a:cubicBezTo>
                  <a:cubicBezTo>
                    <a:pt x="451" y="1026"/>
                    <a:pt x="491" y="1057"/>
                    <a:pt x="506" y="1076"/>
                  </a:cubicBezTo>
                  <a:cubicBezTo>
                    <a:pt x="512" y="1082"/>
                    <a:pt x="519" y="1091"/>
                    <a:pt x="527" y="1100"/>
                  </a:cubicBezTo>
                  <a:cubicBezTo>
                    <a:pt x="492" y="1104"/>
                    <a:pt x="441" y="1109"/>
                    <a:pt x="427" y="1109"/>
                  </a:cubicBezTo>
                  <a:cubicBezTo>
                    <a:pt x="406" y="1111"/>
                    <a:pt x="352" y="1088"/>
                    <a:pt x="332" y="1081"/>
                  </a:cubicBezTo>
                  <a:cubicBezTo>
                    <a:pt x="304" y="1071"/>
                    <a:pt x="253" y="1030"/>
                    <a:pt x="224" y="1031"/>
                  </a:cubicBezTo>
                  <a:cubicBezTo>
                    <a:pt x="209" y="1032"/>
                    <a:pt x="188" y="1059"/>
                    <a:pt x="173" y="1062"/>
                  </a:cubicBezTo>
                  <a:cubicBezTo>
                    <a:pt x="154" y="1065"/>
                    <a:pt x="113" y="1056"/>
                    <a:pt x="96" y="1047"/>
                  </a:cubicBezTo>
                  <a:cubicBezTo>
                    <a:pt x="70" y="1032"/>
                    <a:pt x="32" y="985"/>
                    <a:pt x="19" y="959"/>
                  </a:cubicBezTo>
                  <a:cubicBezTo>
                    <a:pt x="10" y="941"/>
                    <a:pt x="0" y="902"/>
                    <a:pt x="3" y="883"/>
                  </a:cubicBezTo>
                  <a:cubicBezTo>
                    <a:pt x="7" y="857"/>
                    <a:pt x="48" y="816"/>
                    <a:pt x="53" y="791"/>
                  </a:cubicBezTo>
                  <a:cubicBezTo>
                    <a:pt x="58" y="770"/>
                    <a:pt x="56" y="727"/>
                    <a:pt x="50" y="707"/>
                  </a:cubicBezTo>
                  <a:cubicBezTo>
                    <a:pt x="45" y="691"/>
                    <a:pt x="18" y="666"/>
                    <a:pt x="15" y="650"/>
                  </a:cubicBezTo>
                  <a:cubicBezTo>
                    <a:pt x="8" y="619"/>
                    <a:pt x="32" y="555"/>
                    <a:pt x="30" y="524"/>
                  </a:cubicBezTo>
                  <a:cubicBezTo>
                    <a:pt x="29" y="506"/>
                    <a:pt x="8" y="472"/>
                    <a:pt x="10" y="454"/>
                  </a:cubicBezTo>
                  <a:cubicBezTo>
                    <a:pt x="11" y="452"/>
                    <a:pt x="12" y="450"/>
                    <a:pt x="12" y="448"/>
                  </a:cubicBezTo>
                  <a:cubicBezTo>
                    <a:pt x="20" y="427"/>
                    <a:pt x="50" y="397"/>
                    <a:pt x="69" y="390"/>
                  </a:cubicBezTo>
                  <a:cubicBezTo>
                    <a:pt x="70" y="390"/>
                    <a:pt x="71" y="389"/>
                    <a:pt x="73" y="3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7" name="Freeform 40"/>
            <p:cNvSpPr>
              <a:spLocks/>
            </p:cNvSpPr>
            <p:nvPr/>
          </p:nvSpPr>
          <p:spPr bwMode="auto">
            <a:xfrm>
              <a:off x="4468813" y="3419475"/>
              <a:ext cx="609600" cy="550863"/>
            </a:xfrm>
            <a:custGeom>
              <a:avLst/>
              <a:gdLst>
                <a:gd name="T0" fmla="*/ 3529 w 3604"/>
                <a:gd name="T1" fmla="*/ 1505 h 3250"/>
                <a:gd name="T2" fmla="*/ 3335 w 3604"/>
                <a:gd name="T3" fmla="*/ 1632 h 3250"/>
                <a:gd name="T4" fmla="*/ 3086 w 3604"/>
                <a:gd name="T5" fmla="*/ 1441 h 3250"/>
                <a:gd name="T6" fmla="*/ 3059 w 3604"/>
                <a:gd name="T7" fmla="*/ 1737 h 3250"/>
                <a:gd name="T8" fmla="*/ 2903 w 3604"/>
                <a:gd name="T9" fmla="*/ 1921 h 3250"/>
                <a:gd name="T10" fmla="*/ 2832 w 3604"/>
                <a:gd name="T11" fmla="*/ 2148 h 3250"/>
                <a:gd name="T12" fmla="*/ 2717 w 3604"/>
                <a:gd name="T13" fmla="*/ 2229 h 3250"/>
                <a:gd name="T14" fmla="*/ 2897 w 3604"/>
                <a:gd name="T15" fmla="*/ 2401 h 3250"/>
                <a:gd name="T16" fmla="*/ 3127 w 3604"/>
                <a:gd name="T17" fmla="*/ 2550 h 3250"/>
                <a:gd name="T18" fmla="*/ 3316 w 3604"/>
                <a:gd name="T19" fmla="*/ 2442 h 3250"/>
                <a:gd name="T20" fmla="*/ 3382 w 3604"/>
                <a:gd name="T21" fmla="*/ 2736 h 3250"/>
                <a:gd name="T22" fmla="*/ 3144 w 3604"/>
                <a:gd name="T23" fmla="*/ 3076 h 3250"/>
                <a:gd name="T24" fmla="*/ 3055 w 3604"/>
                <a:gd name="T25" fmla="*/ 3241 h 3250"/>
                <a:gd name="T26" fmla="*/ 2937 w 3604"/>
                <a:gd name="T27" fmla="*/ 3133 h 3250"/>
                <a:gd name="T28" fmla="*/ 2828 w 3604"/>
                <a:gd name="T29" fmla="*/ 3217 h 3250"/>
                <a:gd name="T30" fmla="*/ 2656 w 3604"/>
                <a:gd name="T31" fmla="*/ 3187 h 3250"/>
                <a:gd name="T32" fmla="*/ 2568 w 3604"/>
                <a:gd name="T33" fmla="*/ 3074 h 3250"/>
                <a:gd name="T34" fmla="*/ 2382 w 3604"/>
                <a:gd name="T35" fmla="*/ 3036 h 3250"/>
                <a:gd name="T36" fmla="*/ 2234 w 3604"/>
                <a:gd name="T37" fmla="*/ 3044 h 3250"/>
                <a:gd name="T38" fmla="*/ 2103 w 3604"/>
                <a:gd name="T39" fmla="*/ 2691 h 3250"/>
                <a:gd name="T40" fmla="*/ 1961 w 3604"/>
                <a:gd name="T41" fmla="*/ 2758 h 3250"/>
                <a:gd name="T42" fmla="*/ 1767 w 3604"/>
                <a:gd name="T43" fmla="*/ 2713 h 3250"/>
                <a:gd name="T44" fmla="*/ 1485 w 3604"/>
                <a:gd name="T45" fmla="*/ 2791 h 3250"/>
                <a:gd name="T46" fmla="*/ 1277 w 3604"/>
                <a:gd name="T47" fmla="*/ 2804 h 3250"/>
                <a:gd name="T48" fmla="*/ 963 w 3604"/>
                <a:gd name="T49" fmla="*/ 2723 h 3250"/>
                <a:gd name="T50" fmla="*/ 714 w 3604"/>
                <a:gd name="T51" fmla="*/ 2551 h 3250"/>
                <a:gd name="T52" fmla="*/ 514 w 3604"/>
                <a:gd name="T53" fmla="*/ 2327 h 3250"/>
                <a:gd name="T54" fmla="*/ 447 w 3604"/>
                <a:gd name="T55" fmla="*/ 2221 h 3250"/>
                <a:gd name="T56" fmla="*/ 292 w 3604"/>
                <a:gd name="T57" fmla="*/ 1882 h 3250"/>
                <a:gd name="T58" fmla="*/ 193 w 3604"/>
                <a:gd name="T59" fmla="*/ 1639 h 3250"/>
                <a:gd name="T60" fmla="*/ 50 w 3604"/>
                <a:gd name="T61" fmla="*/ 1447 h 3250"/>
                <a:gd name="T62" fmla="*/ 333 w 3604"/>
                <a:gd name="T63" fmla="*/ 1318 h 3250"/>
                <a:gd name="T64" fmla="*/ 517 w 3604"/>
                <a:gd name="T65" fmla="*/ 1160 h 3250"/>
                <a:gd name="T66" fmla="*/ 873 w 3604"/>
                <a:gd name="T67" fmla="*/ 939 h 3250"/>
                <a:gd name="T68" fmla="*/ 1061 w 3604"/>
                <a:gd name="T69" fmla="*/ 823 h 3250"/>
                <a:gd name="T70" fmla="*/ 1387 w 3604"/>
                <a:gd name="T71" fmla="*/ 790 h 3250"/>
                <a:gd name="T72" fmla="*/ 1677 w 3604"/>
                <a:gd name="T73" fmla="*/ 612 h 3250"/>
                <a:gd name="T74" fmla="*/ 1811 w 3604"/>
                <a:gd name="T75" fmla="*/ 200 h 3250"/>
                <a:gd name="T76" fmla="*/ 1888 w 3604"/>
                <a:gd name="T77" fmla="*/ 27 h 3250"/>
                <a:gd name="T78" fmla="*/ 2263 w 3604"/>
                <a:gd name="T79" fmla="*/ 83 h 3250"/>
                <a:gd name="T80" fmla="*/ 2438 w 3604"/>
                <a:gd name="T81" fmla="*/ 85 h 3250"/>
                <a:gd name="T82" fmla="*/ 2572 w 3604"/>
                <a:gd name="T83" fmla="*/ 133 h 3250"/>
                <a:gd name="T84" fmla="*/ 2752 w 3604"/>
                <a:gd name="T85" fmla="*/ 85 h 3250"/>
                <a:gd name="T86" fmla="*/ 2734 w 3604"/>
                <a:gd name="T87" fmla="*/ 186 h 3250"/>
                <a:gd name="T88" fmla="*/ 2797 w 3604"/>
                <a:gd name="T89" fmla="*/ 261 h 3250"/>
                <a:gd name="T90" fmla="*/ 3092 w 3604"/>
                <a:gd name="T91" fmla="*/ 63 h 3250"/>
                <a:gd name="T92" fmla="*/ 3076 w 3604"/>
                <a:gd name="T93" fmla="*/ 151 h 3250"/>
                <a:gd name="T94" fmla="*/ 2747 w 3604"/>
                <a:gd name="T95" fmla="*/ 480 h 3250"/>
                <a:gd name="T96" fmla="*/ 2600 w 3604"/>
                <a:gd name="T97" fmla="*/ 659 h 3250"/>
                <a:gd name="T98" fmla="*/ 2520 w 3604"/>
                <a:gd name="T99" fmla="*/ 851 h 3250"/>
                <a:gd name="T100" fmla="*/ 2797 w 3604"/>
                <a:gd name="T101" fmla="*/ 961 h 3250"/>
                <a:gd name="T102" fmla="*/ 2884 w 3604"/>
                <a:gd name="T103" fmla="*/ 1076 h 3250"/>
                <a:gd name="T104" fmla="*/ 3045 w 3604"/>
                <a:gd name="T105" fmla="*/ 1090 h 3250"/>
                <a:gd name="T106" fmla="*/ 3275 w 3604"/>
                <a:gd name="T107" fmla="*/ 1074 h 3250"/>
                <a:gd name="T108" fmla="*/ 3412 w 3604"/>
                <a:gd name="T109" fmla="*/ 1233 h 3250"/>
                <a:gd name="T110" fmla="*/ 3535 w 3604"/>
                <a:gd name="T111" fmla="*/ 136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4" h="3250">
                  <a:moveTo>
                    <a:pt x="3603" y="1438"/>
                  </a:moveTo>
                  <a:cubicBezTo>
                    <a:pt x="3604" y="1450"/>
                    <a:pt x="3587" y="1470"/>
                    <a:pt x="3578" y="1478"/>
                  </a:cubicBezTo>
                  <a:cubicBezTo>
                    <a:pt x="3568" y="1488"/>
                    <a:pt x="3539" y="1496"/>
                    <a:pt x="3529" y="1505"/>
                  </a:cubicBezTo>
                  <a:cubicBezTo>
                    <a:pt x="3517" y="1517"/>
                    <a:pt x="3506" y="1552"/>
                    <a:pt x="3494" y="1565"/>
                  </a:cubicBezTo>
                  <a:cubicBezTo>
                    <a:pt x="3473" y="1586"/>
                    <a:pt x="3421" y="1620"/>
                    <a:pt x="3392" y="1630"/>
                  </a:cubicBezTo>
                  <a:cubicBezTo>
                    <a:pt x="3379" y="1634"/>
                    <a:pt x="3348" y="1638"/>
                    <a:pt x="3335" y="1632"/>
                  </a:cubicBezTo>
                  <a:cubicBezTo>
                    <a:pt x="3300" y="1616"/>
                    <a:pt x="3268" y="1539"/>
                    <a:pt x="3242" y="1511"/>
                  </a:cubicBezTo>
                  <a:cubicBezTo>
                    <a:pt x="3226" y="1493"/>
                    <a:pt x="3193" y="1455"/>
                    <a:pt x="3171" y="1446"/>
                  </a:cubicBezTo>
                  <a:cubicBezTo>
                    <a:pt x="3151" y="1438"/>
                    <a:pt x="3107" y="1435"/>
                    <a:pt x="3086" y="1441"/>
                  </a:cubicBezTo>
                  <a:cubicBezTo>
                    <a:pt x="3070" y="1445"/>
                    <a:pt x="3040" y="1462"/>
                    <a:pt x="3031" y="1476"/>
                  </a:cubicBezTo>
                  <a:cubicBezTo>
                    <a:pt x="3019" y="1495"/>
                    <a:pt x="3014" y="1542"/>
                    <a:pt x="3015" y="1565"/>
                  </a:cubicBezTo>
                  <a:cubicBezTo>
                    <a:pt x="3016" y="1609"/>
                    <a:pt x="3055" y="1693"/>
                    <a:pt x="3059" y="1737"/>
                  </a:cubicBezTo>
                  <a:cubicBezTo>
                    <a:pt x="3060" y="1747"/>
                    <a:pt x="3062" y="1768"/>
                    <a:pt x="3056" y="1775"/>
                  </a:cubicBezTo>
                  <a:cubicBezTo>
                    <a:pt x="3037" y="1802"/>
                    <a:pt x="2955" y="1802"/>
                    <a:pt x="2933" y="1827"/>
                  </a:cubicBezTo>
                  <a:cubicBezTo>
                    <a:pt x="2916" y="1845"/>
                    <a:pt x="2903" y="1896"/>
                    <a:pt x="2903" y="1921"/>
                  </a:cubicBezTo>
                  <a:cubicBezTo>
                    <a:pt x="2903" y="1942"/>
                    <a:pt x="2930" y="1979"/>
                    <a:pt x="2930" y="1999"/>
                  </a:cubicBezTo>
                  <a:cubicBezTo>
                    <a:pt x="2930" y="2025"/>
                    <a:pt x="2912" y="2075"/>
                    <a:pt x="2897" y="2096"/>
                  </a:cubicBezTo>
                  <a:cubicBezTo>
                    <a:pt x="2885" y="2113"/>
                    <a:pt x="2852" y="2142"/>
                    <a:pt x="2832" y="2148"/>
                  </a:cubicBezTo>
                  <a:cubicBezTo>
                    <a:pt x="2803" y="2155"/>
                    <a:pt x="2739" y="2116"/>
                    <a:pt x="2714" y="2131"/>
                  </a:cubicBezTo>
                  <a:cubicBezTo>
                    <a:pt x="2701" y="2140"/>
                    <a:pt x="2693" y="2175"/>
                    <a:pt x="2695" y="2191"/>
                  </a:cubicBezTo>
                  <a:cubicBezTo>
                    <a:pt x="2696" y="2202"/>
                    <a:pt x="2708" y="2222"/>
                    <a:pt x="2717" y="2229"/>
                  </a:cubicBezTo>
                  <a:cubicBezTo>
                    <a:pt x="2745" y="2249"/>
                    <a:pt x="2823" y="2242"/>
                    <a:pt x="2854" y="2258"/>
                  </a:cubicBezTo>
                  <a:cubicBezTo>
                    <a:pt x="2866" y="2265"/>
                    <a:pt x="2889" y="2286"/>
                    <a:pt x="2895" y="2299"/>
                  </a:cubicBezTo>
                  <a:cubicBezTo>
                    <a:pt x="2905" y="2322"/>
                    <a:pt x="2890" y="2377"/>
                    <a:pt x="2897" y="2401"/>
                  </a:cubicBezTo>
                  <a:cubicBezTo>
                    <a:pt x="2901" y="2415"/>
                    <a:pt x="2916" y="2442"/>
                    <a:pt x="2927" y="2450"/>
                  </a:cubicBezTo>
                  <a:cubicBezTo>
                    <a:pt x="2949" y="2464"/>
                    <a:pt x="3005" y="2455"/>
                    <a:pt x="3029" y="2466"/>
                  </a:cubicBezTo>
                  <a:cubicBezTo>
                    <a:pt x="3058" y="2480"/>
                    <a:pt x="3098" y="2536"/>
                    <a:pt x="3127" y="2550"/>
                  </a:cubicBezTo>
                  <a:cubicBezTo>
                    <a:pt x="3141" y="2556"/>
                    <a:pt x="3173" y="2566"/>
                    <a:pt x="3187" y="2561"/>
                  </a:cubicBezTo>
                  <a:cubicBezTo>
                    <a:pt x="3210" y="2551"/>
                    <a:pt x="3226" y="2496"/>
                    <a:pt x="3245" y="2480"/>
                  </a:cubicBezTo>
                  <a:cubicBezTo>
                    <a:pt x="3260" y="2466"/>
                    <a:pt x="3299" y="2431"/>
                    <a:pt x="3316" y="2442"/>
                  </a:cubicBezTo>
                  <a:cubicBezTo>
                    <a:pt x="3333" y="2454"/>
                    <a:pt x="3302" y="2504"/>
                    <a:pt x="3305" y="2525"/>
                  </a:cubicBezTo>
                  <a:cubicBezTo>
                    <a:pt x="3307" y="2544"/>
                    <a:pt x="3326" y="2578"/>
                    <a:pt x="3332" y="2596"/>
                  </a:cubicBezTo>
                  <a:cubicBezTo>
                    <a:pt x="3345" y="2631"/>
                    <a:pt x="3378" y="2699"/>
                    <a:pt x="3382" y="2736"/>
                  </a:cubicBezTo>
                  <a:cubicBezTo>
                    <a:pt x="3387" y="2790"/>
                    <a:pt x="3387" y="2909"/>
                    <a:pt x="3351" y="2949"/>
                  </a:cubicBezTo>
                  <a:cubicBezTo>
                    <a:pt x="3331" y="2972"/>
                    <a:pt x="3258" y="2965"/>
                    <a:pt x="3231" y="2982"/>
                  </a:cubicBezTo>
                  <a:cubicBezTo>
                    <a:pt x="3203" y="2998"/>
                    <a:pt x="3157" y="3047"/>
                    <a:pt x="3144" y="3076"/>
                  </a:cubicBezTo>
                  <a:cubicBezTo>
                    <a:pt x="3127" y="3111"/>
                    <a:pt x="3109" y="3199"/>
                    <a:pt x="3105" y="3250"/>
                  </a:cubicBezTo>
                  <a:cubicBezTo>
                    <a:pt x="3105" y="3250"/>
                    <a:pt x="3104" y="3250"/>
                    <a:pt x="3104" y="3250"/>
                  </a:cubicBezTo>
                  <a:cubicBezTo>
                    <a:pt x="3093" y="3244"/>
                    <a:pt x="3067" y="3245"/>
                    <a:pt x="3055" y="3241"/>
                  </a:cubicBezTo>
                  <a:cubicBezTo>
                    <a:pt x="3044" y="3238"/>
                    <a:pt x="3021" y="3233"/>
                    <a:pt x="3014" y="3225"/>
                  </a:cubicBezTo>
                  <a:cubicBezTo>
                    <a:pt x="3003" y="3213"/>
                    <a:pt x="3008" y="3173"/>
                    <a:pt x="2997" y="3160"/>
                  </a:cubicBezTo>
                  <a:cubicBezTo>
                    <a:pt x="2987" y="3148"/>
                    <a:pt x="2953" y="3130"/>
                    <a:pt x="2937" y="3133"/>
                  </a:cubicBezTo>
                  <a:cubicBezTo>
                    <a:pt x="2926" y="3136"/>
                    <a:pt x="2913" y="3158"/>
                    <a:pt x="2907" y="3169"/>
                  </a:cubicBezTo>
                  <a:cubicBezTo>
                    <a:pt x="2901" y="3180"/>
                    <a:pt x="2904" y="3209"/>
                    <a:pt x="2894" y="3217"/>
                  </a:cubicBezTo>
                  <a:cubicBezTo>
                    <a:pt x="2880" y="3227"/>
                    <a:pt x="2844" y="3215"/>
                    <a:pt x="2828" y="3217"/>
                  </a:cubicBezTo>
                  <a:cubicBezTo>
                    <a:pt x="2810" y="3220"/>
                    <a:pt x="2777" y="3236"/>
                    <a:pt x="2759" y="3236"/>
                  </a:cubicBezTo>
                  <a:cubicBezTo>
                    <a:pt x="2745" y="3236"/>
                    <a:pt x="2718" y="3228"/>
                    <a:pt x="2705" y="3223"/>
                  </a:cubicBezTo>
                  <a:cubicBezTo>
                    <a:pt x="2691" y="3216"/>
                    <a:pt x="2669" y="3195"/>
                    <a:pt x="2656" y="3187"/>
                  </a:cubicBezTo>
                  <a:cubicBezTo>
                    <a:pt x="2643" y="3181"/>
                    <a:pt x="2612" y="3177"/>
                    <a:pt x="2604" y="3166"/>
                  </a:cubicBezTo>
                  <a:cubicBezTo>
                    <a:pt x="2594" y="3152"/>
                    <a:pt x="2606" y="3113"/>
                    <a:pt x="2598" y="3098"/>
                  </a:cubicBezTo>
                  <a:cubicBezTo>
                    <a:pt x="2594" y="3090"/>
                    <a:pt x="2578" y="3076"/>
                    <a:pt x="2568" y="3074"/>
                  </a:cubicBezTo>
                  <a:cubicBezTo>
                    <a:pt x="2549" y="3070"/>
                    <a:pt x="2511" y="3099"/>
                    <a:pt x="2491" y="3096"/>
                  </a:cubicBezTo>
                  <a:cubicBezTo>
                    <a:pt x="2468" y="3091"/>
                    <a:pt x="2438" y="3044"/>
                    <a:pt x="2415" y="3036"/>
                  </a:cubicBezTo>
                  <a:cubicBezTo>
                    <a:pt x="2407" y="3034"/>
                    <a:pt x="2390" y="3034"/>
                    <a:pt x="2382" y="3036"/>
                  </a:cubicBezTo>
                  <a:cubicBezTo>
                    <a:pt x="2364" y="3043"/>
                    <a:pt x="2340" y="3077"/>
                    <a:pt x="2322" y="3085"/>
                  </a:cubicBezTo>
                  <a:cubicBezTo>
                    <a:pt x="2311" y="3090"/>
                    <a:pt x="2284" y="3098"/>
                    <a:pt x="2273" y="3093"/>
                  </a:cubicBezTo>
                  <a:cubicBezTo>
                    <a:pt x="2258" y="3087"/>
                    <a:pt x="2245" y="3055"/>
                    <a:pt x="2234" y="3044"/>
                  </a:cubicBezTo>
                  <a:cubicBezTo>
                    <a:pt x="2215" y="3025"/>
                    <a:pt x="2164" y="2997"/>
                    <a:pt x="2147" y="2974"/>
                  </a:cubicBezTo>
                  <a:cubicBezTo>
                    <a:pt x="2135" y="2958"/>
                    <a:pt x="2121" y="2919"/>
                    <a:pt x="2117" y="2899"/>
                  </a:cubicBezTo>
                  <a:cubicBezTo>
                    <a:pt x="2105" y="2848"/>
                    <a:pt x="2133" y="2734"/>
                    <a:pt x="2103" y="2691"/>
                  </a:cubicBezTo>
                  <a:cubicBezTo>
                    <a:pt x="2098" y="2683"/>
                    <a:pt x="2077" y="2675"/>
                    <a:pt x="2068" y="2675"/>
                  </a:cubicBezTo>
                  <a:cubicBezTo>
                    <a:pt x="2054" y="2675"/>
                    <a:pt x="2029" y="2691"/>
                    <a:pt x="2018" y="2699"/>
                  </a:cubicBezTo>
                  <a:cubicBezTo>
                    <a:pt x="2002" y="2711"/>
                    <a:pt x="1978" y="2746"/>
                    <a:pt x="1961" y="2758"/>
                  </a:cubicBezTo>
                  <a:cubicBezTo>
                    <a:pt x="1947" y="2768"/>
                    <a:pt x="1917" y="2786"/>
                    <a:pt x="1901" y="2785"/>
                  </a:cubicBezTo>
                  <a:cubicBezTo>
                    <a:pt x="1885" y="2785"/>
                    <a:pt x="1859" y="2766"/>
                    <a:pt x="1846" y="2758"/>
                  </a:cubicBezTo>
                  <a:cubicBezTo>
                    <a:pt x="1826" y="2748"/>
                    <a:pt x="1789" y="2718"/>
                    <a:pt x="1767" y="2713"/>
                  </a:cubicBezTo>
                  <a:cubicBezTo>
                    <a:pt x="1745" y="2707"/>
                    <a:pt x="1698" y="2708"/>
                    <a:pt x="1676" y="2713"/>
                  </a:cubicBezTo>
                  <a:cubicBezTo>
                    <a:pt x="1653" y="2718"/>
                    <a:pt x="1613" y="2744"/>
                    <a:pt x="1592" y="2753"/>
                  </a:cubicBezTo>
                  <a:cubicBezTo>
                    <a:pt x="1566" y="2764"/>
                    <a:pt x="1513" y="2791"/>
                    <a:pt x="1485" y="2791"/>
                  </a:cubicBezTo>
                  <a:cubicBezTo>
                    <a:pt x="1464" y="2790"/>
                    <a:pt x="1429" y="2761"/>
                    <a:pt x="1408" y="2761"/>
                  </a:cubicBezTo>
                  <a:cubicBezTo>
                    <a:pt x="1393" y="2761"/>
                    <a:pt x="1368" y="2781"/>
                    <a:pt x="1354" y="2785"/>
                  </a:cubicBezTo>
                  <a:cubicBezTo>
                    <a:pt x="1335" y="2792"/>
                    <a:pt x="1297" y="2804"/>
                    <a:pt x="1277" y="2804"/>
                  </a:cubicBezTo>
                  <a:cubicBezTo>
                    <a:pt x="1261" y="2805"/>
                    <a:pt x="1230" y="2797"/>
                    <a:pt x="1214" y="2793"/>
                  </a:cubicBezTo>
                  <a:cubicBezTo>
                    <a:pt x="1176" y="2784"/>
                    <a:pt x="1104" y="2752"/>
                    <a:pt x="1067" y="2742"/>
                  </a:cubicBezTo>
                  <a:cubicBezTo>
                    <a:pt x="1041" y="2735"/>
                    <a:pt x="986" y="2735"/>
                    <a:pt x="963" y="2723"/>
                  </a:cubicBezTo>
                  <a:cubicBezTo>
                    <a:pt x="944" y="2714"/>
                    <a:pt x="922" y="2673"/>
                    <a:pt x="903" y="2664"/>
                  </a:cubicBezTo>
                  <a:cubicBezTo>
                    <a:pt x="876" y="2652"/>
                    <a:pt x="813" y="2667"/>
                    <a:pt x="788" y="2653"/>
                  </a:cubicBezTo>
                  <a:cubicBezTo>
                    <a:pt x="760" y="2637"/>
                    <a:pt x="736" y="2573"/>
                    <a:pt x="714" y="2551"/>
                  </a:cubicBezTo>
                  <a:cubicBezTo>
                    <a:pt x="695" y="2532"/>
                    <a:pt x="648" y="2506"/>
                    <a:pt x="629" y="2489"/>
                  </a:cubicBezTo>
                  <a:cubicBezTo>
                    <a:pt x="614" y="2475"/>
                    <a:pt x="589" y="2443"/>
                    <a:pt x="577" y="2427"/>
                  </a:cubicBezTo>
                  <a:cubicBezTo>
                    <a:pt x="560" y="2403"/>
                    <a:pt x="532" y="2350"/>
                    <a:pt x="514" y="2327"/>
                  </a:cubicBezTo>
                  <a:cubicBezTo>
                    <a:pt x="498" y="2306"/>
                    <a:pt x="443" y="2277"/>
                    <a:pt x="443" y="2251"/>
                  </a:cubicBezTo>
                  <a:cubicBezTo>
                    <a:pt x="430" y="2249"/>
                    <a:pt x="430" y="2249"/>
                    <a:pt x="430" y="2249"/>
                  </a:cubicBezTo>
                  <a:cubicBezTo>
                    <a:pt x="438" y="2239"/>
                    <a:pt x="444" y="2230"/>
                    <a:pt x="447" y="2221"/>
                  </a:cubicBezTo>
                  <a:cubicBezTo>
                    <a:pt x="462" y="2184"/>
                    <a:pt x="467" y="2099"/>
                    <a:pt x="450" y="2062"/>
                  </a:cubicBezTo>
                  <a:cubicBezTo>
                    <a:pt x="436" y="2031"/>
                    <a:pt x="368" y="1999"/>
                    <a:pt x="346" y="1973"/>
                  </a:cubicBezTo>
                  <a:cubicBezTo>
                    <a:pt x="329" y="1953"/>
                    <a:pt x="310" y="1901"/>
                    <a:pt x="292" y="1882"/>
                  </a:cubicBezTo>
                  <a:cubicBezTo>
                    <a:pt x="275" y="1864"/>
                    <a:pt x="222" y="1849"/>
                    <a:pt x="212" y="1828"/>
                  </a:cubicBezTo>
                  <a:cubicBezTo>
                    <a:pt x="206" y="1813"/>
                    <a:pt x="221" y="1781"/>
                    <a:pt x="221" y="1765"/>
                  </a:cubicBezTo>
                  <a:cubicBezTo>
                    <a:pt x="219" y="1733"/>
                    <a:pt x="214" y="1664"/>
                    <a:pt x="193" y="1639"/>
                  </a:cubicBezTo>
                  <a:cubicBezTo>
                    <a:pt x="178" y="1621"/>
                    <a:pt x="120" y="1622"/>
                    <a:pt x="106" y="1604"/>
                  </a:cubicBezTo>
                  <a:cubicBezTo>
                    <a:pt x="94" y="1589"/>
                    <a:pt x="104" y="1545"/>
                    <a:pt x="95" y="1528"/>
                  </a:cubicBezTo>
                  <a:cubicBezTo>
                    <a:pt x="85" y="1511"/>
                    <a:pt x="60" y="1464"/>
                    <a:pt x="50" y="1447"/>
                  </a:cubicBezTo>
                  <a:cubicBezTo>
                    <a:pt x="44" y="1436"/>
                    <a:pt x="17" y="1411"/>
                    <a:pt x="0" y="1391"/>
                  </a:cubicBezTo>
                  <a:cubicBezTo>
                    <a:pt x="66" y="1398"/>
                    <a:pt x="198" y="1376"/>
                    <a:pt x="230" y="1370"/>
                  </a:cubicBezTo>
                  <a:cubicBezTo>
                    <a:pt x="254" y="1366"/>
                    <a:pt x="314" y="1333"/>
                    <a:pt x="333" y="1318"/>
                  </a:cubicBezTo>
                  <a:cubicBezTo>
                    <a:pt x="354" y="1302"/>
                    <a:pt x="373" y="1257"/>
                    <a:pt x="396" y="1243"/>
                  </a:cubicBezTo>
                  <a:cubicBezTo>
                    <a:pt x="414" y="1231"/>
                    <a:pt x="443" y="1210"/>
                    <a:pt x="462" y="1201"/>
                  </a:cubicBezTo>
                  <a:cubicBezTo>
                    <a:pt x="478" y="1193"/>
                    <a:pt x="501" y="1166"/>
                    <a:pt x="517" y="1160"/>
                  </a:cubicBezTo>
                  <a:cubicBezTo>
                    <a:pt x="550" y="1147"/>
                    <a:pt x="627" y="1160"/>
                    <a:pt x="659" y="1144"/>
                  </a:cubicBezTo>
                  <a:cubicBezTo>
                    <a:pt x="709" y="1119"/>
                    <a:pt x="770" y="1019"/>
                    <a:pt x="812" y="982"/>
                  </a:cubicBezTo>
                  <a:cubicBezTo>
                    <a:pt x="826" y="970"/>
                    <a:pt x="855" y="944"/>
                    <a:pt x="873" y="939"/>
                  </a:cubicBezTo>
                  <a:cubicBezTo>
                    <a:pt x="893" y="933"/>
                    <a:pt x="940" y="956"/>
                    <a:pt x="957" y="944"/>
                  </a:cubicBezTo>
                  <a:cubicBezTo>
                    <a:pt x="977" y="931"/>
                    <a:pt x="969" y="873"/>
                    <a:pt x="985" y="855"/>
                  </a:cubicBezTo>
                  <a:cubicBezTo>
                    <a:pt x="999" y="840"/>
                    <a:pt x="1041" y="827"/>
                    <a:pt x="1061" y="823"/>
                  </a:cubicBezTo>
                  <a:cubicBezTo>
                    <a:pt x="1102" y="815"/>
                    <a:pt x="1189" y="843"/>
                    <a:pt x="1228" y="828"/>
                  </a:cubicBezTo>
                  <a:cubicBezTo>
                    <a:pt x="1252" y="820"/>
                    <a:pt x="1277" y="766"/>
                    <a:pt x="1302" y="761"/>
                  </a:cubicBezTo>
                  <a:cubicBezTo>
                    <a:pt x="1324" y="756"/>
                    <a:pt x="1364" y="789"/>
                    <a:pt x="1387" y="790"/>
                  </a:cubicBezTo>
                  <a:cubicBezTo>
                    <a:pt x="1401" y="791"/>
                    <a:pt x="1429" y="784"/>
                    <a:pt x="1442" y="777"/>
                  </a:cubicBezTo>
                  <a:cubicBezTo>
                    <a:pt x="1462" y="766"/>
                    <a:pt x="1491" y="729"/>
                    <a:pt x="1510" y="715"/>
                  </a:cubicBezTo>
                  <a:cubicBezTo>
                    <a:pt x="1549" y="686"/>
                    <a:pt x="1637" y="642"/>
                    <a:pt x="1677" y="612"/>
                  </a:cubicBezTo>
                  <a:cubicBezTo>
                    <a:pt x="1706" y="591"/>
                    <a:pt x="1771" y="548"/>
                    <a:pt x="1786" y="515"/>
                  </a:cubicBezTo>
                  <a:cubicBezTo>
                    <a:pt x="1811" y="463"/>
                    <a:pt x="1784" y="341"/>
                    <a:pt x="1792" y="283"/>
                  </a:cubicBezTo>
                  <a:cubicBezTo>
                    <a:pt x="1794" y="262"/>
                    <a:pt x="1808" y="221"/>
                    <a:pt x="1811" y="200"/>
                  </a:cubicBezTo>
                  <a:cubicBezTo>
                    <a:pt x="1816" y="151"/>
                    <a:pt x="1812" y="58"/>
                    <a:pt x="1811" y="0"/>
                  </a:cubicBezTo>
                  <a:cubicBezTo>
                    <a:pt x="1822" y="9"/>
                    <a:pt x="1834" y="18"/>
                    <a:pt x="1843" y="21"/>
                  </a:cubicBezTo>
                  <a:cubicBezTo>
                    <a:pt x="1854" y="26"/>
                    <a:pt x="1877" y="26"/>
                    <a:pt x="1888" y="27"/>
                  </a:cubicBezTo>
                  <a:cubicBezTo>
                    <a:pt x="1925" y="30"/>
                    <a:pt x="2001" y="21"/>
                    <a:pt x="2035" y="35"/>
                  </a:cubicBezTo>
                  <a:cubicBezTo>
                    <a:pt x="2047" y="40"/>
                    <a:pt x="2062" y="64"/>
                    <a:pt x="2074" y="69"/>
                  </a:cubicBezTo>
                  <a:cubicBezTo>
                    <a:pt x="2117" y="87"/>
                    <a:pt x="2219" y="66"/>
                    <a:pt x="2263" y="83"/>
                  </a:cubicBezTo>
                  <a:cubicBezTo>
                    <a:pt x="2277" y="88"/>
                    <a:pt x="2296" y="114"/>
                    <a:pt x="2310" y="120"/>
                  </a:cubicBezTo>
                  <a:cubicBezTo>
                    <a:pt x="2328" y="127"/>
                    <a:pt x="2367" y="136"/>
                    <a:pt x="2385" y="130"/>
                  </a:cubicBezTo>
                  <a:cubicBezTo>
                    <a:pt x="2402" y="125"/>
                    <a:pt x="2422" y="92"/>
                    <a:pt x="2438" y="85"/>
                  </a:cubicBezTo>
                  <a:cubicBezTo>
                    <a:pt x="2450" y="81"/>
                    <a:pt x="2476" y="79"/>
                    <a:pt x="2488" y="83"/>
                  </a:cubicBezTo>
                  <a:cubicBezTo>
                    <a:pt x="2503" y="87"/>
                    <a:pt x="2522" y="115"/>
                    <a:pt x="2535" y="122"/>
                  </a:cubicBezTo>
                  <a:cubicBezTo>
                    <a:pt x="2544" y="127"/>
                    <a:pt x="2562" y="135"/>
                    <a:pt x="2572" y="133"/>
                  </a:cubicBezTo>
                  <a:cubicBezTo>
                    <a:pt x="2597" y="127"/>
                    <a:pt x="2623" y="73"/>
                    <a:pt x="2647" y="61"/>
                  </a:cubicBezTo>
                  <a:cubicBezTo>
                    <a:pt x="2660" y="55"/>
                    <a:pt x="2693" y="50"/>
                    <a:pt x="2708" y="53"/>
                  </a:cubicBezTo>
                  <a:cubicBezTo>
                    <a:pt x="2721" y="57"/>
                    <a:pt x="2739" y="80"/>
                    <a:pt x="2752" y="85"/>
                  </a:cubicBezTo>
                  <a:cubicBezTo>
                    <a:pt x="2759" y="88"/>
                    <a:pt x="2771" y="88"/>
                    <a:pt x="2784" y="88"/>
                  </a:cubicBezTo>
                  <a:cubicBezTo>
                    <a:pt x="2785" y="106"/>
                    <a:pt x="2784" y="123"/>
                    <a:pt x="2780" y="134"/>
                  </a:cubicBezTo>
                  <a:cubicBezTo>
                    <a:pt x="2774" y="151"/>
                    <a:pt x="2741" y="171"/>
                    <a:pt x="2734" y="186"/>
                  </a:cubicBezTo>
                  <a:cubicBezTo>
                    <a:pt x="2724" y="207"/>
                    <a:pt x="2711" y="256"/>
                    <a:pt x="2720" y="277"/>
                  </a:cubicBezTo>
                  <a:cubicBezTo>
                    <a:pt x="2724" y="286"/>
                    <a:pt x="2741" y="299"/>
                    <a:pt x="2750" y="299"/>
                  </a:cubicBezTo>
                  <a:cubicBezTo>
                    <a:pt x="2765" y="299"/>
                    <a:pt x="2785" y="270"/>
                    <a:pt x="2797" y="261"/>
                  </a:cubicBezTo>
                  <a:cubicBezTo>
                    <a:pt x="2826" y="238"/>
                    <a:pt x="2885" y="191"/>
                    <a:pt x="2917" y="173"/>
                  </a:cubicBezTo>
                  <a:cubicBezTo>
                    <a:pt x="2940" y="159"/>
                    <a:pt x="2993" y="143"/>
                    <a:pt x="3015" y="129"/>
                  </a:cubicBezTo>
                  <a:cubicBezTo>
                    <a:pt x="3037" y="115"/>
                    <a:pt x="3067" y="67"/>
                    <a:pt x="3092" y="63"/>
                  </a:cubicBezTo>
                  <a:cubicBezTo>
                    <a:pt x="3098" y="62"/>
                    <a:pt x="3111" y="66"/>
                    <a:pt x="3114" y="71"/>
                  </a:cubicBezTo>
                  <a:cubicBezTo>
                    <a:pt x="3121" y="83"/>
                    <a:pt x="3118" y="114"/>
                    <a:pt x="3111" y="126"/>
                  </a:cubicBezTo>
                  <a:cubicBezTo>
                    <a:pt x="3106" y="135"/>
                    <a:pt x="3084" y="144"/>
                    <a:pt x="3076" y="151"/>
                  </a:cubicBezTo>
                  <a:cubicBezTo>
                    <a:pt x="3053" y="168"/>
                    <a:pt x="3009" y="205"/>
                    <a:pt x="2988" y="225"/>
                  </a:cubicBezTo>
                  <a:cubicBezTo>
                    <a:pt x="2941" y="269"/>
                    <a:pt x="2854" y="364"/>
                    <a:pt x="2810" y="411"/>
                  </a:cubicBezTo>
                  <a:cubicBezTo>
                    <a:pt x="2794" y="429"/>
                    <a:pt x="2759" y="460"/>
                    <a:pt x="2747" y="480"/>
                  </a:cubicBezTo>
                  <a:cubicBezTo>
                    <a:pt x="2737" y="498"/>
                    <a:pt x="2735" y="541"/>
                    <a:pt x="2723" y="557"/>
                  </a:cubicBezTo>
                  <a:cubicBezTo>
                    <a:pt x="2711" y="572"/>
                    <a:pt x="2672" y="586"/>
                    <a:pt x="2657" y="598"/>
                  </a:cubicBezTo>
                  <a:cubicBezTo>
                    <a:pt x="2641" y="611"/>
                    <a:pt x="2609" y="640"/>
                    <a:pt x="2600" y="659"/>
                  </a:cubicBezTo>
                  <a:cubicBezTo>
                    <a:pt x="2592" y="674"/>
                    <a:pt x="2594" y="712"/>
                    <a:pt x="2586" y="727"/>
                  </a:cubicBezTo>
                  <a:cubicBezTo>
                    <a:pt x="2576" y="747"/>
                    <a:pt x="2535" y="770"/>
                    <a:pt x="2526" y="790"/>
                  </a:cubicBezTo>
                  <a:cubicBezTo>
                    <a:pt x="2520" y="804"/>
                    <a:pt x="2513" y="838"/>
                    <a:pt x="2520" y="851"/>
                  </a:cubicBezTo>
                  <a:cubicBezTo>
                    <a:pt x="2525" y="858"/>
                    <a:pt x="2545" y="862"/>
                    <a:pt x="2553" y="864"/>
                  </a:cubicBezTo>
                  <a:cubicBezTo>
                    <a:pt x="2590" y="874"/>
                    <a:pt x="2669" y="869"/>
                    <a:pt x="2704" y="884"/>
                  </a:cubicBezTo>
                  <a:cubicBezTo>
                    <a:pt x="2731" y="896"/>
                    <a:pt x="2770" y="947"/>
                    <a:pt x="2797" y="961"/>
                  </a:cubicBezTo>
                  <a:cubicBezTo>
                    <a:pt x="2809" y="967"/>
                    <a:pt x="2839" y="967"/>
                    <a:pt x="2851" y="974"/>
                  </a:cubicBezTo>
                  <a:cubicBezTo>
                    <a:pt x="2862" y="980"/>
                    <a:pt x="2880" y="999"/>
                    <a:pt x="2884" y="1010"/>
                  </a:cubicBezTo>
                  <a:cubicBezTo>
                    <a:pt x="2890" y="1025"/>
                    <a:pt x="2877" y="1061"/>
                    <a:pt x="2884" y="1076"/>
                  </a:cubicBezTo>
                  <a:cubicBezTo>
                    <a:pt x="2893" y="1095"/>
                    <a:pt x="2927" y="1123"/>
                    <a:pt x="2947" y="1131"/>
                  </a:cubicBezTo>
                  <a:cubicBezTo>
                    <a:pt x="2955" y="1134"/>
                    <a:pt x="2974" y="1133"/>
                    <a:pt x="2983" y="1131"/>
                  </a:cubicBezTo>
                  <a:cubicBezTo>
                    <a:pt x="3001" y="1125"/>
                    <a:pt x="3027" y="1095"/>
                    <a:pt x="3045" y="1090"/>
                  </a:cubicBezTo>
                  <a:cubicBezTo>
                    <a:pt x="3076" y="1080"/>
                    <a:pt x="3143" y="1098"/>
                    <a:pt x="3174" y="1090"/>
                  </a:cubicBezTo>
                  <a:cubicBezTo>
                    <a:pt x="3186" y="1086"/>
                    <a:pt x="3206" y="1065"/>
                    <a:pt x="3218" y="1063"/>
                  </a:cubicBezTo>
                  <a:cubicBezTo>
                    <a:pt x="3232" y="1060"/>
                    <a:pt x="3256" y="1070"/>
                    <a:pt x="3275" y="1074"/>
                  </a:cubicBezTo>
                  <a:cubicBezTo>
                    <a:pt x="3275" y="1093"/>
                    <a:pt x="3276" y="1120"/>
                    <a:pt x="3283" y="1133"/>
                  </a:cubicBezTo>
                  <a:cubicBezTo>
                    <a:pt x="3291" y="1147"/>
                    <a:pt x="3320" y="1164"/>
                    <a:pt x="3332" y="1174"/>
                  </a:cubicBezTo>
                  <a:cubicBezTo>
                    <a:pt x="3352" y="1189"/>
                    <a:pt x="3388" y="1225"/>
                    <a:pt x="3412" y="1233"/>
                  </a:cubicBezTo>
                  <a:cubicBezTo>
                    <a:pt x="3431" y="1240"/>
                    <a:pt x="3475" y="1228"/>
                    <a:pt x="3494" y="1236"/>
                  </a:cubicBezTo>
                  <a:cubicBezTo>
                    <a:pt x="3506" y="1240"/>
                    <a:pt x="3526" y="1259"/>
                    <a:pt x="3532" y="1271"/>
                  </a:cubicBezTo>
                  <a:cubicBezTo>
                    <a:pt x="3541" y="1291"/>
                    <a:pt x="3526" y="1339"/>
                    <a:pt x="3535" y="1360"/>
                  </a:cubicBezTo>
                  <a:cubicBezTo>
                    <a:pt x="3544" y="1384"/>
                    <a:pt x="3601" y="1412"/>
                    <a:pt x="3603" y="14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8" name="Freeform 41"/>
            <p:cNvSpPr>
              <a:spLocks/>
            </p:cNvSpPr>
            <p:nvPr/>
          </p:nvSpPr>
          <p:spPr bwMode="auto">
            <a:xfrm>
              <a:off x="4894262" y="2876550"/>
              <a:ext cx="171450" cy="177800"/>
            </a:xfrm>
            <a:custGeom>
              <a:avLst/>
              <a:gdLst>
                <a:gd name="T0" fmla="*/ 1015 w 1015"/>
                <a:gd name="T1" fmla="*/ 481 h 1048"/>
                <a:gd name="T2" fmla="*/ 995 w 1015"/>
                <a:gd name="T3" fmla="*/ 489 h 1048"/>
                <a:gd name="T4" fmla="*/ 918 w 1015"/>
                <a:gd name="T5" fmla="*/ 592 h 1048"/>
                <a:gd name="T6" fmla="*/ 917 w 1015"/>
                <a:gd name="T7" fmla="*/ 596 h 1048"/>
                <a:gd name="T8" fmla="*/ 848 w 1015"/>
                <a:gd name="T9" fmla="*/ 600 h 1048"/>
                <a:gd name="T10" fmla="*/ 806 w 1015"/>
                <a:gd name="T11" fmla="*/ 627 h 1048"/>
                <a:gd name="T12" fmla="*/ 748 w 1015"/>
                <a:gd name="T13" fmla="*/ 627 h 1048"/>
                <a:gd name="T14" fmla="*/ 674 w 1015"/>
                <a:gd name="T15" fmla="*/ 680 h 1048"/>
                <a:gd name="T16" fmla="*/ 701 w 1015"/>
                <a:gd name="T17" fmla="*/ 714 h 1048"/>
                <a:gd name="T18" fmla="*/ 794 w 1015"/>
                <a:gd name="T19" fmla="*/ 791 h 1048"/>
                <a:gd name="T20" fmla="*/ 810 w 1015"/>
                <a:gd name="T21" fmla="*/ 862 h 1048"/>
                <a:gd name="T22" fmla="*/ 806 w 1015"/>
                <a:gd name="T23" fmla="*/ 863 h 1048"/>
                <a:gd name="T24" fmla="*/ 749 w 1015"/>
                <a:gd name="T25" fmla="*/ 921 h 1048"/>
                <a:gd name="T26" fmla="*/ 748 w 1015"/>
                <a:gd name="T27" fmla="*/ 924 h 1048"/>
                <a:gd name="T28" fmla="*/ 747 w 1015"/>
                <a:gd name="T29" fmla="*/ 927 h 1048"/>
                <a:gd name="T30" fmla="*/ 624 w 1015"/>
                <a:gd name="T31" fmla="*/ 940 h 1048"/>
                <a:gd name="T32" fmla="*/ 574 w 1015"/>
                <a:gd name="T33" fmla="*/ 982 h 1048"/>
                <a:gd name="T34" fmla="*/ 570 w 1015"/>
                <a:gd name="T35" fmla="*/ 1035 h 1048"/>
                <a:gd name="T36" fmla="*/ 520 w 1015"/>
                <a:gd name="T37" fmla="*/ 1046 h 1048"/>
                <a:gd name="T38" fmla="*/ 415 w 1015"/>
                <a:gd name="T39" fmla="*/ 989 h 1048"/>
                <a:gd name="T40" fmla="*/ 365 w 1015"/>
                <a:gd name="T41" fmla="*/ 1012 h 1048"/>
                <a:gd name="T42" fmla="*/ 288 w 1015"/>
                <a:gd name="T43" fmla="*/ 1012 h 1048"/>
                <a:gd name="T44" fmla="*/ 187 w 1015"/>
                <a:gd name="T45" fmla="*/ 1043 h 1048"/>
                <a:gd name="T46" fmla="*/ 59 w 1015"/>
                <a:gd name="T47" fmla="*/ 962 h 1048"/>
                <a:gd name="T48" fmla="*/ 5 w 1015"/>
                <a:gd name="T49" fmla="*/ 867 h 1048"/>
                <a:gd name="T50" fmla="*/ 28 w 1015"/>
                <a:gd name="T51" fmla="*/ 741 h 1048"/>
                <a:gd name="T52" fmla="*/ 90 w 1015"/>
                <a:gd name="T53" fmla="*/ 627 h 1048"/>
                <a:gd name="T54" fmla="*/ 191 w 1015"/>
                <a:gd name="T55" fmla="*/ 592 h 1048"/>
                <a:gd name="T56" fmla="*/ 210 w 1015"/>
                <a:gd name="T57" fmla="*/ 493 h 1048"/>
                <a:gd name="T58" fmla="*/ 144 w 1015"/>
                <a:gd name="T59" fmla="*/ 424 h 1048"/>
                <a:gd name="T60" fmla="*/ 168 w 1015"/>
                <a:gd name="T61" fmla="*/ 352 h 1048"/>
                <a:gd name="T62" fmla="*/ 226 w 1015"/>
                <a:gd name="T63" fmla="*/ 325 h 1048"/>
                <a:gd name="T64" fmla="*/ 280 w 1015"/>
                <a:gd name="T65" fmla="*/ 264 h 1048"/>
                <a:gd name="T66" fmla="*/ 384 w 1015"/>
                <a:gd name="T67" fmla="*/ 253 h 1048"/>
                <a:gd name="T68" fmla="*/ 349 w 1015"/>
                <a:gd name="T69" fmla="*/ 127 h 1048"/>
                <a:gd name="T70" fmla="*/ 411 w 1015"/>
                <a:gd name="T71" fmla="*/ 150 h 1048"/>
                <a:gd name="T72" fmla="*/ 411 w 1015"/>
                <a:gd name="T73" fmla="*/ 104 h 1048"/>
                <a:gd name="T74" fmla="*/ 466 w 1015"/>
                <a:gd name="T75" fmla="*/ 27 h 1048"/>
                <a:gd name="T76" fmla="*/ 543 w 1015"/>
                <a:gd name="T77" fmla="*/ 5 h 1048"/>
                <a:gd name="T78" fmla="*/ 578 w 1015"/>
                <a:gd name="T79" fmla="*/ 39 h 1048"/>
                <a:gd name="T80" fmla="*/ 725 w 1015"/>
                <a:gd name="T81" fmla="*/ 172 h 1048"/>
                <a:gd name="T82" fmla="*/ 790 w 1015"/>
                <a:gd name="T83" fmla="*/ 195 h 1048"/>
                <a:gd name="T84" fmla="*/ 837 w 1015"/>
                <a:gd name="T85" fmla="*/ 150 h 1048"/>
                <a:gd name="T86" fmla="*/ 872 w 1015"/>
                <a:gd name="T87" fmla="*/ 172 h 1048"/>
                <a:gd name="T88" fmla="*/ 949 w 1015"/>
                <a:gd name="T89" fmla="*/ 150 h 1048"/>
                <a:gd name="T90" fmla="*/ 976 w 1015"/>
                <a:gd name="T91" fmla="*/ 211 h 1048"/>
                <a:gd name="T92" fmla="*/ 906 w 1015"/>
                <a:gd name="T93" fmla="*/ 268 h 1048"/>
                <a:gd name="T94" fmla="*/ 895 w 1015"/>
                <a:gd name="T95" fmla="*/ 337 h 1048"/>
                <a:gd name="T96" fmla="*/ 926 w 1015"/>
                <a:gd name="T97" fmla="*/ 409 h 1048"/>
                <a:gd name="T98" fmla="*/ 1015 w 1015"/>
                <a:gd name="T99" fmla="*/ 48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5" h="1048">
                  <a:moveTo>
                    <a:pt x="1015" y="481"/>
                  </a:moveTo>
                  <a:cubicBezTo>
                    <a:pt x="1007" y="483"/>
                    <a:pt x="1000" y="486"/>
                    <a:pt x="995" y="489"/>
                  </a:cubicBezTo>
                  <a:cubicBezTo>
                    <a:pt x="968" y="507"/>
                    <a:pt x="928" y="562"/>
                    <a:pt x="918" y="592"/>
                  </a:cubicBezTo>
                  <a:cubicBezTo>
                    <a:pt x="918" y="593"/>
                    <a:pt x="917" y="595"/>
                    <a:pt x="917" y="596"/>
                  </a:cubicBezTo>
                  <a:cubicBezTo>
                    <a:pt x="910" y="607"/>
                    <a:pt x="864" y="595"/>
                    <a:pt x="848" y="600"/>
                  </a:cubicBezTo>
                  <a:cubicBezTo>
                    <a:pt x="837" y="604"/>
                    <a:pt x="818" y="623"/>
                    <a:pt x="806" y="627"/>
                  </a:cubicBezTo>
                  <a:cubicBezTo>
                    <a:pt x="792" y="631"/>
                    <a:pt x="762" y="622"/>
                    <a:pt x="748" y="627"/>
                  </a:cubicBezTo>
                  <a:cubicBezTo>
                    <a:pt x="726" y="634"/>
                    <a:pt x="678" y="658"/>
                    <a:pt x="674" y="680"/>
                  </a:cubicBezTo>
                  <a:cubicBezTo>
                    <a:pt x="673" y="691"/>
                    <a:pt x="694" y="707"/>
                    <a:pt x="701" y="714"/>
                  </a:cubicBezTo>
                  <a:cubicBezTo>
                    <a:pt x="722" y="736"/>
                    <a:pt x="779" y="765"/>
                    <a:pt x="794" y="791"/>
                  </a:cubicBezTo>
                  <a:cubicBezTo>
                    <a:pt x="804" y="806"/>
                    <a:pt x="810" y="843"/>
                    <a:pt x="810" y="862"/>
                  </a:cubicBezTo>
                  <a:cubicBezTo>
                    <a:pt x="808" y="862"/>
                    <a:pt x="807" y="863"/>
                    <a:pt x="806" y="863"/>
                  </a:cubicBezTo>
                  <a:cubicBezTo>
                    <a:pt x="787" y="870"/>
                    <a:pt x="757" y="900"/>
                    <a:pt x="749" y="921"/>
                  </a:cubicBezTo>
                  <a:cubicBezTo>
                    <a:pt x="749" y="922"/>
                    <a:pt x="748" y="923"/>
                    <a:pt x="748" y="924"/>
                  </a:cubicBezTo>
                  <a:cubicBezTo>
                    <a:pt x="748" y="925"/>
                    <a:pt x="748" y="926"/>
                    <a:pt x="747" y="927"/>
                  </a:cubicBezTo>
                  <a:cubicBezTo>
                    <a:pt x="735" y="948"/>
                    <a:pt x="650" y="928"/>
                    <a:pt x="624" y="940"/>
                  </a:cubicBezTo>
                  <a:cubicBezTo>
                    <a:pt x="609" y="946"/>
                    <a:pt x="581" y="967"/>
                    <a:pt x="574" y="982"/>
                  </a:cubicBezTo>
                  <a:cubicBezTo>
                    <a:pt x="568" y="993"/>
                    <a:pt x="579" y="1025"/>
                    <a:pt x="570" y="1035"/>
                  </a:cubicBezTo>
                  <a:cubicBezTo>
                    <a:pt x="562" y="1045"/>
                    <a:pt x="532" y="1048"/>
                    <a:pt x="520" y="1046"/>
                  </a:cubicBezTo>
                  <a:cubicBezTo>
                    <a:pt x="490" y="1042"/>
                    <a:pt x="445" y="990"/>
                    <a:pt x="415" y="989"/>
                  </a:cubicBezTo>
                  <a:cubicBezTo>
                    <a:pt x="401" y="989"/>
                    <a:pt x="378" y="1009"/>
                    <a:pt x="365" y="1012"/>
                  </a:cubicBezTo>
                  <a:cubicBezTo>
                    <a:pt x="346" y="1016"/>
                    <a:pt x="307" y="1009"/>
                    <a:pt x="288" y="1012"/>
                  </a:cubicBezTo>
                  <a:cubicBezTo>
                    <a:pt x="262" y="1016"/>
                    <a:pt x="213" y="1046"/>
                    <a:pt x="187" y="1043"/>
                  </a:cubicBezTo>
                  <a:cubicBezTo>
                    <a:pt x="150" y="1038"/>
                    <a:pt x="85" y="990"/>
                    <a:pt x="59" y="962"/>
                  </a:cubicBezTo>
                  <a:cubicBezTo>
                    <a:pt x="40" y="943"/>
                    <a:pt x="10" y="894"/>
                    <a:pt x="5" y="867"/>
                  </a:cubicBezTo>
                  <a:cubicBezTo>
                    <a:pt x="0" y="835"/>
                    <a:pt x="18" y="771"/>
                    <a:pt x="28" y="741"/>
                  </a:cubicBezTo>
                  <a:cubicBezTo>
                    <a:pt x="39" y="710"/>
                    <a:pt x="65" y="648"/>
                    <a:pt x="90" y="627"/>
                  </a:cubicBezTo>
                  <a:cubicBezTo>
                    <a:pt x="111" y="610"/>
                    <a:pt x="173" y="612"/>
                    <a:pt x="191" y="592"/>
                  </a:cubicBezTo>
                  <a:cubicBezTo>
                    <a:pt x="208" y="573"/>
                    <a:pt x="217" y="517"/>
                    <a:pt x="210" y="493"/>
                  </a:cubicBezTo>
                  <a:cubicBezTo>
                    <a:pt x="204" y="470"/>
                    <a:pt x="150" y="447"/>
                    <a:pt x="144" y="424"/>
                  </a:cubicBezTo>
                  <a:cubicBezTo>
                    <a:pt x="140" y="406"/>
                    <a:pt x="155" y="366"/>
                    <a:pt x="168" y="352"/>
                  </a:cubicBezTo>
                  <a:cubicBezTo>
                    <a:pt x="178" y="340"/>
                    <a:pt x="213" y="335"/>
                    <a:pt x="226" y="325"/>
                  </a:cubicBezTo>
                  <a:cubicBezTo>
                    <a:pt x="242" y="313"/>
                    <a:pt x="262" y="273"/>
                    <a:pt x="280" y="264"/>
                  </a:cubicBezTo>
                  <a:cubicBezTo>
                    <a:pt x="303" y="252"/>
                    <a:pt x="370" y="274"/>
                    <a:pt x="384" y="253"/>
                  </a:cubicBezTo>
                  <a:cubicBezTo>
                    <a:pt x="403" y="226"/>
                    <a:pt x="325" y="149"/>
                    <a:pt x="349" y="127"/>
                  </a:cubicBezTo>
                  <a:cubicBezTo>
                    <a:pt x="362" y="116"/>
                    <a:pt x="398" y="159"/>
                    <a:pt x="411" y="150"/>
                  </a:cubicBezTo>
                  <a:cubicBezTo>
                    <a:pt x="421" y="143"/>
                    <a:pt x="408" y="115"/>
                    <a:pt x="411" y="104"/>
                  </a:cubicBezTo>
                  <a:cubicBezTo>
                    <a:pt x="418" y="82"/>
                    <a:pt x="446" y="41"/>
                    <a:pt x="466" y="27"/>
                  </a:cubicBezTo>
                  <a:cubicBezTo>
                    <a:pt x="482" y="16"/>
                    <a:pt x="523" y="0"/>
                    <a:pt x="543" y="5"/>
                  </a:cubicBezTo>
                  <a:cubicBezTo>
                    <a:pt x="555" y="8"/>
                    <a:pt x="569" y="31"/>
                    <a:pt x="578" y="39"/>
                  </a:cubicBezTo>
                  <a:cubicBezTo>
                    <a:pt x="614" y="73"/>
                    <a:pt x="682" y="147"/>
                    <a:pt x="725" y="172"/>
                  </a:cubicBezTo>
                  <a:cubicBezTo>
                    <a:pt x="740" y="181"/>
                    <a:pt x="773" y="199"/>
                    <a:pt x="790" y="195"/>
                  </a:cubicBezTo>
                  <a:cubicBezTo>
                    <a:pt x="806" y="192"/>
                    <a:pt x="820" y="151"/>
                    <a:pt x="837" y="150"/>
                  </a:cubicBezTo>
                  <a:cubicBezTo>
                    <a:pt x="847" y="149"/>
                    <a:pt x="861" y="171"/>
                    <a:pt x="872" y="172"/>
                  </a:cubicBezTo>
                  <a:cubicBezTo>
                    <a:pt x="892" y="175"/>
                    <a:pt x="931" y="141"/>
                    <a:pt x="949" y="150"/>
                  </a:cubicBezTo>
                  <a:cubicBezTo>
                    <a:pt x="964" y="157"/>
                    <a:pt x="980" y="194"/>
                    <a:pt x="976" y="211"/>
                  </a:cubicBezTo>
                  <a:cubicBezTo>
                    <a:pt x="971" y="232"/>
                    <a:pt x="918" y="248"/>
                    <a:pt x="906" y="268"/>
                  </a:cubicBezTo>
                  <a:cubicBezTo>
                    <a:pt x="898" y="283"/>
                    <a:pt x="893" y="319"/>
                    <a:pt x="895" y="337"/>
                  </a:cubicBezTo>
                  <a:cubicBezTo>
                    <a:pt x="897" y="356"/>
                    <a:pt x="914" y="393"/>
                    <a:pt x="926" y="409"/>
                  </a:cubicBezTo>
                  <a:cubicBezTo>
                    <a:pt x="943" y="432"/>
                    <a:pt x="1013" y="453"/>
                    <a:pt x="1015" y="48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9" name="Freeform 42"/>
            <p:cNvSpPr>
              <a:spLocks/>
            </p:cNvSpPr>
            <p:nvPr/>
          </p:nvSpPr>
          <p:spPr bwMode="auto">
            <a:xfrm>
              <a:off x="4732337" y="2682875"/>
              <a:ext cx="544513" cy="760413"/>
            </a:xfrm>
            <a:custGeom>
              <a:avLst/>
              <a:gdLst>
                <a:gd name="T0" fmla="*/ 142 w 3213"/>
                <a:gd name="T1" fmla="*/ 4213 h 4487"/>
                <a:gd name="T2" fmla="*/ 256 w 3213"/>
                <a:gd name="T3" fmla="*/ 4046 h 4487"/>
                <a:gd name="T4" fmla="*/ 303 w 3213"/>
                <a:gd name="T5" fmla="*/ 3823 h 4487"/>
                <a:gd name="T6" fmla="*/ 384 w 3213"/>
                <a:gd name="T7" fmla="*/ 3457 h 4487"/>
                <a:gd name="T8" fmla="*/ 53 w 3213"/>
                <a:gd name="T9" fmla="*/ 3104 h 4487"/>
                <a:gd name="T10" fmla="*/ 170 w 3213"/>
                <a:gd name="T11" fmla="*/ 2785 h 4487"/>
                <a:gd name="T12" fmla="*/ 195 w 3213"/>
                <a:gd name="T13" fmla="*/ 2586 h 4487"/>
                <a:gd name="T14" fmla="*/ 456 w 3213"/>
                <a:gd name="T15" fmla="*/ 2363 h 4487"/>
                <a:gd name="T16" fmla="*/ 384 w 3213"/>
                <a:gd name="T17" fmla="*/ 2047 h 4487"/>
                <a:gd name="T18" fmla="*/ 161 w 3213"/>
                <a:gd name="T19" fmla="*/ 1909 h 4487"/>
                <a:gd name="T20" fmla="*/ 375 w 3213"/>
                <a:gd name="T21" fmla="*/ 1718 h 4487"/>
                <a:gd name="T22" fmla="*/ 190 w 3213"/>
                <a:gd name="T23" fmla="*/ 1470 h 4487"/>
                <a:gd name="T24" fmla="*/ 0 w 3213"/>
                <a:gd name="T25" fmla="*/ 1240 h 4487"/>
                <a:gd name="T26" fmla="*/ 31 w 3213"/>
                <a:gd name="T27" fmla="*/ 985 h 4487"/>
                <a:gd name="T28" fmla="*/ 220 w 3213"/>
                <a:gd name="T29" fmla="*/ 630 h 4487"/>
                <a:gd name="T30" fmla="*/ 448 w 3213"/>
                <a:gd name="T31" fmla="*/ 547 h 4487"/>
                <a:gd name="T32" fmla="*/ 628 w 3213"/>
                <a:gd name="T33" fmla="*/ 869 h 4487"/>
                <a:gd name="T34" fmla="*/ 981 w 3213"/>
                <a:gd name="T35" fmla="*/ 590 h 4487"/>
                <a:gd name="T36" fmla="*/ 1237 w 3213"/>
                <a:gd name="T37" fmla="*/ 481 h 4487"/>
                <a:gd name="T38" fmla="*/ 1479 w 3213"/>
                <a:gd name="T39" fmla="*/ 338 h 4487"/>
                <a:gd name="T40" fmla="*/ 1682 w 3213"/>
                <a:gd name="T41" fmla="*/ 104 h 4487"/>
                <a:gd name="T42" fmla="*/ 1921 w 3213"/>
                <a:gd name="T43" fmla="*/ 72 h 4487"/>
                <a:gd name="T44" fmla="*/ 2179 w 3213"/>
                <a:gd name="T45" fmla="*/ 449 h 4487"/>
                <a:gd name="T46" fmla="*/ 2285 w 3213"/>
                <a:gd name="T47" fmla="*/ 654 h 4487"/>
                <a:gd name="T48" fmla="*/ 2655 w 3213"/>
                <a:gd name="T49" fmla="*/ 752 h 4487"/>
                <a:gd name="T50" fmla="*/ 2737 w 3213"/>
                <a:gd name="T51" fmla="*/ 855 h 4487"/>
                <a:gd name="T52" fmla="*/ 2655 w 3213"/>
                <a:gd name="T53" fmla="*/ 1136 h 4487"/>
                <a:gd name="T54" fmla="*/ 3021 w 3213"/>
                <a:gd name="T55" fmla="*/ 1273 h 4487"/>
                <a:gd name="T56" fmla="*/ 3213 w 3213"/>
                <a:gd name="T57" fmla="*/ 1569 h 4487"/>
                <a:gd name="T58" fmla="*/ 2954 w 3213"/>
                <a:gd name="T59" fmla="*/ 1864 h 4487"/>
                <a:gd name="T60" fmla="*/ 2866 w 3213"/>
                <a:gd name="T61" fmla="*/ 2145 h 4487"/>
                <a:gd name="T62" fmla="*/ 2617 w 3213"/>
                <a:gd name="T63" fmla="*/ 2236 h 4487"/>
                <a:gd name="T64" fmla="*/ 2394 w 3213"/>
                <a:gd name="T65" fmla="*/ 2291 h 4487"/>
                <a:gd name="T66" fmla="*/ 2354 w 3213"/>
                <a:gd name="T67" fmla="*/ 2115 h 4487"/>
                <a:gd name="T68" fmla="*/ 2153 w 3213"/>
                <a:gd name="T69" fmla="*/ 1989 h 4487"/>
                <a:gd name="T70" fmla="*/ 2102 w 3213"/>
                <a:gd name="T71" fmla="*/ 1661 h 4487"/>
                <a:gd name="T72" fmla="*/ 1851 w 3213"/>
                <a:gd name="T73" fmla="*/ 1482 h 4487"/>
                <a:gd name="T74" fmla="*/ 1828 w 3213"/>
                <a:gd name="T75" fmla="*/ 1317 h 4487"/>
                <a:gd name="T76" fmla="*/ 1534 w 3213"/>
                <a:gd name="T77" fmla="*/ 1184 h 4487"/>
                <a:gd name="T78" fmla="*/ 1367 w 3213"/>
                <a:gd name="T79" fmla="*/ 1295 h 4487"/>
                <a:gd name="T80" fmla="*/ 1182 w 3213"/>
                <a:gd name="T81" fmla="*/ 1470 h 4487"/>
                <a:gd name="T82" fmla="*/ 1147 w 3213"/>
                <a:gd name="T83" fmla="*/ 1737 h 4487"/>
                <a:gd name="T84" fmla="*/ 1015 w 3213"/>
                <a:gd name="T85" fmla="*/ 2107 h 4487"/>
                <a:gd name="T86" fmla="*/ 1371 w 3213"/>
                <a:gd name="T87" fmla="*/ 2134 h 4487"/>
                <a:gd name="T88" fmla="*/ 1580 w 3213"/>
                <a:gd name="T89" fmla="*/ 2085 h 4487"/>
                <a:gd name="T90" fmla="*/ 1743 w 3213"/>
                <a:gd name="T91" fmla="*/ 2325 h 4487"/>
                <a:gd name="T92" fmla="*/ 1789 w 3213"/>
                <a:gd name="T93" fmla="*/ 2665 h 4487"/>
                <a:gd name="T94" fmla="*/ 2120 w 3213"/>
                <a:gd name="T95" fmla="*/ 2727 h 4487"/>
                <a:gd name="T96" fmla="*/ 2221 w 3213"/>
                <a:gd name="T97" fmla="*/ 2942 h 4487"/>
                <a:gd name="T98" fmla="*/ 2082 w 3213"/>
                <a:gd name="T99" fmla="*/ 3137 h 4487"/>
                <a:gd name="T100" fmla="*/ 1754 w 3213"/>
                <a:gd name="T101" fmla="*/ 3255 h 4487"/>
                <a:gd name="T102" fmla="*/ 1571 w 3213"/>
                <a:gd name="T103" fmla="*/ 3360 h 4487"/>
                <a:gd name="T104" fmla="*/ 1374 w 3213"/>
                <a:gd name="T105" fmla="*/ 3648 h 4487"/>
                <a:gd name="T106" fmla="*/ 1188 w 3213"/>
                <a:gd name="T107" fmla="*/ 3999 h 4487"/>
                <a:gd name="T108" fmla="*/ 1218 w 3213"/>
                <a:gd name="T109" fmla="*/ 4384 h 4487"/>
                <a:gd name="T110" fmla="*/ 1090 w 3213"/>
                <a:gd name="T111" fmla="*/ 4412 h 4487"/>
                <a:gd name="T112" fmla="*/ 881 w 3213"/>
                <a:gd name="T113" fmla="*/ 4436 h 4487"/>
                <a:gd name="T114" fmla="*/ 517 w 3213"/>
                <a:gd name="T115" fmla="*/ 4420 h 4487"/>
                <a:gd name="T116" fmla="*/ 254 w 3213"/>
                <a:gd name="T117" fmla="*/ 4351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13" h="4487">
                  <a:moveTo>
                    <a:pt x="254" y="4351"/>
                  </a:moveTo>
                  <a:cubicBezTo>
                    <a:pt x="245" y="4343"/>
                    <a:pt x="236" y="4336"/>
                    <a:pt x="231" y="4330"/>
                  </a:cubicBezTo>
                  <a:cubicBezTo>
                    <a:pt x="211" y="4310"/>
                    <a:pt x="181" y="4262"/>
                    <a:pt x="164" y="4240"/>
                  </a:cubicBezTo>
                  <a:cubicBezTo>
                    <a:pt x="159" y="4233"/>
                    <a:pt x="145" y="4221"/>
                    <a:pt x="142" y="4213"/>
                  </a:cubicBezTo>
                  <a:cubicBezTo>
                    <a:pt x="135" y="4195"/>
                    <a:pt x="132" y="4153"/>
                    <a:pt x="142" y="4136"/>
                  </a:cubicBezTo>
                  <a:cubicBezTo>
                    <a:pt x="147" y="4128"/>
                    <a:pt x="166" y="4118"/>
                    <a:pt x="175" y="4115"/>
                  </a:cubicBezTo>
                  <a:cubicBezTo>
                    <a:pt x="184" y="4112"/>
                    <a:pt x="206" y="4120"/>
                    <a:pt x="214" y="4115"/>
                  </a:cubicBezTo>
                  <a:cubicBezTo>
                    <a:pt x="232" y="4105"/>
                    <a:pt x="244" y="4062"/>
                    <a:pt x="256" y="4046"/>
                  </a:cubicBezTo>
                  <a:cubicBezTo>
                    <a:pt x="265" y="4034"/>
                    <a:pt x="295" y="4016"/>
                    <a:pt x="297" y="4001"/>
                  </a:cubicBezTo>
                  <a:cubicBezTo>
                    <a:pt x="300" y="3986"/>
                    <a:pt x="276" y="3960"/>
                    <a:pt x="272" y="3945"/>
                  </a:cubicBezTo>
                  <a:cubicBezTo>
                    <a:pt x="268" y="3924"/>
                    <a:pt x="265" y="3880"/>
                    <a:pt x="272" y="3860"/>
                  </a:cubicBezTo>
                  <a:cubicBezTo>
                    <a:pt x="276" y="3849"/>
                    <a:pt x="298" y="3834"/>
                    <a:pt x="303" y="3823"/>
                  </a:cubicBezTo>
                  <a:cubicBezTo>
                    <a:pt x="314" y="3798"/>
                    <a:pt x="310" y="3742"/>
                    <a:pt x="320" y="3717"/>
                  </a:cubicBezTo>
                  <a:cubicBezTo>
                    <a:pt x="330" y="3690"/>
                    <a:pt x="370" y="3647"/>
                    <a:pt x="384" y="3621"/>
                  </a:cubicBezTo>
                  <a:cubicBezTo>
                    <a:pt x="396" y="3598"/>
                    <a:pt x="424" y="3551"/>
                    <a:pt x="423" y="3526"/>
                  </a:cubicBezTo>
                  <a:cubicBezTo>
                    <a:pt x="421" y="3506"/>
                    <a:pt x="395" y="3473"/>
                    <a:pt x="384" y="3457"/>
                  </a:cubicBezTo>
                  <a:cubicBezTo>
                    <a:pt x="353" y="3413"/>
                    <a:pt x="272" y="3338"/>
                    <a:pt x="245" y="3292"/>
                  </a:cubicBezTo>
                  <a:cubicBezTo>
                    <a:pt x="231" y="3269"/>
                    <a:pt x="225" y="3213"/>
                    <a:pt x="206" y="3194"/>
                  </a:cubicBezTo>
                  <a:cubicBezTo>
                    <a:pt x="184" y="3173"/>
                    <a:pt x="117" y="3166"/>
                    <a:pt x="92" y="3149"/>
                  </a:cubicBezTo>
                  <a:cubicBezTo>
                    <a:pt x="79" y="3140"/>
                    <a:pt x="59" y="3117"/>
                    <a:pt x="53" y="3104"/>
                  </a:cubicBezTo>
                  <a:cubicBezTo>
                    <a:pt x="35" y="3062"/>
                    <a:pt x="24" y="2969"/>
                    <a:pt x="36" y="2926"/>
                  </a:cubicBezTo>
                  <a:cubicBezTo>
                    <a:pt x="41" y="2911"/>
                    <a:pt x="64" y="2886"/>
                    <a:pt x="75" y="2875"/>
                  </a:cubicBezTo>
                  <a:cubicBezTo>
                    <a:pt x="86" y="2865"/>
                    <a:pt x="112" y="2851"/>
                    <a:pt x="122" y="2841"/>
                  </a:cubicBezTo>
                  <a:cubicBezTo>
                    <a:pt x="136" y="2828"/>
                    <a:pt x="164" y="2802"/>
                    <a:pt x="170" y="2785"/>
                  </a:cubicBezTo>
                  <a:cubicBezTo>
                    <a:pt x="173" y="2775"/>
                    <a:pt x="169" y="2752"/>
                    <a:pt x="164" y="2743"/>
                  </a:cubicBezTo>
                  <a:cubicBezTo>
                    <a:pt x="159" y="2734"/>
                    <a:pt x="139" y="2724"/>
                    <a:pt x="133" y="2716"/>
                  </a:cubicBezTo>
                  <a:cubicBezTo>
                    <a:pt x="126" y="2706"/>
                    <a:pt x="114" y="2681"/>
                    <a:pt x="117" y="2668"/>
                  </a:cubicBezTo>
                  <a:cubicBezTo>
                    <a:pt x="123" y="2641"/>
                    <a:pt x="169" y="2599"/>
                    <a:pt x="195" y="2586"/>
                  </a:cubicBezTo>
                  <a:cubicBezTo>
                    <a:pt x="221" y="2572"/>
                    <a:pt x="285" y="2575"/>
                    <a:pt x="314" y="2567"/>
                  </a:cubicBezTo>
                  <a:cubicBezTo>
                    <a:pt x="334" y="2562"/>
                    <a:pt x="374" y="2546"/>
                    <a:pt x="392" y="2536"/>
                  </a:cubicBezTo>
                  <a:cubicBezTo>
                    <a:pt x="406" y="2527"/>
                    <a:pt x="434" y="2509"/>
                    <a:pt x="442" y="2496"/>
                  </a:cubicBezTo>
                  <a:cubicBezTo>
                    <a:pt x="458" y="2466"/>
                    <a:pt x="447" y="2395"/>
                    <a:pt x="456" y="2363"/>
                  </a:cubicBezTo>
                  <a:cubicBezTo>
                    <a:pt x="462" y="2339"/>
                    <a:pt x="495" y="2297"/>
                    <a:pt x="495" y="2273"/>
                  </a:cubicBezTo>
                  <a:cubicBezTo>
                    <a:pt x="495" y="2254"/>
                    <a:pt x="477" y="2219"/>
                    <a:pt x="467" y="2204"/>
                  </a:cubicBezTo>
                  <a:cubicBezTo>
                    <a:pt x="455" y="2185"/>
                    <a:pt x="414" y="2158"/>
                    <a:pt x="403" y="2137"/>
                  </a:cubicBezTo>
                  <a:cubicBezTo>
                    <a:pt x="392" y="2117"/>
                    <a:pt x="394" y="2068"/>
                    <a:pt x="384" y="2047"/>
                  </a:cubicBezTo>
                  <a:cubicBezTo>
                    <a:pt x="377" y="2034"/>
                    <a:pt x="358" y="2011"/>
                    <a:pt x="345" y="2005"/>
                  </a:cubicBezTo>
                  <a:cubicBezTo>
                    <a:pt x="321" y="1994"/>
                    <a:pt x="266" y="2010"/>
                    <a:pt x="242" y="2002"/>
                  </a:cubicBezTo>
                  <a:cubicBezTo>
                    <a:pt x="224" y="1996"/>
                    <a:pt x="192" y="1974"/>
                    <a:pt x="181" y="1960"/>
                  </a:cubicBezTo>
                  <a:cubicBezTo>
                    <a:pt x="172" y="1949"/>
                    <a:pt x="161" y="1923"/>
                    <a:pt x="161" y="1909"/>
                  </a:cubicBezTo>
                  <a:cubicBezTo>
                    <a:pt x="162" y="1888"/>
                    <a:pt x="181" y="1846"/>
                    <a:pt x="197" y="1832"/>
                  </a:cubicBezTo>
                  <a:cubicBezTo>
                    <a:pt x="215" y="1817"/>
                    <a:pt x="267" y="1813"/>
                    <a:pt x="289" y="1803"/>
                  </a:cubicBezTo>
                  <a:cubicBezTo>
                    <a:pt x="312" y="1793"/>
                    <a:pt x="363" y="1774"/>
                    <a:pt x="375" y="1753"/>
                  </a:cubicBezTo>
                  <a:cubicBezTo>
                    <a:pt x="380" y="1745"/>
                    <a:pt x="380" y="1725"/>
                    <a:pt x="375" y="1718"/>
                  </a:cubicBezTo>
                  <a:cubicBezTo>
                    <a:pt x="363" y="1700"/>
                    <a:pt x="309" y="1699"/>
                    <a:pt x="295" y="1683"/>
                  </a:cubicBezTo>
                  <a:cubicBezTo>
                    <a:pt x="278" y="1665"/>
                    <a:pt x="277" y="1611"/>
                    <a:pt x="267" y="1588"/>
                  </a:cubicBezTo>
                  <a:cubicBezTo>
                    <a:pt x="255" y="1561"/>
                    <a:pt x="220" y="1512"/>
                    <a:pt x="203" y="1487"/>
                  </a:cubicBezTo>
                  <a:cubicBezTo>
                    <a:pt x="200" y="1482"/>
                    <a:pt x="195" y="1476"/>
                    <a:pt x="190" y="1470"/>
                  </a:cubicBezTo>
                  <a:cubicBezTo>
                    <a:pt x="175" y="1451"/>
                    <a:pt x="155" y="1427"/>
                    <a:pt x="145" y="1413"/>
                  </a:cubicBezTo>
                  <a:cubicBezTo>
                    <a:pt x="126" y="1388"/>
                    <a:pt x="96" y="1334"/>
                    <a:pt x="75" y="1312"/>
                  </a:cubicBezTo>
                  <a:cubicBezTo>
                    <a:pt x="65" y="1301"/>
                    <a:pt x="38" y="1285"/>
                    <a:pt x="28" y="1275"/>
                  </a:cubicBezTo>
                  <a:cubicBezTo>
                    <a:pt x="20" y="1267"/>
                    <a:pt x="0" y="1251"/>
                    <a:pt x="0" y="1240"/>
                  </a:cubicBezTo>
                  <a:cubicBezTo>
                    <a:pt x="1" y="1219"/>
                    <a:pt x="54" y="1197"/>
                    <a:pt x="61" y="1176"/>
                  </a:cubicBezTo>
                  <a:cubicBezTo>
                    <a:pt x="65" y="1167"/>
                    <a:pt x="63" y="1146"/>
                    <a:pt x="58" y="1137"/>
                  </a:cubicBezTo>
                  <a:cubicBezTo>
                    <a:pt x="52" y="1122"/>
                    <a:pt x="19" y="1106"/>
                    <a:pt x="14" y="1092"/>
                  </a:cubicBezTo>
                  <a:cubicBezTo>
                    <a:pt x="6" y="1066"/>
                    <a:pt x="18" y="1009"/>
                    <a:pt x="31" y="985"/>
                  </a:cubicBezTo>
                  <a:cubicBezTo>
                    <a:pt x="44" y="960"/>
                    <a:pt x="97" y="929"/>
                    <a:pt x="114" y="906"/>
                  </a:cubicBezTo>
                  <a:cubicBezTo>
                    <a:pt x="121" y="896"/>
                    <a:pt x="133" y="875"/>
                    <a:pt x="136" y="863"/>
                  </a:cubicBezTo>
                  <a:cubicBezTo>
                    <a:pt x="144" y="833"/>
                    <a:pt x="129" y="768"/>
                    <a:pt x="139" y="739"/>
                  </a:cubicBezTo>
                  <a:cubicBezTo>
                    <a:pt x="150" y="707"/>
                    <a:pt x="203" y="659"/>
                    <a:pt x="220" y="630"/>
                  </a:cubicBezTo>
                  <a:cubicBezTo>
                    <a:pt x="228" y="615"/>
                    <a:pt x="238" y="582"/>
                    <a:pt x="245" y="566"/>
                  </a:cubicBezTo>
                  <a:cubicBezTo>
                    <a:pt x="250" y="553"/>
                    <a:pt x="257" y="523"/>
                    <a:pt x="270" y="516"/>
                  </a:cubicBezTo>
                  <a:cubicBezTo>
                    <a:pt x="299" y="497"/>
                    <a:pt x="379" y="497"/>
                    <a:pt x="411" y="510"/>
                  </a:cubicBezTo>
                  <a:cubicBezTo>
                    <a:pt x="424" y="515"/>
                    <a:pt x="440" y="537"/>
                    <a:pt x="448" y="547"/>
                  </a:cubicBezTo>
                  <a:cubicBezTo>
                    <a:pt x="458" y="560"/>
                    <a:pt x="479" y="587"/>
                    <a:pt x="484" y="603"/>
                  </a:cubicBezTo>
                  <a:cubicBezTo>
                    <a:pt x="500" y="656"/>
                    <a:pt x="466" y="772"/>
                    <a:pt x="486" y="823"/>
                  </a:cubicBezTo>
                  <a:cubicBezTo>
                    <a:pt x="491" y="836"/>
                    <a:pt x="510" y="857"/>
                    <a:pt x="523" y="863"/>
                  </a:cubicBezTo>
                  <a:cubicBezTo>
                    <a:pt x="546" y="874"/>
                    <a:pt x="602" y="872"/>
                    <a:pt x="628" y="869"/>
                  </a:cubicBezTo>
                  <a:cubicBezTo>
                    <a:pt x="644" y="866"/>
                    <a:pt x="675" y="857"/>
                    <a:pt x="687" y="847"/>
                  </a:cubicBezTo>
                  <a:cubicBezTo>
                    <a:pt x="704" y="833"/>
                    <a:pt x="719" y="790"/>
                    <a:pt x="734" y="773"/>
                  </a:cubicBezTo>
                  <a:cubicBezTo>
                    <a:pt x="775" y="726"/>
                    <a:pt x="870" y="640"/>
                    <a:pt x="926" y="608"/>
                  </a:cubicBezTo>
                  <a:cubicBezTo>
                    <a:pt x="938" y="601"/>
                    <a:pt x="967" y="589"/>
                    <a:pt x="981" y="590"/>
                  </a:cubicBezTo>
                  <a:cubicBezTo>
                    <a:pt x="1003" y="590"/>
                    <a:pt x="1040" y="623"/>
                    <a:pt x="1062" y="622"/>
                  </a:cubicBezTo>
                  <a:cubicBezTo>
                    <a:pt x="1085" y="620"/>
                    <a:pt x="1123" y="592"/>
                    <a:pt x="1140" y="577"/>
                  </a:cubicBezTo>
                  <a:cubicBezTo>
                    <a:pt x="1149" y="568"/>
                    <a:pt x="1159" y="543"/>
                    <a:pt x="1167" y="534"/>
                  </a:cubicBezTo>
                  <a:cubicBezTo>
                    <a:pt x="1182" y="518"/>
                    <a:pt x="1215" y="484"/>
                    <a:pt x="1237" y="481"/>
                  </a:cubicBezTo>
                  <a:cubicBezTo>
                    <a:pt x="1254" y="479"/>
                    <a:pt x="1284" y="504"/>
                    <a:pt x="1301" y="508"/>
                  </a:cubicBezTo>
                  <a:cubicBezTo>
                    <a:pt x="1333" y="514"/>
                    <a:pt x="1401" y="521"/>
                    <a:pt x="1432" y="510"/>
                  </a:cubicBezTo>
                  <a:cubicBezTo>
                    <a:pt x="1447" y="505"/>
                    <a:pt x="1472" y="482"/>
                    <a:pt x="1479" y="468"/>
                  </a:cubicBezTo>
                  <a:cubicBezTo>
                    <a:pt x="1492" y="438"/>
                    <a:pt x="1486" y="369"/>
                    <a:pt x="1479" y="338"/>
                  </a:cubicBezTo>
                  <a:cubicBezTo>
                    <a:pt x="1473" y="314"/>
                    <a:pt x="1440" y="274"/>
                    <a:pt x="1437" y="250"/>
                  </a:cubicBezTo>
                  <a:cubicBezTo>
                    <a:pt x="1436" y="237"/>
                    <a:pt x="1441" y="210"/>
                    <a:pt x="1448" y="200"/>
                  </a:cubicBezTo>
                  <a:cubicBezTo>
                    <a:pt x="1470" y="167"/>
                    <a:pt x="1540" y="120"/>
                    <a:pt x="1579" y="107"/>
                  </a:cubicBezTo>
                  <a:cubicBezTo>
                    <a:pt x="1603" y="99"/>
                    <a:pt x="1658" y="114"/>
                    <a:pt x="1682" y="104"/>
                  </a:cubicBezTo>
                  <a:cubicBezTo>
                    <a:pt x="1703" y="95"/>
                    <a:pt x="1728" y="52"/>
                    <a:pt x="1746" y="38"/>
                  </a:cubicBezTo>
                  <a:cubicBezTo>
                    <a:pt x="1754" y="31"/>
                    <a:pt x="1774" y="18"/>
                    <a:pt x="1785" y="14"/>
                  </a:cubicBezTo>
                  <a:cubicBezTo>
                    <a:pt x="1802" y="8"/>
                    <a:pt x="1840" y="0"/>
                    <a:pt x="1857" y="6"/>
                  </a:cubicBezTo>
                  <a:cubicBezTo>
                    <a:pt x="1879" y="14"/>
                    <a:pt x="1905" y="55"/>
                    <a:pt x="1921" y="72"/>
                  </a:cubicBezTo>
                  <a:cubicBezTo>
                    <a:pt x="1936" y="89"/>
                    <a:pt x="1967" y="120"/>
                    <a:pt x="1979" y="139"/>
                  </a:cubicBezTo>
                  <a:cubicBezTo>
                    <a:pt x="1997" y="166"/>
                    <a:pt x="2014" y="230"/>
                    <a:pt x="2035" y="255"/>
                  </a:cubicBezTo>
                  <a:cubicBezTo>
                    <a:pt x="2060" y="287"/>
                    <a:pt x="2145" y="319"/>
                    <a:pt x="2165" y="354"/>
                  </a:cubicBezTo>
                  <a:cubicBezTo>
                    <a:pt x="2178" y="375"/>
                    <a:pt x="2183" y="425"/>
                    <a:pt x="2179" y="449"/>
                  </a:cubicBezTo>
                  <a:cubicBezTo>
                    <a:pt x="2176" y="465"/>
                    <a:pt x="2147" y="491"/>
                    <a:pt x="2149" y="508"/>
                  </a:cubicBezTo>
                  <a:cubicBezTo>
                    <a:pt x="2150" y="526"/>
                    <a:pt x="2181" y="554"/>
                    <a:pt x="2193" y="569"/>
                  </a:cubicBezTo>
                  <a:cubicBezTo>
                    <a:pt x="2206" y="583"/>
                    <a:pt x="2235" y="609"/>
                    <a:pt x="2249" y="622"/>
                  </a:cubicBezTo>
                  <a:cubicBezTo>
                    <a:pt x="2258" y="630"/>
                    <a:pt x="2279" y="643"/>
                    <a:pt x="2285" y="654"/>
                  </a:cubicBezTo>
                  <a:cubicBezTo>
                    <a:pt x="2295" y="673"/>
                    <a:pt x="2286" y="719"/>
                    <a:pt x="2296" y="739"/>
                  </a:cubicBezTo>
                  <a:cubicBezTo>
                    <a:pt x="2302" y="751"/>
                    <a:pt x="2322" y="773"/>
                    <a:pt x="2335" y="778"/>
                  </a:cubicBezTo>
                  <a:cubicBezTo>
                    <a:pt x="2396" y="805"/>
                    <a:pt x="2540" y="805"/>
                    <a:pt x="2605" y="786"/>
                  </a:cubicBezTo>
                  <a:cubicBezTo>
                    <a:pt x="2619" y="782"/>
                    <a:pt x="2640" y="756"/>
                    <a:pt x="2655" y="752"/>
                  </a:cubicBezTo>
                  <a:cubicBezTo>
                    <a:pt x="2674" y="746"/>
                    <a:pt x="2716" y="747"/>
                    <a:pt x="2735" y="752"/>
                  </a:cubicBezTo>
                  <a:cubicBezTo>
                    <a:pt x="2743" y="754"/>
                    <a:pt x="2761" y="757"/>
                    <a:pt x="2770" y="764"/>
                  </a:cubicBezTo>
                  <a:cubicBezTo>
                    <a:pt x="2755" y="777"/>
                    <a:pt x="2741" y="790"/>
                    <a:pt x="2737" y="802"/>
                  </a:cubicBezTo>
                  <a:cubicBezTo>
                    <a:pt x="2732" y="814"/>
                    <a:pt x="2742" y="843"/>
                    <a:pt x="2737" y="855"/>
                  </a:cubicBezTo>
                  <a:cubicBezTo>
                    <a:pt x="2727" y="880"/>
                    <a:pt x="2669" y="909"/>
                    <a:pt x="2660" y="934"/>
                  </a:cubicBezTo>
                  <a:cubicBezTo>
                    <a:pt x="2653" y="955"/>
                    <a:pt x="2678" y="999"/>
                    <a:pt x="2671" y="1019"/>
                  </a:cubicBezTo>
                  <a:cubicBezTo>
                    <a:pt x="2664" y="1040"/>
                    <a:pt x="2606" y="1060"/>
                    <a:pt x="2606" y="1083"/>
                  </a:cubicBezTo>
                  <a:cubicBezTo>
                    <a:pt x="2605" y="1100"/>
                    <a:pt x="2642" y="1123"/>
                    <a:pt x="2655" y="1136"/>
                  </a:cubicBezTo>
                  <a:cubicBezTo>
                    <a:pt x="2670" y="1151"/>
                    <a:pt x="2699" y="1187"/>
                    <a:pt x="2720" y="1194"/>
                  </a:cubicBezTo>
                  <a:cubicBezTo>
                    <a:pt x="2741" y="1201"/>
                    <a:pt x="2788" y="1180"/>
                    <a:pt x="2808" y="1189"/>
                  </a:cubicBezTo>
                  <a:cubicBezTo>
                    <a:pt x="2828" y="1197"/>
                    <a:pt x="2844" y="1242"/>
                    <a:pt x="2863" y="1252"/>
                  </a:cubicBezTo>
                  <a:cubicBezTo>
                    <a:pt x="2898" y="1271"/>
                    <a:pt x="2991" y="1248"/>
                    <a:pt x="3021" y="1273"/>
                  </a:cubicBezTo>
                  <a:cubicBezTo>
                    <a:pt x="3045" y="1293"/>
                    <a:pt x="3041" y="1365"/>
                    <a:pt x="3060" y="1390"/>
                  </a:cubicBezTo>
                  <a:cubicBezTo>
                    <a:pt x="3074" y="1410"/>
                    <a:pt x="3127" y="1428"/>
                    <a:pt x="3142" y="1448"/>
                  </a:cubicBezTo>
                  <a:cubicBezTo>
                    <a:pt x="3156" y="1469"/>
                    <a:pt x="3153" y="1524"/>
                    <a:pt x="3169" y="1544"/>
                  </a:cubicBezTo>
                  <a:cubicBezTo>
                    <a:pt x="3176" y="1552"/>
                    <a:pt x="3196" y="1562"/>
                    <a:pt x="3213" y="1569"/>
                  </a:cubicBezTo>
                  <a:cubicBezTo>
                    <a:pt x="3192" y="1584"/>
                    <a:pt x="3170" y="1599"/>
                    <a:pt x="3157" y="1610"/>
                  </a:cubicBezTo>
                  <a:cubicBezTo>
                    <a:pt x="3121" y="1640"/>
                    <a:pt x="3056" y="1709"/>
                    <a:pt x="3022" y="1742"/>
                  </a:cubicBezTo>
                  <a:cubicBezTo>
                    <a:pt x="3005" y="1758"/>
                    <a:pt x="2965" y="1784"/>
                    <a:pt x="2956" y="1805"/>
                  </a:cubicBezTo>
                  <a:cubicBezTo>
                    <a:pt x="2950" y="1819"/>
                    <a:pt x="2953" y="1850"/>
                    <a:pt x="2954" y="1864"/>
                  </a:cubicBezTo>
                  <a:cubicBezTo>
                    <a:pt x="2955" y="1881"/>
                    <a:pt x="2964" y="1915"/>
                    <a:pt x="2962" y="1932"/>
                  </a:cubicBezTo>
                  <a:cubicBezTo>
                    <a:pt x="2960" y="1957"/>
                    <a:pt x="2949" y="2008"/>
                    <a:pt x="2936" y="2030"/>
                  </a:cubicBezTo>
                  <a:cubicBezTo>
                    <a:pt x="2924" y="2049"/>
                    <a:pt x="2876" y="2067"/>
                    <a:pt x="2866" y="2087"/>
                  </a:cubicBezTo>
                  <a:cubicBezTo>
                    <a:pt x="2860" y="2100"/>
                    <a:pt x="2871" y="2131"/>
                    <a:pt x="2866" y="2145"/>
                  </a:cubicBezTo>
                  <a:cubicBezTo>
                    <a:pt x="2861" y="2162"/>
                    <a:pt x="2840" y="2191"/>
                    <a:pt x="2827" y="2203"/>
                  </a:cubicBezTo>
                  <a:cubicBezTo>
                    <a:pt x="2814" y="2214"/>
                    <a:pt x="2783" y="2230"/>
                    <a:pt x="2767" y="2236"/>
                  </a:cubicBezTo>
                  <a:cubicBezTo>
                    <a:pt x="2754" y="2241"/>
                    <a:pt x="2724" y="2245"/>
                    <a:pt x="2710" y="2246"/>
                  </a:cubicBezTo>
                  <a:cubicBezTo>
                    <a:pt x="2686" y="2247"/>
                    <a:pt x="2638" y="2226"/>
                    <a:pt x="2617" y="2236"/>
                  </a:cubicBezTo>
                  <a:cubicBezTo>
                    <a:pt x="2603" y="2243"/>
                    <a:pt x="2595" y="2281"/>
                    <a:pt x="2582" y="2291"/>
                  </a:cubicBezTo>
                  <a:cubicBezTo>
                    <a:pt x="2565" y="2304"/>
                    <a:pt x="2520" y="2316"/>
                    <a:pt x="2498" y="2320"/>
                  </a:cubicBezTo>
                  <a:cubicBezTo>
                    <a:pt x="2479" y="2324"/>
                    <a:pt x="2437" y="2332"/>
                    <a:pt x="2419" y="2324"/>
                  </a:cubicBezTo>
                  <a:cubicBezTo>
                    <a:pt x="2410" y="2319"/>
                    <a:pt x="2395" y="2301"/>
                    <a:pt x="2394" y="2291"/>
                  </a:cubicBezTo>
                  <a:cubicBezTo>
                    <a:pt x="2394" y="2283"/>
                    <a:pt x="2412" y="2271"/>
                    <a:pt x="2409" y="2264"/>
                  </a:cubicBezTo>
                  <a:cubicBezTo>
                    <a:pt x="2407" y="2258"/>
                    <a:pt x="2397" y="2254"/>
                    <a:pt x="2387" y="2251"/>
                  </a:cubicBezTo>
                  <a:cubicBezTo>
                    <a:pt x="2391" y="2216"/>
                    <a:pt x="2397" y="2176"/>
                    <a:pt x="2388" y="2153"/>
                  </a:cubicBezTo>
                  <a:cubicBezTo>
                    <a:pt x="2384" y="2141"/>
                    <a:pt x="2365" y="2121"/>
                    <a:pt x="2354" y="2115"/>
                  </a:cubicBezTo>
                  <a:cubicBezTo>
                    <a:pt x="2336" y="2106"/>
                    <a:pt x="2288" y="2117"/>
                    <a:pt x="2272" y="2104"/>
                  </a:cubicBezTo>
                  <a:cubicBezTo>
                    <a:pt x="2257" y="2090"/>
                    <a:pt x="2264" y="2041"/>
                    <a:pt x="2253" y="2023"/>
                  </a:cubicBezTo>
                  <a:cubicBezTo>
                    <a:pt x="2246" y="2012"/>
                    <a:pt x="2227" y="1994"/>
                    <a:pt x="2214" y="1989"/>
                  </a:cubicBezTo>
                  <a:cubicBezTo>
                    <a:pt x="2200" y="1984"/>
                    <a:pt x="2167" y="1996"/>
                    <a:pt x="2153" y="1989"/>
                  </a:cubicBezTo>
                  <a:cubicBezTo>
                    <a:pt x="2126" y="1977"/>
                    <a:pt x="2091" y="1927"/>
                    <a:pt x="2079" y="1901"/>
                  </a:cubicBezTo>
                  <a:cubicBezTo>
                    <a:pt x="2066" y="1874"/>
                    <a:pt x="2043" y="1810"/>
                    <a:pt x="2056" y="1783"/>
                  </a:cubicBezTo>
                  <a:cubicBezTo>
                    <a:pt x="2061" y="1772"/>
                    <a:pt x="2092" y="1770"/>
                    <a:pt x="2098" y="1760"/>
                  </a:cubicBezTo>
                  <a:cubicBezTo>
                    <a:pt x="2112" y="1739"/>
                    <a:pt x="2115" y="1682"/>
                    <a:pt x="2102" y="1661"/>
                  </a:cubicBezTo>
                  <a:cubicBezTo>
                    <a:pt x="2090" y="1641"/>
                    <a:pt x="2041" y="1622"/>
                    <a:pt x="2017" y="1619"/>
                  </a:cubicBezTo>
                  <a:cubicBezTo>
                    <a:pt x="2006" y="1618"/>
                    <a:pt x="1986" y="1621"/>
                    <a:pt x="1971" y="1626"/>
                  </a:cubicBezTo>
                  <a:cubicBezTo>
                    <a:pt x="1969" y="1598"/>
                    <a:pt x="1899" y="1577"/>
                    <a:pt x="1882" y="1554"/>
                  </a:cubicBezTo>
                  <a:cubicBezTo>
                    <a:pt x="1870" y="1538"/>
                    <a:pt x="1853" y="1501"/>
                    <a:pt x="1851" y="1482"/>
                  </a:cubicBezTo>
                  <a:cubicBezTo>
                    <a:pt x="1849" y="1464"/>
                    <a:pt x="1854" y="1428"/>
                    <a:pt x="1862" y="1413"/>
                  </a:cubicBezTo>
                  <a:cubicBezTo>
                    <a:pt x="1874" y="1393"/>
                    <a:pt x="1927" y="1377"/>
                    <a:pt x="1932" y="1356"/>
                  </a:cubicBezTo>
                  <a:cubicBezTo>
                    <a:pt x="1936" y="1339"/>
                    <a:pt x="1920" y="1302"/>
                    <a:pt x="1905" y="1295"/>
                  </a:cubicBezTo>
                  <a:cubicBezTo>
                    <a:pt x="1887" y="1286"/>
                    <a:pt x="1848" y="1320"/>
                    <a:pt x="1828" y="1317"/>
                  </a:cubicBezTo>
                  <a:cubicBezTo>
                    <a:pt x="1817" y="1316"/>
                    <a:pt x="1803" y="1294"/>
                    <a:pt x="1793" y="1295"/>
                  </a:cubicBezTo>
                  <a:cubicBezTo>
                    <a:pt x="1776" y="1296"/>
                    <a:pt x="1762" y="1337"/>
                    <a:pt x="1746" y="1340"/>
                  </a:cubicBezTo>
                  <a:cubicBezTo>
                    <a:pt x="1729" y="1344"/>
                    <a:pt x="1696" y="1326"/>
                    <a:pt x="1681" y="1317"/>
                  </a:cubicBezTo>
                  <a:cubicBezTo>
                    <a:pt x="1638" y="1292"/>
                    <a:pt x="1570" y="1218"/>
                    <a:pt x="1534" y="1184"/>
                  </a:cubicBezTo>
                  <a:cubicBezTo>
                    <a:pt x="1525" y="1176"/>
                    <a:pt x="1511" y="1153"/>
                    <a:pt x="1499" y="1150"/>
                  </a:cubicBezTo>
                  <a:cubicBezTo>
                    <a:pt x="1479" y="1145"/>
                    <a:pt x="1438" y="1161"/>
                    <a:pt x="1422" y="1172"/>
                  </a:cubicBezTo>
                  <a:cubicBezTo>
                    <a:pt x="1402" y="1186"/>
                    <a:pt x="1374" y="1227"/>
                    <a:pt x="1367" y="1249"/>
                  </a:cubicBezTo>
                  <a:cubicBezTo>
                    <a:pt x="1364" y="1260"/>
                    <a:pt x="1377" y="1288"/>
                    <a:pt x="1367" y="1295"/>
                  </a:cubicBezTo>
                  <a:cubicBezTo>
                    <a:pt x="1354" y="1304"/>
                    <a:pt x="1318" y="1261"/>
                    <a:pt x="1305" y="1272"/>
                  </a:cubicBezTo>
                  <a:cubicBezTo>
                    <a:pt x="1281" y="1294"/>
                    <a:pt x="1359" y="1371"/>
                    <a:pt x="1340" y="1398"/>
                  </a:cubicBezTo>
                  <a:cubicBezTo>
                    <a:pt x="1326" y="1419"/>
                    <a:pt x="1259" y="1397"/>
                    <a:pt x="1236" y="1409"/>
                  </a:cubicBezTo>
                  <a:cubicBezTo>
                    <a:pt x="1218" y="1418"/>
                    <a:pt x="1198" y="1458"/>
                    <a:pt x="1182" y="1470"/>
                  </a:cubicBezTo>
                  <a:cubicBezTo>
                    <a:pt x="1169" y="1480"/>
                    <a:pt x="1134" y="1485"/>
                    <a:pt x="1124" y="1497"/>
                  </a:cubicBezTo>
                  <a:cubicBezTo>
                    <a:pt x="1111" y="1511"/>
                    <a:pt x="1096" y="1551"/>
                    <a:pt x="1100" y="1569"/>
                  </a:cubicBezTo>
                  <a:cubicBezTo>
                    <a:pt x="1106" y="1592"/>
                    <a:pt x="1160" y="1615"/>
                    <a:pt x="1166" y="1638"/>
                  </a:cubicBezTo>
                  <a:cubicBezTo>
                    <a:pt x="1173" y="1662"/>
                    <a:pt x="1164" y="1718"/>
                    <a:pt x="1147" y="1737"/>
                  </a:cubicBezTo>
                  <a:cubicBezTo>
                    <a:pt x="1129" y="1757"/>
                    <a:pt x="1067" y="1755"/>
                    <a:pt x="1046" y="1772"/>
                  </a:cubicBezTo>
                  <a:cubicBezTo>
                    <a:pt x="1021" y="1793"/>
                    <a:pt x="995" y="1855"/>
                    <a:pt x="984" y="1886"/>
                  </a:cubicBezTo>
                  <a:cubicBezTo>
                    <a:pt x="974" y="1916"/>
                    <a:pt x="956" y="1980"/>
                    <a:pt x="961" y="2012"/>
                  </a:cubicBezTo>
                  <a:cubicBezTo>
                    <a:pt x="966" y="2039"/>
                    <a:pt x="996" y="2088"/>
                    <a:pt x="1015" y="2107"/>
                  </a:cubicBezTo>
                  <a:cubicBezTo>
                    <a:pt x="1041" y="2135"/>
                    <a:pt x="1106" y="2183"/>
                    <a:pt x="1143" y="2188"/>
                  </a:cubicBezTo>
                  <a:cubicBezTo>
                    <a:pt x="1169" y="2191"/>
                    <a:pt x="1218" y="2161"/>
                    <a:pt x="1244" y="2157"/>
                  </a:cubicBezTo>
                  <a:cubicBezTo>
                    <a:pt x="1263" y="2154"/>
                    <a:pt x="1302" y="2161"/>
                    <a:pt x="1321" y="2157"/>
                  </a:cubicBezTo>
                  <a:cubicBezTo>
                    <a:pt x="1334" y="2154"/>
                    <a:pt x="1357" y="2134"/>
                    <a:pt x="1371" y="2134"/>
                  </a:cubicBezTo>
                  <a:cubicBezTo>
                    <a:pt x="1401" y="2135"/>
                    <a:pt x="1446" y="2187"/>
                    <a:pt x="1476" y="2191"/>
                  </a:cubicBezTo>
                  <a:cubicBezTo>
                    <a:pt x="1488" y="2193"/>
                    <a:pt x="1518" y="2190"/>
                    <a:pt x="1526" y="2180"/>
                  </a:cubicBezTo>
                  <a:cubicBezTo>
                    <a:pt x="1535" y="2170"/>
                    <a:pt x="1524" y="2138"/>
                    <a:pt x="1530" y="2127"/>
                  </a:cubicBezTo>
                  <a:cubicBezTo>
                    <a:pt x="1537" y="2112"/>
                    <a:pt x="1565" y="2091"/>
                    <a:pt x="1580" y="2085"/>
                  </a:cubicBezTo>
                  <a:cubicBezTo>
                    <a:pt x="1606" y="2073"/>
                    <a:pt x="1691" y="2093"/>
                    <a:pt x="1703" y="2072"/>
                  </a:cubicBezTo>
                  <a:cubicBezTo>
                    <a:pt x="1701" y="2090"/>
                    <a:pt x="1722" y="2124"/>
                    <a:pt x="1723" y="2142"/>
                  </a:cubicBezTo>
                  <a:cubicBezTo>
                    <a:pt x="1725" y="2173"/>
                    <a:pt x="1701" y="2237"/>
                    <a:pt x="1708" y="2268"/>
                  </a:cubicBezTo>
                  <a:cubicBezTo>
                    <a:pt x="1711" y="2284"/>
                    <a:pt x="1738" y="2309"/>
                    <a:pt x="1743" y="2325"/>
                  </a:cubicBezTo>
                  <a:cubicBezTo>
                    <a:pt x="1749" y="2345"/>
                    <a:pt x="1751" y="2388"/>
                    <a:pt x="1746" y="2409"/>
                  </a:cubicBezTo>
                  <a:cubicBezTo>
                    <a:pt x="1741" y="2434"/>
                    <a:pt x="1700" y="2475"/>
                    <a:pt x="1696" y="2501"/>
                  </a:cubicBezTo>
                  <a:cubicBezTo>
                    <a:pt x="1693" y="2520"/>
                    <a:pt x="1703" y="2559"/>
                    <a:pt x="1712" y="2577"/>
                  </a:cubicBezTo>
                  <a:cubicBezTo>
                    <a:pt x="1725" y="2603"/>
                    <a:pt x="1763" y="2650"/>
                    <a:pt x="1789" y="2665"/>
                  </a:cubicBezTo>
                  <a:cubicBezTo>
                    <a:pt x="1806" y="2674"/>
                    <a:pt x="1847" y="2683"/>
                    <a:pt x="1866" y="2680"/>
                  </a:cubicBezTo>
                  <a:cubicBezTo>
                    <a:pt x="1881" y="2677"/>
                    <a:pt x="1902" y="2650"/>
                    <a:pt x="1917" y="2649"/>
                  </a:cubicBezTo>
                  <a:cubicBezTo>
                    <a:pt x="1946" y="2648"/>
                    <a:pt x="1997" y="2689"/>
                    <a:pt x="2025" y="2699"/>
                  </a:cubicBezTo>
                  <a:cubicBezTo>
                    <a:pt x="2045" y="2706"/>
                    <a:pt x="2099" y="2729"/>
                    <a:pt x="2120" y="2727"/>
                  </a:cubicBezTo>
                  <a:cubicBezTo>
                    <a:pt x="2134" y="2727"/>
                    <a:pt x="2185" y="2722"/>
                    <a:pt x="2220" y="2718"/>
                  </a:cubicBezTo>
                  <a:cubicBezTo>
                    <a:pt x="2242" y="2745"/>
                    <a:pt x="2269" y="2779"/>
                    <a:pt x="2279" y="2803"/>
                  </a:cubicBezTo>
                  <a:cubicBezTo>
                    <a:pt x="2287" y="2825"/>
                    <a:pt x="2281" y="2874"/>
                    <a:pt x="2289" y="2899"/>
                  </a:cubicBezTo>
                  <a:cubicBezTo>
                    <a:pt x="2266" y="2912"/>
                    <a:pt x="2232" y="2932"/>
                    <a:pt x="2221" y="2942"/>
                  </a:cubicBezTo>
                  <a:cubicBezTo>
                    <a:pt x="2213" y="2950"/>
                    <a:pt x="2189" y="2957"/>
                    <a:pt x="2180" y="2964"/>
                  </a:cubicBezTo>
                  <a:cubicBezTo>
                    <a:pt x="2166" y="2977"/>
                    <a:pt x="2143" y="3007"/>
                    <a:pt x="2137" y="3025"/>
                  </a:cubicBezTo>
                  <a:cubicBezTo>
                    <a:pt x="2130" y="3043"/>
                    <a:pt x="2140" y="3085"/>
                    <a:pt x="2131" y="3102"/>
                  </a:cubicBezTo>
                  <a:cubicBezTo>
                    <a:pt x="2124" y="3115"/>
                    <a:pt x="2097" y="3134"/>
                    <a:pt x="2082" y="3137"/>
                  </a:cubicBezTo>
                  <a:cubicBezTo>
                    <a:pt x="2061" y="3143"/>
                    <a:pt x="2019" y="3126"/>
                    <a:pt x="1997" y="3126"/>
                  </a:cubicBezTo>
                  <a:cubicBezTo>
                    <a:pt x="1965" y="3126"/>
                    <a:pt x="1902" y="3135"/>
                    <a:pt x="1871" y="3143"/>
                  </a:cubicBezTo>
                  <a:cubicBezTo>
                    <a:pt x="1853" y="3148"/>
                    <a:pt x="1815" y="3158"/>
                    <a:pt x="1800" y="3170"/>
                  </a:cubicBezTo>
                  <a:cubicBezTo>
                    <a:pt x="1782" y="3186"/>
                    <a:pt x="1769" y="3237"/>
                    <a:pt x="1754" y="3255"/>
                  </a:cubicBezTo>
                  <a:cubicBezTo>
                    <a:pt x="1746" y="3265"/>
                    <a:pt x="1723" y="3276"/>
                    <a:pt x="1715" y="3286"/>
                  </a:cubicBezTo>
                  <a:cubicBezTo>
                    <a:pt x="1702" y="3301"/>
                    <a:pt x="1688" y="3342"/>
                    <a:pt x="1674" y="3357"/>
                  </a:cubicBezTo>
                  <a:cubicBezTo>
                    <a:pt x="1664" y="3368"/>
                    <a:pt x="1640" y="3389"/>
                    <a:pt x="1625" y="3390"/>
                  </a:cubicBezTo>
                  <a:cubicBezTo>
                    <a:pt x="1610" y="3391"/>
                    <a:pt x="1586" y="3356"/>
                    <a:pt x="1571" y="3360"/>
                  </a:cubicBezTo>
                  <a:cubicBezTo>
                    <a:pt x="1554" y="3363"/>
                    <a:pt x="1537" y="3399"/>
                    <a:pt x="1529" y="3415"/>
                  </a:cubicBezTo>
                  <a:cubicBezTo>
                    <a:pt x="1516" y="3442"/>
                    <a:pt x="1522" y="3512"/>
                    <a:pt x="1499" y="3533"/>
                  </a:cubicBezTo>
                  <a:cubicBezTo>
                    <a:pt x="1482" y="3549"/>
                    <a:pt x="1424" y="3541"/>
                    <a:pt x="1406" y="3557"/>
                  </a:cubicBezTo>
                  <a:cubicBezTo>
                    <a:pt x="1389" y="3574"/>
                    <a:pt x="1380" y="3625"/>
                    <a:pt x="1374" y="3648"/>
                  </a:cubicBezTo>
                  <a:cubicBezTo>
                    <a:pt x="1366" y="3675"/>
                    <a:pt x="1362" y="3731"/>
                    <a:pt x="1354" y="3758"/>
                  </a:cubicBezTo>
                  <a:cubicBezTo>
                    <a:pt x="1348" y="3778"/>
                    <a:pt x="1331" y="3816"/>
                    <a:pt x="1322" y="3835"/>
                  </a:cubicBezTo>
                  <a:cubicBezTo>
                    <a:pt x="1308" y="3863"/>
                    <a:pt x="1283" y="3923"/>
                    <a:pt x="1261" y="3947"/>
                  </a:cubicBezTo>
                  <a:cubicBezTo>
                    <a:pt x="1246" y="3964"/>
                    <a:pt x="1204" y="3984"/>
                    <a:pt x="1188" y="3999"/>
                  </a:cubicBezTo>
                  <a:cubicBezTo>
                    <a:pt x="1166" y="4020"/>
                    <a:pt x="1124" y="4065"/>
                    <a:pt x="1114" y="4093"/>
                  </a:cubicBezTo>
                  <a:cubicBezTo>
                    <a:pt x="1104" y="4118"/>
                    <a:pt x="1104" y="4175"/>
                    <a:pt x="1108" y="4202"/>
                  </a:cubicBezTo>
                  <a:cubicBezTo>
                    <a:pt x="1112" y="4222"/>
                    <a:pt x="1129" y="4257"/>
                    <a:pt x="1138" y="4274"/>
                  </a:cubicBezTo>
                  <a:cubicBezTo>
                    <a:pt x="1155" y="4303"/>
                    <a:pt x="1206" y="4352"/>
                    <a:pt x="1218" y="4384"/>
                  </a:cubicBezTo>
                  <a:cubicBezTo>
                    <a:pt x="1222" y="4397"/>
                    <a:pt x="1226" y="4418"/>
                    <a:pt x="1227" y="4439"/>
                  </a:cubicBezTo>
                  <a:cubicBezTo>
                    <a:pt x="1214" y="4439"/>
                    <a:pt x="1202" y="4439"/>
                    <a:pt x="1195" y="4436"/>
                  </a:cubicBezTo>
                  <a:cubicBezTo>
                    <a:pt x="1182" y="4431"/>
                    <a:pt x="1164" y="4408"/>
                    <a:pt x="1151" y="4404"/>
                  </a:cubicBezTo>
                  <a:cubicBezTo>
                    <a:pt x="1136" y="4401"/>
                    <a:pt x="1103" y="4406"/>
                    <a:pt x="1090" y="4412"/>
                  </a:cubicBezTo>
                  <a:cubicBezTo>
                    <a:pt x="1066" y="4424"/>
                    <a:pt x="1040" y="4478"/>
                    <a:pt x="1015" y="4484"/>
                  </a:cubicBezTo>
                  <a:cubicBezTo>
                    <a:pt x="1005" y="4486"/>
                    <a:pt x="987" y="4478"/>
                    <a:pt x="978" y="4473"/>
                  </a:cubicBezTo>
                  <a:cubicBezTo>
                    <a:pt x="965" y="4466"/>
                    <a:pt x="946" y="4438"/>
                    <a:pt x="931" y="4434"/>
                  </a:cubicBezTo>
                  <a:cubicBezTo>
                    <a:pt x="919" y="4430"/>
                    <a:pt x="893" y="4432"/>
                    <a:pt x="881" y="4436"/>
                  </a:cubicBezTo>
                  <a:cubicBezTo>
                    <a:pt x="865" y="4443"/>
                    <a:pt x="845" y="4476"/>
                    <a:pt x="828" y="4481"/>
                  </a:cubicBezTo>
                  <a:cubicBezTo>
                    <a:pt x="810" y="4487"/>
                    <a:pt x="771" y="4478"/>
                    <a:pt x="753" y="4471"/>
                  </a:cubicBezTo>
                  <a:cubicBezTo>
                    <a:pt x="739" y="4465"/>
                    <a:pt x="720" y="4439"/>
                    <a:pt x="706" y="4434"/>
                  </a:cubicBezTo>
                  <a:cubicBezTo>
                    <a:pt x="662" y="4417"/>
                    <a:pt x="560" y="4438"/>
                    <a:pt x="517" y="4420"/>
                  </a:cubicBezTo>
                  <a:cubicBezTo>
                    <a:pt x="505" y="4415"/>
                    <a:pt x="490" y="4391"/>
                    <a:pt x="478" y="4386"/>
                  </a:cubicBezTo>
                  <a:cubicBezTo>
                    <a:pt x="444" y="4372"/>
                    <a:pt x="368" y="4381"/>
                    <a:pt x="331" y="4378"/>
                  </a:cubicBezTo>
                  <a:cubicBezTo>
                    <a:pt x="320" y="4377"/>
                    <a:pt x="297" y="4377"/>
                    <a:pt x="286" y="4372"/>
                  </a:cubicBezTo>
                  <a:cubicBezTo>
                    <a:pt x="277" y="4369"/>
                    <a:pt x="265" y="4360"/>
                    <a:pt x="254" y="435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0" name="Freeform 43"/>
            <p:cNvSpPr>
              <a:spLocks/>
            </p:cNvSpPr>
            <p:nvPr/>
          </p:nvSpPr>
          <p:spPr bwMode="auto">
            <a:xfrm>
              <a:off x="5008563" y="2978150"/>
              <a:ext cx="44450" cy="50800"/>
            </a:xfrm>
            <a:custGeom>
              <a:avLst/>
              <a:gdLst>
                <a:gd name="T0" fmla="*/ 257 w 269"/>
                <a:gd name="T1" fmla="*/ 161 h 300"/>
                <a:gd name="T2" fmla="*/ 245 w 269"/>
                <a:gd name="T3" fmla="*/ 283 h 300"/>
                <a:gd name="T4" fmla="*/ 137 w 269"/>
                <a:gd name="T5" fmla="*/ 267 h 300"/>
                <a:gd name="T6" fmla="*/ 121 w 269"/>
                <a:gd name="T7" fmla="*/ 196 h 300"/>
                <a:gd name="T8" fmla="*/ 28 w 269"/>
                <a:gd name="T9" fmla="*/ 119 h 300"/>
                <a:gd name="T10" fmla="*/ 1 w 269"/>
                <a:gd name="T11" fmla="*/ 85 h 300"/>
                <a:gd name="T12" fmla="*/ 75 w 269"/>
                <a:gd name="T13" fmla="*/ 32 h 300"/>
                <a:gd name="T14" fmla="*/ 133 w 269"/>
                <a:gd name="T15" fmla="*/ 32 h 300"/>
                <a:gd name="T16" fmla="*/ 175 w 269"/>
                <a:gd name="T17" fmla="*/ 5 h 300"/>
                <a:gd name="T18" fmla="*/ 244 w 269"/>
                <a:gd name="T19" fmla="*/ 1 h 300"/>
                <a:gd name="T20" fmla="*/ 245 w 269"/>
                <a:gd name="T21" fmla="*/ 85 h 300"/>
                <a:gd name="T22" fmla="*/ 257 w 269"/>
                <a:gd name="T23" fmla="*/ 16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00">
                  <a:moveTo>
                    <a:pt x="257" y="161"/>
                  </a:moveTo>
                  <a:cubicBezTo>
                    <a:pt x="257" y="192"/>
                    <a:pt x="269" y="264"/>
                    <a:pt x="245" y="283"/>
                  </a:cubicBezTo>
                  <a:cubicBezTo>
                    <a:pt x="224" y="300"/>
                    <a:pt x="165" y="263"/>
                    <a:pt x="137" y="267"/>
                  </a:cubicBezTo>
                  <a:cubicBezTo>
                    <a:pt x="137" y="248"/>
                    <a:pt x="131" y="211"/>
                    <a:pt x="121" y="196"/>
                  </a:cubicBezTo>
                  <a:cubicBezTo>
                    <a:pt x="106" y="170"/>
                    <a:pt x="49" y="141"/>
                    <a:pt x="28" y="119"/>
                  </a:cubicBezTo>
                  <a:cubicBezTo>
                    <a:pt x="21" y="112"/>
                    <a:pt x="0" y="96"/>
                    <a:pt x="1" y="85"/>
                  </a:cubicBezTo>
                  <a:cubicBezTo>
                    <a:pt x="5" y="63"/>
                    <a:pt x="53" y="39"/>
                    <a:pt x="75" y="32"/>
                  </a:cubicBezTo>
                  <a:cubicBezTo>
                    <a:pt x="89" y="27"/>
                    <a:pt x="119" y="36"/>
                    <a:pt x="133" y="32"/>
                  </a:cubicBezTo>
                  <a:cubicBezTo>
                    <a:pt x="145" y="28"/>
                    <a:pt x="164" y="9"/>
                    <a:pt x="175" y="5"/>
                  </a:cubicBezTo>
                  <a:cubicBezTo>
                    <a:pt x="191" y="0"/>
                    <a:pt x="237" y="12"/>
                    <a:pt x="244" y="1"/>
                  </a:cubicBezTo>
                  <a:cubicBezTo>
                    <a:pt x="239" y="23"/>
                    <a:pt x="243" y="64"/>
                    <a:pt x="245" y="85"/>
                  </a:cubicBezTo>
                  <a:cubicBezTo>
                    <a:pt x="247" y="104"/>
                    <a:pt x="256" y="142"/>
                    <a:pt x="257"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1" name="Freeform 44"/>
            <p:cNvSpPr>
              <a:spLocks/>
            </p:cNvSpPr>
            <p:nvPr/>
          </p:nvSpPr>
          <p:spPr bwMode="auto">
            <a:xfrm>
              <a:off x="4460875" y="2932112"/>
              <a:ext cx="355600" cy="723900"/>
            </a:xfrm>
            <a:custGeom>
              <a:avLst/>
              <a:gdLst>
                <a:gd name="T0" fmla="*/ 2094 w 2094"/>
                <a:gd name="T1" fmla="*/ 803 h 4279"/>
                <a:gd name="T2" fmla="*/ 2041 w 2094"/>
                <a:gd name="T3" fmla="*/ 1026 h 4279"/>
                <a:gd name="T4" fmla="*/ 1913 w 2094"/>
                <a:gd name="T5" fmla="*/ 1097 h 4279"/>
                <a:gd name="T6" fmla="*/ 1716 w 2094"/>
                <a:gd name="T7" fmla="*/ 1198 h 4279"/>
                <a:gd name="T8" fmla="*/ 1763 w 2094"/>
                <a:gd name="T9" fmla="*/ 1273 h 4279"/>
                <a:gd name="T10" fmla="*/ 1721 w 2094"/>
                <a:gd name="T11" fmla="*/ 1371 h 4279"/>
                <a:gd name="T12" fmla="*/ 1635 w 2094"/>
                <a:gd name="T13" fmla="*/ 1456 h 4279"/>
                <a:gd name="T14" fmla="*/ 1691 w 2094"/>
                <a:gd name="T15" fmla="*/ 1679 h 4279"/>
                <a:gd name="T16" fmla="*/ 1844 w 2094"/>
                <a:gd name="T17" fmla="*/ 1822 h 4279"/>
                <a:gd name="T18" fmla="*/ 2022 w 2094"/>
                <a:gd name="T19" fmla="*/ 2056 h 4279"/>
                <a:gd name="T20" fmla="*/ 1919 w 2094"/>
                <a:gd name="T21" fmla="*/ 2247 h 4279"/>
                <a:gd name="T22" fmla="*/ 1871 w 2094"/>
                <a:gd name="T23" fmla="*/ 2390 h 4279"/>
                <a:gd name="T24" fmla="*/ 1896 w 2094"/>
                <a:gd name="T25" fmla="*/ 2531 h 4279"/>
                <a:gd name="T26" fmla="*/ 1813 w 2094"/>
                <a:gd name="T27" fmla="*/ 2645 h 4279"/>
                <a:gd name="T28" fmla="*/ 1741 w 2094"/>
                <a:gd name="T29" fmla="*/ 2666 h 4279"/>
                <a:gd name="T30" fmla="*/ 1763 w 2094"/>
                <a:gd name="T31" fmla="*/ 2770 h 4279"/>
                <a:gd name="T32" fmla="*/ 1853 w 2094"/>
                <a:gd name="T33" fmla="*/ 2881 h 4279"/>
                <a:gd name="T34" fmla="*/ 1834 w 2094"/>
                <a:gd name="T35" fmla="*/ 3164 h 4279"/>
                <a:gd name="T36" fmla="*/ 1719 w 2094"/>
                <a:gd name="T37" fmla="*/ 3493 h 4279"/>
                <a:gd name="T38" fmla="*/ 1484 w 2094"/>
                <a:gd name="T39" fmla="*/ 3658 h 4279"/>
                <a:gd name="T40" fmla="*/ 1344 w 2094"/>
                <a:gd name="T41" fmla="*/ 3642 h 4279"/>
                <a:gd name="T42" fmla="*/ 1103 w 2094"/>
                <a:gd name="T43" fmla="*/ 3704 h 4279"/>
                <a:gd name="T44" fmla="*/ 999 w 2094"/>
                <a:gd name="T45" fmla="*/ 3825 h 4279"/>
                <a:gd name="T46" fmla="*/ 854 w 2094"/>
                <a:gd name="T47" fmla="*/ 3863 h 4279"/>
                <a:gd name="T48" fmla="*/ 559 w 2094"/>
                <a:gd name="T49" fmla="*/ 4041 h 4279"/>
                <a:gd name="T50" fmla="*/ 438 w 2094"/>
                <a:gd name="T51" fmla="*/ 4124 h 4279"/>
                <a:gd name="T52" fmla="*/ 272 w 2094"/>
                <a:gd name="T53" fmla="*/ 4251 h 4279"/>
                <a:gd name="T54" fmla="*/ 29 w 2094"/>
                <a:gd name="T55" fmla="*/ 4254 h 4279"/>
                <a:gd name="T56" fmla="*/ 89 w 2094"/>
                <a:gd name="T57" fmla="*/ 3911 h 4279"/>
                <a:gd name="T58" fmla="*/ 231 w 2094"/>
                <a:gd name="T59" fmla="*/ 3598 h 4279"/>
                <a:gd name="T60" fmla="*/ 165 w 2094"/>
                <a:gd name="T61" fmla="*/ 3320 h 4279"/>
                <a:gd name="T62" fmla="*/ 108 w 2094"/>
                <a:gd name="T63" fmla="*/ 2875 h 4279"/>
                <a:gd name="T64" fmla="*/ 64 w 2094"/>
                <a:gd name="T65" fmla="*/ 2580 h 4279"/>
                <a:gd name="T66" fmla="*/ 174 w 2094"/>
                <a:gd name="T67" fmla="*/ 2375 h 4279"/>
                <a:gd name="T68" fmla="*/ 207 w 2094"/>
                <a:gd name="T69" fmla="*/ 2211 h 4279"/>
                <a:gd name="T70" fmla="*/ 127 w 2094"/>
                <a:gd name="T71" fmla="*/ 2011 h 4279"/>
                <a:gd name="T72" fmla="*/ 34 w 2094"/>
                <a:gd name="T73" fmla="*/ 1819 h 4279"/>
                <a:gd name="T74" fmla="*/ 204 w 2094"/>
                <a:gd name="T75" fmla="*/ 1606 h 4279"/>
                <a:gd name="T76" fmla="*/ 248 w 2094"/>
                <a:gd name="T77" fmla="*/ 1407 h 4279"/>
                <a:gd name="T78" fmla="*/ 327 w 2094"/>
                <a:gd name="T79" fmla="*/ 1158 h 4279"/>
                <a:gd name="T80" fmla="*/ 335 w 2094"/>
                <a:gd name="T81" fmla="*/ 940 h 4279"/>
                <a:gd name="T82" fmla="*/ 368 w 2094"/>
                <a:gd name="T83" fmla="*/ 940 h 4279"/>
                <a:gd name="T84" fmla="*/ 473 w 2094"/>
                <a:gd name="T85" fmla="*/ 819 h 4279"/>
                <a:gd name="T86" fmla="*/ 586 w 2094"/>
                <a:gd name="T87" fmla="*/ 700 h 4279"/>
                <a:gd name="T88" fmla="*/ 797 w 2094"/>
                <a:gd name="T89" fmla="*/ 647 h 4279"/>
                <a:gd name="T90" fmla="*/ 943 w 2094"/>
                <a:gd name="T91" fmla="*/ 442 h 4279"/>
                <a:gd name="T92" fmla="*/ 1091 w 2094"/>
                <a:gd name="T93" fmla="*/ 284 h 4279"/>
                <a:gd name="T94" fmla="*/ 1355 w 2094"/>
                <a:gd name="T95" fmla="*/ 221 h 4279"/>
                <a:gd name="T96" fmla="*/ 1577 w 2094"/>
                <a:gd name="T97" fmla="*/ 231 h 4279"/>
                <a:gd name="T98" fmla="*/ 1765 w 2094"/>
                <a:gd name="T99" fmla="*/ 79 h 4279"/>
                <a:gd name="T100" fmla="*/ 1802 w 2094"/>
                <a:gd name="T101" fmla="*/ 17 h 4279"/>
                <a:gd name="T102" fmla="*/ 1894 w 2094"/>
                <a:gd name="T103" fmla="*/ 213 h 4279"/>
                <a:gd name="T104" fmla="*/ 1974 w 2094"/>
                <a:gd name="T105" fmla="*/ 283 h 4279"/>
                <a:gd name="T106" fmla="*/ 1796 w 2094"/>
                <a:gd name="T107" fmla="*/ 362 h 4279"/>
                <a:gd name="T108" fmla="*/ 1780 w 2094"/>
                <a:gd name="T109" fmla="*/ 490 h 4279"/>
                <a:gd name="T110" fmla="*/ 1944 w 2094"/>
                <a:gd name="T111" fmla="*/ 535 h 4279"/>
                <a:gd name="T112" fmla="*/ 2002 w 2094"/>
                <a:gd name="T113" fmla="*/ 667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4" h="4279">
                  <a:moveTo>
                    <a:pt x="2066" y="734"/>
                  </a:moveTo>
                  <a:cubicBezTo>
                    <a:pt x="2076" y="749"/>
                    <a:pt x="2094" y="784"/>
                    <a:pt x="2094" y="803"/>
                  </a:cubicBezTo>
                  <a:cubicBezTo>
                    <a:pt x="2094" y="827"/>
                    <a:pt x="2061" y="869"/>
                    <a:pt x="2055" y="893"/>
                  </a:cubicBezTo>
                  <a:cubicBezTo>
                    <a:pt x="2046" y="925"/>
                    <a:pt x="2057" y="996"/>
                    <a:pt x="2041" y="1026"/>
                  </a:cubicBezTo>
                  <a:cubicBezTo>
                    <a:pt x="2033" y="1039"/>
                    <a:pt x="2005" y="1057"/>
                    <a:pt x="1991" y="1066"/>
                  </a:cubicBezTo>
                  <a:cubicBezTo>
                    <a:pt x="1973" y="1076"/>
                    <a:pt x="1933" y="1092"/>
                    <a:pt x="1913" y="1097"/>
                  </a:cubicBezTo>
                  <a:cubicBezTo>
                    <a:pt x="1884" y="1105"/>
                    <a:pt x="1820" y="1102"/>
                    <a:pt x="1794" y="1116"/>
                  </a:cubicBezTo>
                  <a:cubicBezTo>
                    <a:pt x="1768" y="1129"/>
                    <a:pt x="1722" y="1171"/>
                    <a:pt x="1716" y="1198"/>
                  </a:cubicBezTo>
                  <a:cubicBezTo>
                    <a:pt x="1713" y="1211"/>
                    <a:pt x="1725" y="1236"/>
                    <a:pt x="1732" y="1246"/>
                  </a:cubicBezTo>
                  <a:cubicBezTo>
                    <a:pt x="1738" y="1254"/>
                    <a:pt x="1758" y="1264"/>
                    <a:pt x="1763" y="1273"/>
                  </a:cubicBezTo>
                  <a:cubicBezTo>
                    <a:pt x="1768" y="1282"/>
                    <a:pt x="1772" y="1305"/>
                    <a:pt x="1769" y="1315"/>
                  </a:cubicBezTo>
                  <a:cubicBezTo>
                    <a:pt x="1763" y="1332"/>
                    <a:pt x="1735" y="1358"/>
                    <a:pt x="1721" y="1371"/>
                  </a:cubicBezTo>
                  <a:cubicBezTo>
                    <a:pt x="1711" y="1381"/>
                    <a:pt x="1685" y="1395"/>
                    <a:pt x="1674" y="1405"/>
                  </a:cubicBezTo>
                  <a:cubicBezTo>
                    <a:pt x="1663" y="1416"/>
                    <a:pt x="1640" y="1441"/>
                    <a:pt x="1635" y="1456"/>
                  </a:cubicBezTo>
                  <a:cubicBezTo>
                    <a:pt x="1623" y="1499"/>
                    <a:pt x="1634" y="1592"/>
                    <a:pt x="1652" y="1634"/>
                  </a:cubicBezTo>
                  <a:cubicBezTo>
                    <a:pt x="1658" y="1647"/>
                    <a:pt x="1678" y="1670"/>
                    <a:pt x="1691" y="1679"/>
                  </a:cubicBezTo>
                  <a:cubicBezTo>
                    <a:pt x="1716" y="1696"/>
                    <a:pt x="1783" y="1703"/>
                    <a:pt x="1805" y="1724"/>
                  </a:cubicBezTo>
                  <a:cubicBezTo>
                    <a:pt x="1824" y="1743"/>
                    <a:pt x="1830" y="1799"/>
                    <a:pt x="1844" y="1822"/>
                  </a:cubicBezTo>
                  <a:cubicBezTo>
                    <a:pt x="1871" y="1868"/>
                    <a:pt x="1952" y="1943"/>
                    <a:pt x="1983" y="1987"/>
                  </a:cubicBezTo>
                  <a:cubicBezTo>
                    <a:pt x="1994" y="2003"/>
                    <a:pt x="2020" y="2036"/>
                    <a:pt x="2022" y="2056"/>
                  </a:cubicBezTo>
                  <a:cubicBezTo>
                    <a:pt x="2023" y="2081"/>
                    <a:pt x="1995" y="2128"/>
                    <a:pt x="1983" y="2151"/>
                  </a:cubicBezTo>
                  <a:cubicBezTo>
                    <a:pt x="1969" y="2177"/>
                    <a:pt x="1929" y="2220"/>
                    <a:pt x="1919" y="2247"/>
                  </a:cubicBezTo>
                  <a:cubicBezTo>
                    <a:pt x="1909" y="2272"/>
                    <a:pt x="1913" y="2328"/>
                    <a:pt x="1902" y="2353"/>
                  </a:cubicBezTo>
                  <a:cubicBezTo>
                    <a:pt x="1897" y="2364"/>
                    <a:pt x="1875" y="2379"/>
                    <a:pt x="1871" y="2390"/>
                  </a:cubicBezTo>
                  <a:cubicBezTo>
                    <a:pt x="1864" y="2410"/>
                    <a:pt x="1867" y="2454"/>
                    <a:pt x="1871" y="2475"/>
                  </a:cubicBezTo>
                  <a:cubicBezTo>
                    <a:pt x="1875" y="2490"/>
                    <a:pt x="1899" y="2516"/>
                    <a:pt x="1896" y="2531"/>
                  </a:cubicBezTo>
                  <a:cubicBezTo>
                    <a:pt x="1894" y="2546"/>
                    <a:pt x="1864" y="2564"/>
                    <a:pt x="1855" y="2576"/>
                  </a:cubicBezTo>
                  <a:cubicBezTo>
                    <a:pt x="1843" y="2592"/>
                    <a:pt x="1831" y="2635"/>
                    <a:pt x="1813" y="2645"/>
                  </a:cubicBezTo>
                  <a:cubicBezTo>
                    <a:pt x="1805" y="2650"/>
                    <a:pt x="1783" y="2642"/>
                    <a:pt x="1774" y="2645"/>
                  </a:cubicBezTo>
                  <a:cubicBezTo>
                    <a:pt x="1765" y="2648"/>
                    <a:pt x="1746" y="2658"/>
                    <a:pt x="1741" y="2666"/>
                  </a:cubicBezTo>
                  <a:cubicBezTo>
                    <a:pt x="1731" y="2683"/>
                    <a:pt x="1734" y="2725"/>
                    <a:pt x="1741" y="2743"/>
                  </a:cubicBezTo>
                  <a:cubicBezTo>
                    <a:pt x="1744" y="2751"/>
                    <a:pt x="1758" y="2763"/>
                    <a:pt x="1763" y="2770"/>
                  </a:cubicBezTo>
                  <a:cubicBezTo>
                    <a:pt x="1780" y="2792"/>
                    <a:pt x="1810" y="2840"/>
                    <a:pt x="1830" y="2860"/>
                  </a:cubicBezTo>
                  <a:cubicBezTo>
                    <a:pt x="1835" y="2866"/>
                    <a:pt x="1844" y="2873"/>
                    <a:pt x="1853" y="2881"/>
                  </a:cubicBezTo>
                  <a:cubicBezTo>
                    <a:pt x="1854" y="2939"/>
                    <a:pt x="1858" y="3032"/>
                    <a:pt x="1853" y="3081"/>
                  </a:cubicBezTo>
                  <a:cubicBezTo>
                    <a:pt x="1850" y="3102"/>
                    <a:pt x="1836" y="3143"/>
                    <a:pt x="1834" y="3164"/>
                  </a:cubicBezTo>
                  <a:cubicBezTo>
                    <a:pt x="1826" y="3222"/>
                    <a:pt x="1853" y="3344"/>
                    <a:pt x="1828" y="3396"/>
                  </a:cubicBezTo>
                  <a:cubicBezTo>
                    <a:pt x="1813" y="3429"/>
                    <a:pt x="1748" y="3472"/>
                    <a:pt x="1719" y="3493"/>
                  </a:cubicBezTo>
                  <a:cubicBezTo>
                    <a:pt x="1679" y="3523"/>
                    <a:pt x="1591" y="3567"/>
                    <a:pt x="1552" y="3596"/>
                  </a:cubicBezTo>
                  <a:cubicBezTo>
                    <a:pt x="1533" y="3610"/>
                    <a:pt x="1504" y="3647"/>
                    <a:pt x="1484" y="3658"/>
                  </a:cubicBezTo>
                  <a:cubicBezTo>
                    <a:pt x="1471" y="3665"/>
                    <a:pt x="1443" y="3672"/>
                    <a:pt x="1429" y="3671"/>
                  </a:cubicBezTo>
                  <a:cubicBezTo>
                    <a:pt x="1406" y="3670"/>
                    <a:pt x="1366" y="3637"/>
                    <a:pt x="1344" y="3642"/>
                  </a:cubicBezTo>
                  <a:cubicBezTo>
                    <a:pt x="1319" y="3647"/>
                    <a:pt x="1294" y="3701"/>
                    <a:pt x="1270" y="3709"/>
                  </a:cubicBezTo>
                  <a:cubicBezTo>
                    <a:pt x="1231" y="3724"/>
                    <a:pt x="1144" y="3696"/>
                    <a:pt x="1103" y="3704"/>
                  </a:cubicBezTo>
                  <a:cubicBezTo>
                    <a:pt x="1083" y="3708"/>
                    <a:pt x="1041" y="3721"/>
                    <a:pt x="1027" y="3736"/>
                  </a:cubicBezTo>
                  <a:cubicBezTo>
                    <a:pt x="1011" y="3754"/>
                    <a:pt x="1019" y="3812"/>
                    <a:pt x="999" y="3825"/>
                  </a:cubicBezTo>
                  <a:cubicBezTo>
                    <a:pt x="982" y="3837"/>
                    <a:pt x="935" y="3814"/>
                    <a:pt x="915" y="3820"/>
                  </a:cubicBezTo>
                  <a:cubicBezTo>
                    <a:pt x="897" y="3825"/>
                    <a:pt x="868" y="3851"/>
                    <a:pt x="854" y="3863"/>
                  </a:cubicBezTo>
                  <a:cubicBezTo>
                    <a:pt x="812" y="3900"/>
                    <a:pt x="751" y="4000"/>
                    <a:pt x="701" y="4025"/>
                  </a:cubicBezTo>
                  <a:cubicBezTo>
                    <a:pt x="669" y="4041"/>
                    <a:pt x="592" y="4028"/>
                    <a:pt x="559" y="4041"/>
                  </a:cubicBezTo>
                  <a:cubicBezTo>
                    <a:pt x="543" y="4047"/>
                    <a:pt x="520" y="4074"/>
                    <a:pt x="504" y="4082"/>
                  </a:cubicBezTo>
                  <a:cubicBezTo>
                    <a:pt x="485" y="4091"/>
                    <a:pt x="456" y="4112"/>
                    <a:pt x="438" y="4124"/>
                  </a:cubicBezTo>
                  <a:cubicBezTo>
                    <a:pt x="415" y="4138"/>
                    <a:pt x="396" y="4183"/>
                    <a:pt x="375" y="4199"/>
                  </a:cubicBezTo>
                  <a:cubicBezTo>
                    <a:pt x="356" y="4214"/>
                    <a:pt x="296" y="4247"/>
                    <a:pt x="272" y="4251"/>
                  </a:cubicBezTo>
                  <a:cubicBezTo>
                    <a:pt x="240" y="4257"/>
                    <a:pt x="108" y="4279"/>
                    <a:pt x="42" y="4272"/>
                  </a:cubicBezTo>
                  <a:cubicBezTo>
                    <a:pt x="35" y="4265"/>
                    <a:pt x="31" y="4258"/>
                    <a:pt x="29" y="4254"/>
                  </a:cubicBezTo>
                  <a:cubicBezTo>
                    <a:pt x="20" y="4225"/>
                    <a:pt x="21" y="4209"/>
                    <a:pt x="14" y="4180"/>
                  </a:cubicBezTo>
                  <a:cubicBezTo>
                    <a:pt x="0" y="4125"/>
                    <a:pt x="81" y="3966"/>
                    <a:pt x="89" y="3911"/>
                  </a:cubicBezTo>
                  <a:cubicBezTo>
                    <a:pt x="95" y="3865"/>
                    <a:pt x="127" y="3777"/>
                    <a:pt x="146" y="3735"/>
                  </a:cubicBezTo>
                  <a:cubicBezTo>
                    <a:pt x="163" y="3699"/>
                    <a:pt x="219" y="3636"/>
                    <a:pt x="231" y="3598"/>
                  </a:cubicBezTo>
                  <a:cubicBezTo>
                    <a:pt x="238" y="3575"/>
                    <a:pt x="240" y="3527"/>
                    <a:pt x="237" y="3503"/>
                  </a:cubicBezTo>
                  <a:cubicBezTo>
                    <a:pt x="229" y="3455"/>
                    <a:pt x="182" y="3366"/>
                    <a:pt x="165" y="3320"/>
                  </a:cubicBezTo>
                  <a:cubicBezTo>
                    <a:pt x="153" y="3286"/>
                    <a:pt x="126" y="3220"/>
                    <a:pt x="119" y="3185"/>
                  </a:cubicBezTo>
                  <a:cubicBezTo>
                    <a:pt x="105" y="3108"/>
                    <a:pt x="136" y="2947"/>
                    <a:pt x="108" y="2875"/>
                  </a:cubicBezTo>
                  <a:cubicBezTo>
                    <a:pt x="101" y="2856"/>
                    <a:pt x="63" y="2831"/>
                    <a:pt x="56" y="2812"/>
                  </a:cubicBezTo>
                  <a:cubicBezTo>
                    <a:pt x="37" y="2757"/>
                    <a:pt x="50" y="2637"/>
                    <a:pt x="64" y="2580"/>
                  </a:cubicBezTo>
                  <a:cubicBezTo>
                    <a:pt x="71" y="2553"/>
                    <a:pt x="100" y="2503"/>
                    <a:pt x="114" y="2478"/>
                  </a:cubicBezTo>
                  <a:cubicBezTo>
                    <a:pt x="127" y="2452"/>
                    <a:pt x="167" y="2404"/>
                    <a:pt x="174" y="2375"/>
                  </a:cubicBezTo>
                  <a:cubicBezTo>
                    <a:pt x="179" y="2353"/>
                    <a:pt x="161" y="2306"/>
                    <a:pt x="165" y="2284"/>
                  </a:cubicBezTo>
                  <a:cubicBezTo>
                    <a:pt x="170" y="2263"/>
                    <a:pt x="201" y="2231"/>
                    <a:pt x="207" y="2211"/>
                  </a:cubicBezTo>
                  <a:cubicBezTo>
                    <a:pt x="212" y="2191"/>
                    <a:pt x="212" y="2149"/>
                    <a:pt x="207" y="2130"/>
                  </a:cubicBezTo>
                  <a:cubicBezTo>
                    <a:pt x="196" y="2096"/>
                    <a:pt x="150" y="2038"/>
                    <a:pt x="127" y="2011"/>
                  </a:cubicBezTo>
                  <a:cubicBezTo>
                    <a:pt x="107" y="1987"/>
                    <a:pt x="50" y="1953"/>
                    <a:pt x="37" y="1925"/>
                  </a:cubicBezTo>
                  <a:cubicBezTo>
                    <a:pt x="26" y="1901"/>
                    <a:pt x="28" y="1845"/>
                    <a:pt x="34" y="1819"/>
                  </a:cubicBezTo>
                  <a:cubicBezTo>
                    <a:pt x="41" y="1791"/>
                    <a:pt x="71" y="1738"/>
                    <a:pt x="89" y="1714"/>
                  </a:cubicBezTo>
                  <a:cubicBezTo>
                    <a:pt x="113" y="1683"/>
                    <a:pt x="186" y="1641"/>
                    <a:pt x="204" y="1606"/>
                  </a:cubicBezTo>
                  <a:cubicBezTo>
                    <a:pt x="219" y="1576"/>
                    <a:pt x="212" y="1506"/>
                    <a:pt x="220" y="1474"/>
                  </a:cubicBezTo>
                  <a:cubicBezTo>
                    <a:pt x="225" y="1456"/>
                    <a:pt x="244" y="1424"/>
                    <a:pt x="248" y="1407"/>
                  </a:cubicBezTo>
                  <a:cubicBezTo>
                    <a:pt x="256" y="1364"/>
                    <a:pt x="230" y="1274"/>
                    <a:pt x="248" y="1234"/>
                  </a:cubicBezTo>
                  <a:cubicBezTo>
                    <a:pt x="258" y="1209"/>
                    <a:pt x="314" y="1182"/>
                    <a:pt x="327" y="1158"/>
                  </a:cubicBezTo>
                  <a:cubicBezTo>
                    <a:pt x="338" y="1137"/>
                    <a:pt x="339" y="1088"/>
                    <a:pt x="341" y="1064"/>
                  </a:cubicBezTo>
                  <a:cubicBezTo>
                    <a:pt x="342" y="1033"/>
                    <a:pt x="335" y="971"/>
                    <a:pt x="335" y="940"/>
                  </a:cubicBezTo>
                  <a:cubicBezTo>
                    <a:pt x="336" y="936"/>
                    <a:pt x="336" y="936"/>
                    <a:pt x="336" y="936"/>
                  </a:cubicBezTo>
                  <a:cubicBezTo>
                    <a:pt x="348" y="939"/>
                    <a:pt x="360" y="941"/>
                    <a:pt x="368" y="940"/>
                  </a:cubicBezTo>
                  <a:cubicBezTo>
                    <a:pt x="392" y="937"/>
                    <a:pt x="439" y="911"/>
                    <a:pt x="454" y="892"/>
                  </a:cubicBezTo>
                  <a:cubicBezTo>
                    <a:pt x="465" y="877"/>
                    <a:pt x="469" y="837"/>
                    <a:pt x="473" y="819"/>
                  </a:cubicBezTo>
                  <a:cubicBezTo>
                    <a:pt x="481" y="789"/>
                    <a:pt x="479" y="719"/>
                    <a:pt x="503" y="700"/>
                  </a:cubicBezTo>
                  <a:cubicBezTo>
                    <a:pt x="520" y="687"/>
                    <a:pt x="565" y="702"/>
                    <a:pt x="586" y="700"/>
                  </a:cubicBezTo>
                  <a:cubicBezTo>
                    <a:pt x="617" y="697"/>
                    <a:pt x="678" y="685"/>
                    <a:pt x="708" y="677"/>
                  </a:cubicBezTo>
                  <a:cubicBezTo>
                    <a:pt x="731" y="671"/>
                    <a:pt x="778" y="660"/>
                    <a:pt x="797" y="647"/>
                  </a:cubicBezTo>
                  <a:cubicBezTo>
                    <a:pt x="819" y="633"/>
                    <a:pt x="851" y="589"/>
                    <a:pt x="867" y="568"/>
                  </a:cubicBezTo>
                  <a:cubicBezTo>
                    <a:pt x="888" y="538"/>
                    <a:pt x="922" y="472"/>
                    <a:pt x="943" y="442"/>
                  </a:cubicBezTo>
                  <a:cubicBezTo>
                    <a:pt x="960" y="417"/>
                    <a:pt x="997" y="369"/>
                    <a:pt x="1019" y="347"/>
                  </a:cubicBezTo>
                  <a:cubicBezTo>
                    <a:pt x="1035" y="329"/>
                    <a:pt x="1071" y="297"/>
                    <a:pt x="1091" y="284"/>
                  </a:cubicBezTo>
                  <a:cubicBezTo>
                    <a:pt x="1120" y="265"/>
                    <a:pt x="1180" y="229"/>
                    <a:pt x="1213" y="221"/>
                  </a:cubicBezTo>
                  <a:cubicBezTo>
                    <a:pt x="1248" y="213"/>
                    <a:pt x="1320" y="216"/>
                    <a:pt x="1355" y="221"/>
                  </a:cubicBezTo>
                  <a:cubicBezTo>
                    <a:pt x="1386" y="225"/>
                    <a:pt x="1444" y="253"/>
                    <a:pt x="1474" y="254"/>
                  </a:cubicBezTo>
                  <a:cubicBezTo>
                    <a:pt x="1501" y="255"/>
                    <a:pt x="1554" y="244"/>
                    <a:pt x="1577" y="231"/>
                  </a:cubicBezTo>
                  <a:cubicBezTo>
                    <a:pt x="1606" y="214"/>
                    <a:pt x="1643" y="153"/>
                    <a:pt x="1669" y="132"/>
                  </a:cubicBezTo>
                  <a:cubicBezTo>
                    <a:pt x="1691" y="115"/>
                    <a:pt x="1749" y="101"/>
                    <a:pt x="1765" y="79"/>
                  </a:cubicBezTo>
                  <a:cubicBezTo>
                    <a:pt x="1776" y="65"/>
                    <a:pt x="1784" y="31"/>
                    <a:pt x="1789" y="0"/>
                  </a:cubicBezTo>
                  <a:cubicBezTo>
                    <a:pt x="1794" y="6"/>
                    <a:pt x="1799" y="12"/>
                    <a:pt x="1802" y="17"/>
                  </a:cubicBezTo>
                  <a:cubicBezTo>
                    <a:pt x="1819" y="42"/>
                    <a:pt x="1854" y="91"/>
                    <a:pt x="1866" y="118"/>
                  </a:cubicBezTo>
                  <a:cubicBezTo>
                    <a:pt x="1876" y="141"/>
                    <a:pt x="1877" y="195"/>
                    <a:pt x="1894" y="213"/>
                  </a:cubicBezTo>
                  <a:cubicBezTo>
                    <a:pt x="1908" y="229"/>
                    <a:pt x="1962" y="230"/>
                    <a:pt x="1974" y="248"/>
                  </a:cubicBezTo>
                  <a:cubicBezTo>
                    <a:pt x="1979" y="255"/>
                    <a:pt x="1979" y="275"/>
                    <a:pt x="1974" y="283"/>
                  </a:cubicBezTo>
                  <a:cubicBezTo>
                    <a:pt x="1962" y="304"/>
                    <a:pt x="1911" y="323"/>
                    <a:pt x="1888" y="333"/>
                  </a:cubicBezTo>
                  <a:cubicBezTo>
                    <a:pt x="1866" y="343"/>
                    <a:pt x="1814" y="347"/>
                    <a:pt x="1796" y="362"/>
                  </a:cubicBezTo>
                  <a:cubicBezTo>
                    <a:pt x="1780" y="376"/>
                    <a:pt x="1761" y="418"/>
                    <a:pt x="1760" y="439"/>
                  </a:cubicBezTo>
                  <a:cubicBezTo>
                    <a:pt x="1760" y="453"/>
                    <a:pt x="1771" y="479"/>
                    <a:pt x="1780" y="490"/>
                  </a:cubicBezTo>
                  <a:cubicBezTo>
                    <a:pt x="1791" y="504"/>
                    <a:pt x="1823" y="526"/>
                    <a:pt x="1841" y="532"/>
                  </a:cubicBezTo>
                  <a:cubicBezTo>
                    <a:pt x="1865" y="540"/>
                    <a:pt x="1920" y="524"/>
                    <a:pt x="1944" y="535"/>
                  </a:cubicBezTo>
                  <a:cubicBezTo>
                    <a:pt x="1957" y="541"/>
                    <a:pt x="1976" y="564"/>
                    <a:pt x="1983" y="577"/>
                  </a:cubicBezTo>
                  <a:cubicBezTo>
                    <a:pt x="1993" y="598"/>
                    <a:pt x="1991" y="647"/>
                    <a:pt x="2002" y="667"/>
                  </a:cubicBezTo>
                  <a:cubicBezTo>
                    <a:pt x="2013" y="688"/>
                    <a:pt x="2054" y="715"/>
                    <a:pt x="2066" y="7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2" name="Freeform 45"/>
            <p:cNvSpPr>
              <a:spLocks/>
            </p:cNvSpPr>
            <p:nvPr/>
          </p:nvSpPr>
          <p:spPr bwMode="auto">
            <a:xfrm>
              <a:off x="4422775" y="5216525"/>
              <a:ext cx="12700" cy="15875"/>
            </a:xfrm>
            <a:custGeom>
              <a:avLst/>
              <a:gdLst>
                <a:gd name="T0" fmla="*/ 66 w 82"/>
                <a:gd name="T1" fmla="*/ 69 h 98"/>
                <a:gd name="T2" fmla="*/ 46 w 82"/>
                <a:gd name="T3" fmla="*/ 96 h 98"/>
                <a:gd name="T4" fmla="*/ 4 w 82"/>
                <a:gd name="T5" fmla="*/ 69 h 98"/>
                <a:gd name="T6" fmla="*/ 4 w 82"/>
                <a:gd name="T7" fmla="*/ 35 h 98"/>
                <a:gd name="T8" fmla="*/ 35 w 82"/>
                <a:gd name="T9" fmla="*/ 3 h 98"/>
                <a:gd name="T10" fmla="*/ 76 w 82"/>
                <a:gd name="T11" fmla="*/ 18 h 98"/>
                <a:gd name="T12" fmla="*/ 66 w 82"/>
                <a:gd name="T13" fmla="*/ 69 h 98"/>
              </a:gdLst>
              <a:ahLst/>
              <a:cxnLst>
                <a:cxn ang="0">
                  <a:pos x="T0" y="T1"/>
                </a:cxn>
                <a:cxn ang="0">
                  <a:pos x="T2" y="T3"/>
                </a:cxn>
                <a:cxn ang="0">
                  <a:pos x="T4" y="T5"/>
                </a:cxn>
                <a:cxn ang="0">
                  <a:pos x="T6" y="T7"/>
                </a:cxn>
                <a:cxn ang="0">
                  <a:pos x="T8" y="T9"/>
                </a:cxn>
                <a:cxn ang="0">
                  <a:pos x="T10" y="T11"/>
                </a:cxn>
                <a:cxn ang="0">
                  <a:pos x="T12" y="T13"/>
                </a:cxn>
              </a:cxnLst>
              <a:rect l="0" t="0" r="r" b="b"/>
              <a:pathLst>
                <a:path w="82" h="98">
                  <a:moveTo>
                    <a:pt x="66" y="69"/>
                  </a:moveTo>
                  <a:cubicBezTo>
                    <a:pt x="63" y="76"/>
                    <a:pt x="55" y="94"/>
                    <a:pt x="46" y="96"/>
                  </a:cubicBezTo>
                  <a:cubicBezTo>
                    <a:pt x="34" y="98"/>
                    <a:pt x="10" y="80"/>
                    <a:pt x="4" y="69"/>
                  </a:cubicBezTo>
                  <a:cubicBezTo>
                    <a:pt x="0" y="61"/>
                    <a:pt x="1" y="43"/>
                    <a:pt x="4" y="35"/>
                  </a:cubicBezTo>
                  <a:cubicBezTo>
                    <a:pt x="8" y="25"/>
                    <a:pt x="24" y="5"/>
                    <a:pt x="35" y="3"/>
                  </a:cubicBezTo>
                  <a:cubicBezTo>
                    <a:pt x="46" y="0"/>
                    <a:pt x="71" y="8"/>
                    <a:pt x="76" y="18"/>
                  </a:cubicBezTo>
                  <a:cubicBezTo>
                    <a:pt x="82" y="29"/>
                    <a:pt x="71" y="57"/>
                    <a:pt x="66" y="6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3" name="Freeform 46"/>
            <p:cNvSpPr>
              <a:spLocks/>
            </p:cNvSpPr>
            <p:nvPr/>
          </p:nvSpPr>
          <p:spPr bwMode="auto">
            <a:xfrm>
              <a:off x="3925888" y="4584700"/>
              <a:ext cx="804863" cy="596900"/>
            </a:xfrm>
            <a:custGeom>
              <a:avLst/>
              <a:gdLst>
                <a:gd name="T0" fmla="*/ 4678 w 4760"/>
                <a:gd name="T1" fmla="*/ 1530 h 3519"/>
                <a:gd name="T2" fmla="*/ 4542 w 4760"/>
                <a:gd name="T3" fmla="*/ 1835 h 3519"/>
                <a:gd name="T4" fmla="*/ 4381 w 4760"/>
                <a:gd name="T5" fmla="*/ 2249 h 3519"/>
                <a:gd name="T6" fmla="*/ 3979 w 4760"/>
                <a:gd name="T7" fmla="*/ 2649 h 3519"/>
                <a:gd name="T8" fmla="*/ 3875 w 4760"/>
                <a:gd name="T9" fmla="*/ 2924 h 3519"/>
                <a:gd name="T10" fmla="*/ 3711 w 4760"/>
                <a:gd name="T11" fmla="*/ 3135 h 3519"/>
                <a:gd name="T12" fmla="*/ 3408 w 4760"/>
                <a:gd name="T13" fmla="*/ 3332 h 3519"/>
                <a:gd name="T14" fmla="*/ 3276 w 4760"/>
                <a:gd name="T15" fmla="*/ 3377 h 3519"/>
                <a:gd name="T16" fmla="*/ 3011 w 4760"/>
                <a:gd name="T17" fmla="*/ 3510 h 3519"/>
                <a:gd name="T18" fmla="*/ 2908 w 4760"/>
                <a:gd name="T19" fmla="*/ 3402 h 3519"/>
                <a:gd name="T20" fmla="*/ 2793 w 4760"/>
                <a:gd name="T21" fmla="*/ 3287 h 3519"/>
                <a:gd name="T22" fmla="*/ 2693 w 4760"/>
                <a:gd name="T23" fmla="*/ 3348 h 3519"/>
                <a:gd name="T24" fmla="*/ 2614 w 4760"/>
                <a:gd name="T25" fmla="*/ 3181 h 3519"/>
                <a:gd name="T26" fmla="*/ 2532 w 4760"/>
                <a:gd name="T27" fmla="*/ 3290 h 3519"/>
                <a:gd name="T28" fmla="*/ 2553 w 4760"/>
                <a:gd name="T29" fmla="*/ 3402 h 3519"/>
                <a:gd name="T30" fmla="*/ 2452 w 4760"/>
                <a:gd name="T31" fmla="*/ 3359 h 3519"/>
                <a:gd name="T32" fmla="*/ 2358 w 4760"/>
                <a:gd name="T33" fmla="*/ 3470 h 3519"/>
                <a:gd name="T34" fmla="*/ 2310 w 4760"/>
                <a:gd name="T35" fmla="*/ 3399 h 3519"/>
                <a:gd name="T36" fmla="*/ 2163 w 4760"/>
                <a:gd name="T37" fmla="*/ 3377 h 3519"/>
                <a:gd name="T38" fmla="*/ 1871 w 4760"/>
                <a:gd name="T39" fmla="*/ 3308 h 3519"/>
                <a:gd name="T40" fmla="*/ 1605 w 4760"/>
                <a:gd name="T41" fmla="*/ 3151 h 3519"/>
                <a:gd name="T42" fmla="*/ 1385 w 4760"/>
                <a:gd name="T43" fmla="*/ 2994 h 3519"/>
                <a:gd name="T44" fmla="*/ 1387 w 4760"/>
                <a:gd name="T45" fmla="*/ 2704 h 3519"/>
                <a:gd name="T46" fmla="*/ 1385 w 4760"/>
                <a:gd name="T47" fmla="*/ 2525 h 3519"/>
                <a:gd name="T48" fmla="*/ 1096 w 4760"/>
                <a:gd name="T49" fmla="*/ 2494 h 3519"/>
                <a:gd name="T50" fmla="*/ 753 w 4760"/>
                <a:gd name="T51" fmla="*/ 2406 h 3519"/>
                <a:gd name="T52" fmla="*/ 853 w 4760"/>
                <a:gd name="T53" fmla="*/ 2122 h 3519"/>
                <a:gd name="T54" fmla="*/ 1073 w 4760"/>
                <a:gd name="T55" fmla="*/ 1878 h 3519"/>
                <a:gd name="T56" fmla="*/ 906 w 4760"/>
                <a:gd name="T57" fmla="*/ 1650 h 3519"/>
                <a:gd name="T58" fmla="*/ 652 w 4760"/>
                <a:gd name="T59" fmla="*/ 1687 h 3519"/>
                <a:gd name="T60" fmla="*/ 458 w 4760"/>
                <a:gd name="T61" fmla="*/ 1668 h 3519"/>
                <a:gd name="T62" fmla="*/ 288 w 4760"/>
                <a:gd name="T63" fmla="*/ 1485 h 3519"/>
                <a:gd name="T64" fmla="*/ 83 w 4760"/>
                <a:gd name="T65" fmla="*/ 1493 h 3519"/>
                <a:gd name="T66" fmla="*/ 165 w 4760"/>
                <a:gd name="T67" fmla="*/ 1294 h 3519"/>
                <a:gd name="T68" fmla="*/ 401 w 4760"/>
                <a:gd name="T69" fmla="*/ 1088 h 3519"/>
                <a:gd name="T70" fmla="*/ 757 w 4760"/>
                <a:gd name="T71" fmla="*/ 1214 h 3519"/>
                <a:gd name="T72" fmla="*/ 1047 w 4760"/>
                <a:gd name="T73" fmla="*/ 1198 h 3519"/>
                <a:gd name="T74" fmla="*/ 1480 w 4760"/>
                <a:gd name="T75" fmla="*/ 904 h 3519"/>
                <a:gd name="T76" fmla="*/ 1743 w 4760"/>
                <a:gd name="T77" fmla="*/ 672 h 3519"/>
                <a:gd name="T78" fmla="*/ 2049 w 4760"/>
                <a:gd name="T79" fmla="*/ 901 h 3519"/>
                <a:gd name="T80" fmla="*/ 2254 w 4760"/>
                <a:gd name="T81" fmla="*/ 729 h 3519"/>
                <a:gd name="T82" fmla="*/ 2517 w 4760"/>
                <a:gd name="T83" fmla="*/ 717 h 3519"/>
                <a:gd name="T84" fmla="*/ 2764 w 4760"/>
                <a:gd name="T85" fmla="*/ 576 h 3519"/>
                <a:gd name="T86" fmla="*/ 2818 w 4760"/>
                <a:gd name="T87" fmla="*/ 397 h 3519"/>
                <a:gd name="T88" fmla="*/ 3108 w 4760"/>
                <a:gd name="T89" fmla="*/ 302 h 3519"/>
                <a:gd name="T90" fmla="*/ 3282 w 4760"/>
                <a:gd name="T91" fmla="*/ 218 h 3519"/>
                <a:gd name="T92" fmla="*/ 3437 w 4760"/>
                <a:gd name="T93" fmla="*/ 272 h 3519"/>
                <a:gd name="T94" fmla="*/ 3685 w 4760"/>
                <a:gd name="T95" fmla="*/ 119 h 3519"/>
                <a:gd name="T96" fmla="*/ 3882 w 4760"/>
                <a:gd name="T97" fmla="*/ 54 h 3519"/>
                <a:gd name="T98" fmla="*/ 4122 w 4760"/>
                <a:gd name="T99" fmla="*/ 50 h 3519"/>
                <a:gd name="T100" fmla="*/ 4215 w 4760"/>
                <a:gd name="T101" fmla="*/ 283 h 3519"/>
                <a:gd name="T102" fmla="*/ 4199 w 4760"/>
                <a:gd name="T103" fmla="*/ 611 h 3519"/>
                <a:gd name="T104" fmla="*/ 4025 w 4760"/>
                <a:gd name="T105" fmla="*/ 905 h 3519"/>
                <a:gd name="T106" fmla="*/ 4203 w 4760"/>
                <a:gd name="T107" fmla="*/ 825 h 3519"/>
                <a:gd name="T108" fmla="*/ 4334 w 4760"/>
                <a:gd name="T109" fmla="*/ 1100 h 3519"/>
                <a:gd name="T110" fmla="*/ 4680 w 4760"/>
                <a:gd name="T111" fmla="*/ 1088 h 3519"/>
                <a:gd name="T112" fmla="*/ 4728 w 4760"/>
                <a:gd name="T113" fmla="*/ 1271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0" h="3519">
                  <a:moveTo>
                    <a:pt x="4755" y="1314"/>
                  </a:moveTo>
                  <a:cubicBezTo>
                    <a:pt x="4760" y="1332"/>
                    <a:pt x="4760" y="1372"/>
                    <a:pt x="4752" y="1389"/>
                  </a:cubicBezTo>
                  <a:cubicBezTo>
                    <a:pt x="4742" y="1412"/>
                    <a:pt x="4689" y="1434"/>
                    <a:pt x="4678" y="1457"/>
                  </a:cubicBezTo>
                  <a:cubicBezTo>
                    <a:pt x="4671" y="1473"/>
                    <a:pt x="4676" y="1512"/>
                    <a:pt x="4678" y="1530"/>
                  </a:cubicBezTo>
                  <a:cubicBezTo>
                    <a:pt x="4681" y="1554"/>
                    <a:pt x="4706" y="1600"/>
                    <a:pt x="4700" y="1624"/>
                  </a:cubicBezTo>
                  <a:cubicBezTo>
                    <a:pt x="4694" y="1651"/>
                    <a:pt x="4655" y="1697"/>
                    <a:pt x="4632" y="1713"/>
                  </a:cubicBezTo>
                  <a:cubicBezTo>
                    <a:pt x="4614" y="1725"/>
                    <a:pt x="4563" y="1721"/>
                    <a:pt x="4550" y="1737"/>
                  </a:cubicBezTo>
                  <a:cubicBezTo>
                    <a:pt x="4534" y="1756"/>
                    <a:pt x="4553" y="1813"/>
                    <a:pt x="4542" y="1835"/>
                  </a:cubicBezTo>
                  <a:cubicBezTo>
                    <a:pt x="4531" y="1855"/>
                    <a:pt x="4483" y="1877"/>
                    <a:pt x="4471" y="1897"/>
                  </a:cubicBezTo>
                  <a:cubicBezTo>
                    <a:pt x="4447" y="1933"/>
                    <a:pt x="4355" y="2015"/>
                    <a:pt x="4348" y="2058"/>
                  </a:cubicBezTo>
                  <a:cubicBezTo>
                    <a:pt x="4344" y="2090"/>
                    <a:pt x="4341" y="2156"/>
                    <a:pt x="4348" y="2187"/>
                  </a:cubicBezTo>
                  <a:cubicBezTo>
                    <a:pt x="4353" y="2204"/>
                    <a:pt x="4377" y="2232"/>
                    <a:pt x="4381" y="2249"/>
                  </a:cubicBezTo>
                  <a:cubicBezTo>
                    <a:pt x="4387" y="2277"/>
                    <a:pt x="4387" y="2337"/>
                    <a:pt x="4376" y="2363"/>
                  </a:cubicBezTo>
                  <a:cubicBezTo>
                    <a:pt x="4355" y="2410"/>
                    <a:pt x="4267" y="2475"/>
                    <a:pt x="4228" y="2509"/>
                  </a:cubicBezTo>
                  <a:cubicBezTo>
                    <a:pt x="4196" y="2536"/>
                    <a:pt x="4131" y="2589"/>
                    <a:pt x="4094" y="2608"/>
                  </a:cubicBezTo>
                  <a:cubicBezTo>
                    <a:pt x="4067" y="2623"/>
                    <a:pt x="4002" y="2628"/>
                    <a:pt x="3979" y="2649"/>
                  </a:cubicBezTo>
                  <a:cubicBezTo>
                    <a:pt x="3964" y="2662"/>
                    <a:pt x="3947" y="2702"/>
                    <a:pt x="3946" y="2722"/>
                  </a:cubicBezTo>
                  <a:cubicBezTo>
                    <a:pt x="3946" y="2733"/>
                    <a:pt x="3959" y="2752"/>
                    <a:pt x="3963" y="2762"/>
                  </a:cubicBezTo>
                  <a:cubicBezTo>
                    <a:pt x="3970" y="2781"/>
                    <a:pt x="3998" y="2818"/>
                    <a:pt x="3993" y="2838"/>
                  </a:cubicBezTo>
                  <a:cubicBezTo>
                    <a:pt x="3983" y="2872"/>
                    <a:pt x="3910" y="2911"/>
                    <a:pt x="3875" y="2924"/>
                  </a:cubicBezTo>
                  <a:cubicBezTo>
                    <a:pt x="3846" y="2935"/>
                    <a:pt x="3771" y="2912"/>
                    <a:pt x="3749" y="2935"/>
                  </a:cubicBezTo>
                  <a:cubicBezTo>
                    <a:pt x="3727" y="2958"/>
                    <a:pt x="3735" y="3033"/>
                    <a:pt x="3744" y="3064"/>
                  </a:cubicBezTo>
                  <a:cubicBezTo>
                    <a:pt x="3748" y="3079"/>
                    <a:pt x="3784" y="3099"/>
                    <a:pt x="3780" y="3113"/>
                  </a:cubicBezTo>
                  <a:cubicBezTo>
                    <a:pt x="3774" y="3130"/>
                    <a:pt x="3729" y="3131"/>
                    <a:pt x="3711" y="3135"/>
                  </a:cubicBezTo>
                  <a:cubicBezTo>
                    <a:pt x="3676" y="3141"/>
                    <a:pt x="3602" y="3129"/>
                    <a:pt x="3569" y="3143"/>
                  </a:cubicBezTo>
                  <a:cubicBezTo>
                    <a:pt x="3553" y="3149"/>
                    <a:pt x="3526" y="3174"/>
                    <a:pt x="3517" y="3189"/>
                  </a:cubicBezTo>
                  <a:cubicBezTo>
                    <a:pt x="3500" y="3214"/>
                    <a:pt x="3503" y="3283"/>
                    <a:pt x="3481" y="3305"/>
                  </a:cubicBezTo>
                  <a:cubicBezTo>
                    <a:pt x="3468" y="3319"/>
                    <a:pt x="3421" y="3318"/>
                    <a:pt x="3408" y="3332"/>
                  </a:cubicBezTo>
                  <a:cubicBezTo>
                    <a:pt x="3390" y="3350"/>
                    <a:pt x="3369" y="3414"/>
                    <a:pt x="3365" y="3449"/>
                  </a:cubicBezTo>
                  <a:cubicBezTo>
                    <a:pt x="3364" y="3448"/>
                    <a:pt x="3363" y="3448"/>
                    <a:pt x="3362" y="3448"/>
                  </a:cubicBezTo>
                  <a:cubicBezTo>
                    <a:pt x="3351" y="3443"/>
                    <a:pt x="3337" y="3421"/>
                    <a:pt x="3327" y="3413"/>
                  </a:cubicBezTo>
                  <a:cubicBezTo>
                    <a:pt x="3315" y="3403"/>
                    <a:pt x="3292" y="3377"/>
                    <a:pt x="3276" y="3377"/>
                  </a:cubicBezTo>
                  <a:cubicBezTo>
                    <a:pt x="3265" y="3378"/>
                    <a:pt x="3248" y="3396"/>
                    <a:pt x="3240" y="3404"/>
                  </a:cubicBezTo>
                  <a:cubicBezTo>
                    <a:pt x="3226" y="3417"/>
                    <a:pt x="3207" y="3455"/>
                    <a:pt x="3189" y="3463"/>
                  </a:cubicBezTo>
                  <a:cubicBezTo>
                    <a:pt x="3163" y="3476"/>
                    <a:pt x="3101" y="3456"/>
                    <a:pt x="3073" y="3465"/>
                  </a:cubicBezTo>
                  <a:cubicBezTo>
                    <a:pt x="3055" y="3471"/>
                    <a:pt x="3029" y="3504"/>
                    <a:pt x="3011" y="3510"/>
                  </a:cubicBezTo>
                  <a:cubicBezTo>
                    <a:pt x="2994" y="3515"/>
                    <a:pt x="2957" y="3519"/>
                    <a:pt x="2943" y="3510"/>
                  </a:cubicBezTo>
                  <a:cubicBezTo>
                    <a:pt x="2928" y="3500"/>
                    <a:pt x="2912" y="3463"/>
                    <a:pt x="2911" y="3445"/>
                  </a:cubicBezTo>
                  <a:cubicBezTo>
                    <a:pt x="2911" y="3437"/>
                    <a:pt x="2925" y="3423"/>
                    <a:pt x="2923" y="3415"/>
                  </a:cubicBezTo>
                  <a:cubicBezTo>
                    <a:pt x="2922" y="3411"/>
                    <a:pt x="2913" y="3404"/>
                    <a:pt x="2908" y="3402"/>
                  </a:cubicBezTo>
                  <a:cubicBezTo>
                    <a:pt x="2902" y="3400"/>
                    <a:pt x="2890" y="3406"/>
                    <a:pt x="2883" y="3406"/>
                  </a:cubicBezTo>
                  <a:cubicBezTo>
                    <a:pt x="2864" y="3404"/>
                    <a:pt x="2822" y="3396"/>
                    <a:pt x="2811" y="3381"/>
                  </a:cubicBezTo>
                  <a:cubicBezTo>
                    <a:pt x="2804" y="3372"/>
                    <a:pt x="2813" y="3348"/>
                    <a:pt x="2811" y="3338"/>
                  </a:cubicBezTo>
                  <a:cubicBezTo>
                    <a:pt x="2808" y="3324"/>
                    <a:pt x="2804" y="3294"/>
                    <a:pt x="2793" y="3287"/>
                  </a:cubicBezTo>
                  <a:cubicBezTo>
                    <a:pt x="2783" y="3281"/>
                    <a:pt x="2753" y="3282"/>
                    <a:pt x="2748" y="3292"/>
                  </a:cubicBezTo>
                  <a:cubicBezTo>
                    <a:pt x="2743" y="3300"/>
                    <a:pt x="2766" y="3316"/>
                    <a:pt x="2766" y="3325"/>
                  </a:cubicBezTo>
                  <a:cubicBezTo>
                    <a:pt x="2766" y="3339"/>
                    <a:pt x="2756" y="3370"/>
                    <a:pt x="2743" y="3374"/>
                  </a:cubicBezTo>
                  <a:cubicBezTo>
                    <a:pt x="2730" y="3379"/>
                    <a:pt x="2701" y="3360"/>
                    <a:pt x="2693" y="3348"/>
                  </a:cubicBezTo>
                  <a:cubicBezTo>
                    <a:pt x="2687" y="3338"/>
                    <a:pt x="2701" y="3309"/>
                    <a:pt x="2693" y="3300"/>
                  </a:cubicBezTo>
                  <a:cubicBezTo>
                    <a:pt x="2682" y="3286"/>
                    <a:pt x="2636" y="3298"/>
                    <a:pt x="2622" y="3287"/>
                  </a:cubicBezTo>
                  <a:cubicBezTo>
                    <a:pt x="2613" y="3278"/>
                    <a:pt x="2607" y="3251"/>
                    <a:pt x="2606" y="3239"/>
                  </a:cubicBezTo>
                  <a:cubicBezTo>
                    <a:pt x="2605" y="3224"/>
                    <a:pt x="2624" y="3192"/>
                    <a:pt x="2614" y="3181"/>
                  </a:cubicBezTo>
                  <a:cubicBezTo>
                    <a:pt x="2604" y="3169"/>
                    <a:pt x="2567" y="3174"/>
                    <a:pt x="2553" y="3181"/>
                  </a:cubicBezTo>
                  <a:cubicBezTo>
                    <a:pt x="2547" y="3184"/>
                    <a:pt x="2538" y="3197"/>
                    <a:pt x="2537" y="3204"/>
                  </a:cubicBezTo>
                  <a:cubicBezTo>
                    <a:pt x="2534" y="3215"/>
                    <a:pt x="2542" y="3236"/>
                    <a:pt x="2541" y="3247"/>
                  </a:cubicBezTo>
                  <a:cubicBezTo>
                    <a:pt x="2541" y="3258"/>
                    <a:pt x="2528" y="3279"/>
                    <a:pt x="2532" y="3290"/>
                  </a:cubicBezTo>
                  <a:cubicBezTo>
                    <a:pt x="2535" y="3301"/>
                    <a:pt x="2556" y="3313"/>
                    <a:pt x="2565" y="3320"/>
                  </a:cubicBezTo>
                  <a:cubicBezTo>
                    <a:pt x="2570" y="3324"/>
                    <a:pt x="2584" y="3327"/>
                    <a:pt x="2588" y="3333"/>
                  </a:cubicBezTo>
                  <a:cubicBezTo>
                    <a:pt x="2594" y="3343"/>
                    <a:pt x="2594" y="3370"/>
                    <a:pt x="2588" y="3381"/>
                  </a:cubicBezTo>
                  <a:cubicBezTo>
                    <a:pt x="2583" y="3390"/>
                    <a:pt x="2559" y="3394"/>
                    <a:pt x="2553" y="3402"/>
                  </a:cubicBezTo>
                  <a:cubicBezTo>
                    <a:pt x="2547" y="3410"/>
                    <a:pt x="2550" y="3435"/>
                    <a:pt x="2541" y="3439"/>
                  </a:cubicBezTo>
                  <a:cubicBezTo>
                    <a:pt x="2528" y="3445"/>
                    <a:pt x="2492" y="3428"/>
                    <a:pt x="2485" y="3415"/>
                  </a:cubicBezTo>
                  <a:cubicBezTo>
                    <a:pt x="2480" y="3405"/>
                    <a:pt x="2501" y="3382"/>
                    <a:pt x="2495" y="3373"/>
                  </a:cubicBezTo>
                  <a:cubicBezTo>
                    <a:pt x="2490" y="3363"/>
                    <a:pt x="2464" y="3359"/>
                    <a:pt x="2452" y="3359"/>
                  </a:cubicBezTo>
                  <a:cubicBezTo>
                    <a:pt x="2444" y="3360"/>
                    <a:pt x="2424" y="3363"/>
                    <a:pt x="2419" y="3371"/>
                  </a:cubicBezTo>
                  <a:cubicBezTo>
                    <a:pt x="2413" y="3382"/>
                    <a:pt x="2428" y="3408"/>
                    <a:pt x="2426" y="3420"/>
                  </a:cubicBezTo>
                  <a:cubicBezTo>
                    <a:pt x="2424" y="3434"/>
                    <a:pt x="2413" y="3463"/>
                    <a:pt x="2401" y="3470"/>
                  </a:cubicBezTo>
                  <a:cubicBezTo>
                    <a:pt x="2392" y="3476"/>
                    <a:pt x="2366" y="3477"/>
                    <a:pt x="2358" y="3470"/>
                  </a:cubicBezTo>
                  <a:cubicBezTo>
                    <a:pt x="2351" y="3463"/>
                    <a:pt x="2352" y="3439"/>
                    <a:pt x="2355" y="3429"/>
                  </a:cubicBezTo>
                  <a:cubicBezTo>
                    <a:pt x="2357" y="3421"/>
                    <a:pt x="2372" y="3409"/>
                    <a:pt x="2373" y="3401"/>
                  </a:cubicBezTo>
                  <a:cubicBezTo>
                    <a:pt x="2374" y="3393"/>
                    <a:pt x="2369" y="3374"/>
                    <a:pt x="2361" y="3371"/>
                  </a:cubicBezTo>
                  <a:cubicBezTo>
                    <a:pt x="2348" y="3366"/>
                    <a:pt x="2321" y="3390"/>
                    <a:pt x="2310" y="3399"/>
                  </a:cubicBezTo>
                  <a:cubicBezTo>
                    <a:pt x="2302" y="3406"/>
                    <a:pt x="2291" y="3427"/>
                    <a:pt x="2282" y="3434"/>
                  </a:cubicBezTo>
                  <a:cubicBezTo>
                    <a:pt x="2272" y="3441"/>
                    <a:pt x="2248" y="3450"/>
                    <a:pt x="2236" y="3449"/>
                  </a:cubicBezTo>
                  <a:cubicBezTo>
                    <a:pt x="2229" y="3448"/>
                    <a:pt x="2217" y="3437"/>
                    <a:pt x="2211" y="3432"/>
                  </a:cubicBezTo>
                  <a:cubicBezTo>
                    <a:pt x="2197" y="3420"/>
                    <a:pt x="2178" y="3388"/>
                    <a:pt x="2163" y="3377"/>
                  </a:cubicBezTo>
                  <a:cubicBezTo>
                    <a:pt x="2150" y="3367"/>
                    <a:pt x="2119" y="3351"/>
                    <a:pt x="2102" y="3349"/>
                  </a:cubicBezTo>
                  <a:cubicBezTo>
                    <a:pt x="2085" y="3348"/>
                    <a:pt x="2053" y="3364"/>
                    <a:pt x="2036" y="3366"/>
                  </a:cubicBezTo>
                  <a:cubicBezTo>
                    <a:pt x="2014" y="3369"/>
                    <a:pt x="1968" y="3376"/>
                    <a:pt x="1947" y="3369"/>
                  </a:cubicBezTo>
                  <a:cubicBezTo>
                    <a:pt x="1924" y="3362"/>
                    <a:pt x="1895" y="3310"/>
                    <a:pt x="1871" y="3308"/>
                  </a:cubicBezTo>
                  <a:cubicBezTo>
                    <a:pt x="1844" y="3306"/>
                    <a:pt x="1804" y="3367"/>
                    <a:pt x="1777" y="3363"/>
                  </a:cubicBezTo>
                  <a:cubicBezTo>
                    <a:pt x="1753" y="3359"/>
                    <a:pt x="1735" y="3303"/>
                    <a:pt x="1716" y="3290"/>
                  </a:cubicBezTo>
                  <a:cubicBezTo>
                    <a:pt x="1696" y="3277"/>
                    <a:pt x="1642" y="3278"/>
                    <a:pt x="1626" y="3260"/>
                  </a:cubicBezTo>
                  <a:cubicBezTo>
                    <a:pt x="1608" y="3239"/>
                    <a:pt x="1621" y="3174"/>
                    <a:pt x="1605" y="3151"/>
                  </a:cubicBezTo>
                  <a:cubicBezTo>
                    <a:pt x="1588" y="3127"/>
                    <a:pt x="1534" y="3096"/>
                    <a:pt x="1506" y="3090"/>
                  </a:cubicBezTo>
                  <a:cubicBezTo>
                    <a:pt x="1479" y="3085"/>
                    <a:pt x="1418" y="3123"/>
                    <a:pt x="1395" y="3107"/>
                  </a:cubicBezTo>
                  <a:cubicBezTo>
                    <a:pt x="1385" y="3099"/>
                    <a:pt x="1388" y="3068"/>
                    <a:pt x="1387" y="3055"/>
                  </a:cubicBezTo>
                  <a:cubicBezTo>
                    <a:pt x="1386" y="3040"/>
                    <a:pt x="1388" y="3009"/>
                    <a:pt x="1385" y="2994"/>
                  </a:cubicBezTo>
                  <a:cubicBezTo>
                    <a:pt x="1381" y="2974"/>
                    <a:pt x="1365" y="2937"/>
                    <a:pt x="1357" y="2918"/>
                  </a:cubicBezTo>
                  <a:cubicBezTo>
                    <a:pt x="1349" y="2898"/>
                    <a:pt x="1324" y="2859"/>
                    <a:pt x="1319" y="2837"/>
                  </a:cubicBezTo>
                  <a:cubicBezTo>
                    <a:pt x="1314" y="2815"/>
                    <a:pt x="1308" y="2766"/>
                    <a:pt x="1319" y="2747"/>
                  </a:cubicBezTo>
                  <a:cubicBezTo>
                    <a:pt x="1329" y="2729"/>
                    <a:pt x="1368" y="2710"/>
                    <a:pt x="1387" y="2704"/>
                  </a:cubicBezTo>
                  <a:cubicBezTo>
                    <a:pt x="1404" y="2698"/>
                    <a:pt x="1445" y="2711"/>
                    <a:pt x="1458" y="2699"/>
                  </a:cubicBezTo>
                  <a:cubicBezTo>
                    <a:pt x="1471" y="2686"/>
                    <a:pt x="1461" y="2644"/>
                    <a:pt x="1463" y="2626"/>
                  </a:cubicBezTo>
                  <a:cubicBezTo>
                    <a:pt x="1464" y="2609"/>
                    <a:pt x="1478" y="2573"/>
                    <a:pt x="1470" y="2558"/>
                  </a:cubicBezTo>
                  <a:cubicBezTo>
                    <a:pt x="1458" y="2539"/>
                    <a:pt x="1406" y="2534"/>
                    <a:pt x="1385" y="2525"/>
                  </a:cubicBezTo>
                  <a:cubicBezTo>
                    <a:pt x="1359" y="2514"/>
                    <a:pt x="1310" y="2485"/>
                    <a:pt x="1283" y="2477"/>
                  </a:cubicBezTo>
                  <a:cubicBezTo>
                    <a:pt x="1270" y="2474"/>
                    <a:pt x="1242" y="2468"/>
                    <a:pt x="1230" y="2472"/>
                  </a:cubicBezTo>
                  <a:cubicBezTo>
                    <a:pt x="1214" y="2479"/>
                    <a:pt x="1199" y="2519"/>
                    <a:pt x="1182" y="2524"/>
                  </a:cubicBezTo>
                  <a:cubicBezTo>
                    <a:pt x="1160" y="2529"/>
                    <a:pt x="1118" y="2502"/>
                    <a:pt x="1096" y="2494"/>
                  </a:cubicBezTo>
                  <a:cubicBezTo>
                    <a:pt x="1070" y="2484"/>
                    <a:pt x="1019" y="2456"/>
                    <a:pt x="991" y="2453"/>
                  </a:cubicBezTo>
                  <a:cubicBezTo>
                    <a:pt x="960" y="2449"/>
                    <a:pt x="899" y="2472"/>
                    <a:pt x="868" y="2469"/>
                  </a:cubicBezTo>
                  <a:cubicBezTo>
                    <a:pt x="857" y="2468"/>
                    <a:pt x="837" y="2459"/>
                    <a:pt x="827" y="2454"/>
                  </a:cubicBezTo>
                  <a:cubicBezTo>
                    <a:pt x="807" y="2444"/>
                    <a:pt x="773" y="2415"/>
                    <a:pt x="753" y="2406"/>
                  </a:cubicBezTo>
                  <a:cubicBezTo>
                    <a:pt x="740" y="2401"/>
                    <a:pt x="710" y="2400"/>
                    <a:pt x="698" y="2391"/>
                  </a:cubicBezTo>
                  <a:cubicBezTo>
                    <a:pt x="686" y="2382"/>
                    <a:pt x="674" y="2350"/>
                    <a:pt x="665" y="2337"/>
                  </a:cubicBezTo>
                  <a:cubicBezTo>
                    <a:pt x="665" y="2337"/>
                    <a:pt x="665" y="2337"/>
                    <a:pt x="665" y="2336"/>
                  </a:cubicBezTo>
                  <a:cubicBezTo>
                    <a:pt x="693" y="2233"/>
                    <a:pt x="810" y="2161"/>
                    <a:pt x="853" y="2122"/>
                  </a:cubicBezTo>
                  <a:cubicBezTo>
                    <a:pt x="866" y="2111"/>
                    <a:pt x="890" y="2084"/>
                    <a:pt x="907" y="2080"/>
                  </a:cubicBezTo>
                  <a:cubicBezTo>
                    <a:pt x="927" y="2076"/>
                    <a:pt x="965" y="2100"/>
                    <a:pt x="984" y="2099"/>
                  </a:cubicBezTo>
                  <a:cubicBezTo>
                    <a:pt x="1004" y="2099"/>
                    <a:pt x="1046" y="2091"/>
                    <a:pt x="1058" y="2077"/>
                  </a:cubicBezTo>
                  <a:cubicBezTo>
                    <a:pt x="1089" y="2038"/>
                    <a:pt x="1063" y="1927"/>
                    <a:pt x="1073" y="1878"/>
                  </a:cubicBezTo>
                  <a:cubicBezTo>
                    <a:pt x="1076" y="1864"/>
                    <a:pt x="1078" y="1841"/>
                    <a:pt x="1076" y="1827"/>
                  </a:cubicBezTo>
                  <a:cubicBezTo>
                    <a:pt x="1073" y="1804"/>
                    <a:pt x="1054" y="1766"/>
                    <a:pt x="1039" y="1748"/>
                  </a:cubicBezTo>
                  <a:cubicBezTo>
                    <a:pt x="1021" y="1729"/>
                    <a:pt x="983" y="1694"/>
                    <a:pt x="961" y="1680"/>
                  </a:cubicBezTo>
                  <a:cubicBezTo>
                    <a:pt x="948" y="1671"/>
                    <a:pt x="919" y="1658"/>
                    <a:pt x="906" y="1650"/>
                  </a:cubicBezTo>
                  <a:cubicBezTo>
                    <a:pt x="888" y="1640"/>
                    <a:pt x="857" y="1610"/>
                    <a:pt x="837" y="1608"/>
                  </a:cubicBezTo>
                  <a:cubicBezTo>
                    <a:pt x="816" y="1607"/>
                    <a:pt x="779" y="1635"/>
                    <a:pt x="759" y="1642"/>
                  </a:cubicBezTo>
                  <a:cubicBezTo>
                    <a:pt x="745" y="1647"/>
                    <a:pt x="716" y="1651"/>
                    <a:pt x="702" y="1657"/>
                  </a:cubicBezTo>
                  <a:cubicBezTo>
                    <a:pt x="688" y="1662"/>
                    <a:pt x="663" y="1678"/>
                    <a:pt x="652" y="1687"/>
                  </a:cubicBezTo>
                  <a:cubicBezTo>
                    <a:pt x="641" y="1696"/>
                    <a:pt x="627" y="1728"/>
                    <a:pt x="613" y="1729"/>
                  </a:cubicBezTo>
                  <a:cubicBezTo>
                    <a:pt x="603" y="1731"/>
                    <a:pt x="587" y="1712"/>
                    <a:pt x="578" y="1706"/>
                  </a:cubicBezTo>
                  <a:cubicBezTo>
                    <a:pt x="567" y="1700"/>
                    <a:pt x="544" y="1688"/>
                    <a:pt x="532" y="1683"/>
                  </a:cubicBezTo>
                  <a:cubicBezTo>
                    <a:pt x="514" y="1677"/>
                    <a:pt x="471" y="1682"/>
                    <a:pt x="458" y="1668"/>
                  </a:cubicBezTo>
                  <a:cubicBezTo>
                    <a:pt x="435" y="1644"/>
                    <a:pt x="452" y="1566"/>
                    <a:pt x="439" y="1535"/>
                  </a:cubicBezTo>
                  <a:cubicBezTo>
                    <a:pt x="432" y="1517"/>
                    <a:pt x="406" y="1487"/>
                    <a:pt x="393" y="1474"/>
                  </a:cubicBezTo>
                  <a:cubicBezTo>
                    <a:pt x="383" y="1464"/>
                    <a:pt x="363" y="1443"/>
                    <a:pt x="350" y="1443"/>
                  </a:cubicBezTo>
                  <a:cubicBezTo>
                    <a:pt x="331" y="1443"/>
                    <a:pt x="307" y="1487"/>
                    <a:pt x="288" y="1485"/>
                  </a:cubicBezTo>
                  <a:cubicBezTo>
                    <a:pt x="276" y="1484"/>
                    <a:pt x="265" y="1455"/>
                    <a:pt x="253" y="1451"/>
                  </a:cubicBezTo>
                  <a:cubicBezTo>
                    <a:pt x="229" y="1442"/>
                    <a:pt x="170" y="1442"/>
                    <a:pt x="149" y="1458"/>
                  </a:cubicBezTo>
                  <a:cubicBezTo>
                    <a:pt x="135" y="1469"/>
                    <a:pt x="143" y="1522"/>
                    <a:pt x="126" y="1527"/>
                  </a:cubicBezTo>
                  <a:cubicBezTo>
                    <a:pt x="113" y="1531"/>
                    <a:pt x="92" y="1503"/>
                    <a:pt x="83" y="1493"/>
                  </a:cubicBezTo>
                  <a:cubicBezTo>
                    <a:pt x="56" y="1461"/>
                    <a:pt x="6" y="1389"/>
                    <a:pt x="2" y="1348"/>
                  </a:cubicBezTo>
                  <a:cubicBezTo>
                    <a:pt x="0" y="1330"/>
                    <a:pt x="6" y="1305"/>
                    <a:pt x="14" y="1280"/>
                  </a:cubicBezTo>
                  <a:cubicBezTo>
                    <a:pt x="37" y="1294"/>
                    <a:pt x="86" y="1299"/>
                    <a:pt x="107" y="1301"/>
                  </a:cubicBezTo>
                  <a:cubicBezTo>
                    <a:pt x="122" y="1303"/>
                    <a:pt x="152" y="1300"/>
                    <a:pt x="165" y="1294"/>
                  </a:cubicBezTo>
                  <a:cubicBezTo>
                    <a:pt x="188" y="1284"/>
                    <a:pt x="220" y="1241"/>
                    <a:pt x="242" y="1229"/>
                  </a:cubicBezTo>
                  <a:cubicBezTo>
                    <a:pt x="256" y="1221"/>
                    <a:pt x="288" y="1219"/>
                    <a:pt x="300" y="1210"/>
                  </a:cubicBezTo>
                  <a:cubicBezTo>
                    <a:pt x="323" y="1192"/>
                    <a:pt x="342" y="1135"/>
                    <a:pt x="362" y="1114"/>
                  </a:cubicBezTo>
                  <a:cubicBezTo>
                    <a:pt x="370" y="1106"/>
                    <a:pt x="389" y="1090"/>
                    <a:pt x="401" y="1088"/>
                  </a:cubicBezTo>
                  <a:cubicBezTo>
                    <a:pt x="426" y="1082"/>
                    <a:pt x="476" y="1104"/>
                    <a:pt x="502" y="1107"/>
                  </a:cubicBezTo>
                  <a:cubicBezTo>
                    <a:pt x="519" y="1108"/>
                    <a:pt x="556" y="1098"/>
                    <a:pt x="571" y="1107"/>
                  </a:cubicBezTo>
                  <a:cubicBezTo>
                    <a:pt x="594" y="1120"/>
                    <a:pt x="600" y="1184"/>
                    <a:pt x="622" y="1198"/>
                  </a:cubicBezTo>
                  <a:cubicBezTo>
                    <a:pt x="650" y="1217"/>
                    <a:pt x="725" y="1201"/>
                    <a:pt x="757" y="1214"/>
                  </a:cubicBezTo>
                  <a:cubicBezTo>
                    <a:pt x="770" y="1219"/>
                    <a:pt x="789" y="1244"/>
                    <a:pt x="803" y="1248"/>
                  </a:cubicBezTo>
                  <a:cubicBezTo>
                    <a:pt x="821" y="1253"/>
                    <a:pt x="860" y="1237"/>
                    <a:pt x="877" y="1244"/>
                  </a:cubicBezTo>
                  <a:cubicBezTo>
                    <a:pt x="890" y="1249"/>
                    <a:pt x="901" y="1284"/>
                    <a:pt x="915" y="1286"/>
                  </a:cubicBezTo>
                  <a:cubicBezTo>
                    <a:pt x="955" y="1291"/>
                    <a:pt x="1029" y="1233"/>
                    <a:pt x="1047" y="1198"/>
                  </a:cubicBezTo>
                  <a:cubicBezTo>
                    <a:pt x="1061" y="1171"/>
                    <a:pt x="1023" y="1099"/>
                    <a:pt x="1043" y="1076"/>
                  </a:cubicBezTo>
                  <a:cubicBezTo>
                    <a:pt x="1057" y="1061"/>
                    <a:pt x="1105" y="1075"/>
                    <a:pt x="1124" y="1069"/>
                  </a:cubicBezTo>
                  <a:cubicBezTo>
                    <a:pt x="1189" y="1046"/>
                    <a:pt x="1288" y="939"/>
                    <a:pt x="1353" y="916"/>
                  </a:cubicBezTo>
                  <a:cubicBezTo>
                    <a:pt x="1383" y="905"/>
                    <a:pt x="1451" y="918"/>
                    <a:pt x="1480" y="904"/>
                  </a:cubicBezTo>
                  <a:cubicBezTo>
                    <a:pt x="1497" y="896"/>
                    <a:pt x="1520" y="866"/>
                    <a:pt x="1530" y="851"/>
                  </a:cubicBezTo>
                  <a:cubicBezTo>
                    <a:pt x="1545" y="831"/>
                    <a:pt x="1562" y="783"/>
                    <a:pt x="1577" y="763"/>
                  </a:cubicBezTo>
                  <a:cubicBezTo>
                    <a:pt x="1603" y="729"/>
                    <a:pt x="1658" y="649"/>
                    <a:pt x="1701" y="645"/>
                  </a:cubicBezTo>
                  <a:cubicBezTo>
                    <a:pt x="1713" y="644"/>
                    <a:pt x="1736" y="662"/>
                    <a:pt x="1743" y="672"/>
                  </a:cubicBezTo>
                  <a:cubicBezTo>
                    <a:pt x="1757" y="690"/>
                    <a:pt x="1757" y="741"/>
                    <a:pt x="1770" y="759"/>
                  </a:cubicBezTo>
                  <a:cubicBezTo>
                    <a:pt x="1785" y="780"/>
                    <a:pt x="1826" y="816"/>
                    <a:pt x="1851" y="820"/>
                  </a:cubicBezTo>
                  <a:cubicBezTo>
                    <a:pt x="1873" y="825"/>
                    <a:pt x="1915" y="792"/>
                    <a:pt x="1936" y="798"/>
                  </a:cubicBezTo>
                  <a:cubicBezTo>
                    <a:pt x="1974" y="807"/>
                    <a:pt x="2013" y="887"/>
                    <a:pt x="2049" y="901"/>
                  </a:cubicBezTo>
                  <a:cubicBezTo>
                    <a:pt x="2057" y="904"/>
                    <a:pt x="2076" y="904"/>
                    <a:pt x="2084" y="901"/>
                  </a:cubicBezTo>
                  <a:cubicBezTo>
                    <a:pt x="2095" y="895"/>
                    <a:pt x="2107" y="869"/>
                    <a:pt x="2118" y="862"/>
                  </a:cubicBezTo>
                  <a:cubicBezTo>
                    <a:pt x="2140" y="851"/>
                    <a:pt x="2196" y="863"/>
                    <a:pt x="2215" y="847"/>
                  </a:cubicBezTo>
                  <a:cubicBezTo>
                    <a:pt x="2239" y="827"/>
                    <a:pt x="2239" y="756"/>
                    <a:pt x="2254" y="729"/>
                  </a:cubicBezTo>
                  <a:cubicBezTo>
                    <a:pt x="2264" y="710"/>
                    <a:pt x="2291" y="677"/>
                    <a:pt x="2308" y="664"/>
                  </a:cubicBezTo>
                  <a:cubicBezTo>
                    <a:pt x="2325" y="651"/>
                    <a:pt x="2364" y="625"/>
                    <a:pt x="2385" y="626"/>
                  </a:cubicBezTo>
                  <a:cubicBezTo>
                    <a:pt x="2411" y="627"/>
                    <a:pt x="2454" y="660"/>
                    <a:pt x="2474" y="676"/>
                  </a:cubicBezTo>
                  <a:cubicBezTo>
                    <a:pt x="2486" y="684"/>
                    <a:pt x="2502" y="715"/>
                    <a:pt x="2517" y="717"/>
                  </a:cubicBezTo>
                  <a:cubicBezTo>
                    <a:pt x="2523" y="718"/>
                    <a:pt x="2535" y="711"/>
                    <a:pt x="2540" y="706"/>
                  </a:cubicBezTo>
                  <a:cubicBezTo>
                    <a:pt x="2559" y="686"/>
                    <a:pt x="2567" y="629"/>
                    <a:pt x="2582" y="607"/>
                  </a:cubicBezTo>
                  <a:cubicBezTo>
                    <a:pt x="2590" y="596"/>
                    <a:pt x="2609" y="577"/>
                    <a:pt x="2621" y="572"/>
                  </a:cubicBezTo>
                  <a:cubicBezTo>
                    <a:pt x="2655" y="560"/>
                    <a:pt x="2734" y="596"/>
                    <a:pt x="2764" y="576"/>
                  </a:cubicBezTo>
                  <a:cubicBezTo>
                    <a:pt x="2777" y="568"/>
                    <a:pt x="2791" y="534"/>
                    <a:pt x="2787" y="519"/>
                  </a:cubicBezTo>
                  <a:cubicBezTo>
                    <a:pt x="2784" y="504"/>
                    <a:pt x="2747" y="491"/>
                    <a:pt x="2741" y="477"/>
                  </a:cubicBezTo>
                  <a:cubicBezTo>
                    <a:pt x="2737" y="468"/>
                    <a:pt x="2736" y="447"/>
                    <a:pt x="2741" y="439"/>
                  </a:cubicBezTo>
                  <a:cubicBezTo>
                    <a:pt x="2752" y="420"/>
                    <a:pt x="2796" y="399"/>
                    <a:pt x="2818" y="397"/>
                  </a:cubicBezTo>
                  <a:cubicBezTo>
                    <a:pt x="2844" y="395"/>
                    <a:pt x="2889" y="429"/>
                    <a:pt x="2915" y="431"/>
                  </a:cubicBezTo>
                  <a:cubicBezTo>
                    <a:pt x="2945" y="434"/>
                    <a:pt x="3011" y="401"/>
                    <a:pt x="3024" y="381"/>
                  </a:cubicBezTo>
                  <a:cubicBezTo>
                    <a:pt x="3034" y="366"/>
                    <a:pt x="3036" y="335"/>
                    <a:pt x="3036" y="306"/>
                  </a:cubicBezTo>
                  <a:cubicBezTo>
                    <a:pt x="3044" y="292"/>
                    <a:pt x="3093" y="297"/>
                    <a:pt x="3108" y="302"/>
                  </a:cubicBezTo>
                  <a:cubicBezTo>
                    <a:pt x="3126" y="309"/>
                    <a:pt x="3144" y="350"/>
                    <a:pt x="3163" y="356"/>
                  </a:cubicBezTo>
                  <a:cubicBezTo>
                    <a:pt x="3175" y="360"/>
                    <a:pt x="3202" y="354"/>
                    <a:pt x="3213" y="348"/>
                  </a:cubicBezTo>
                  <a:cubicBezTo>
                    <a:pt x="3229" y="340"/>
                    <a:pt x="3254" y="311"/>
                    <a:pt x="3263" y="295"/>
                  </a:cubicBezTo>
                  <a:cubicBezTo>
                    <a:pt x="3273" y="277"/>
                    <a:pt x="3275" y="236"/>
                    <a:pt x="3282" y="218"/>
                  </a:cubicBezTo>
                  <a:cubicBezTo>
                    <a:pt x="3292" y="195"/>
                    <a:pt x="3315" y="146"/>
                    <a:pt x="3337" y="131"/>
                  </a:cubicBezTo>
                  <a:cubicBezTo>
                    <a:pt x="3347" y="123"/>
                    <a:pt x="3374" y="116"/>
                    <a:pt x="3387" y="119"/>
                  </a:cubicBezTo>
                  <a:cubicBezTo>
                    <a:pt x="3405" y="124"/>
                    <a:pt x="3434" y="155"/>
                    <a:pt x="3441" y="172"/>
                  </a:cubicBezTo>
                  <a:cubicBezTo>
                    <a:pt x="3450" y="196"/>
                    <a:pt x="3424" y="250"/>
                    <a:pt x="3437" y="272"/>
                  </a:cubicBezTo>
                  <a:cubicBezTo>
                    <a:pt x="3442" y="279"/>
                    <a:pt x="3460" y="286"/>
                    <a:pt x="3468" y="287"/>
                  </a:cubicBezTo>
                  <a:cubicBezTo>
                    <a:pt x="3490" y="290"/>
                    <a:pt x="3539" y="285"/>
                    <a:pt x="3557" y="272"/>
                  </a:cubicBezTo>
                  <a:cubicBezTo>
                    <a:pt x="3573" y="260"/>
                    <a:pt x="3584" y="219"/>
                    <a:pt x="3596" y="203"/>
                  </a:cubicBezTo>
                  <a:cubicBezTo>
                    <a:pt x="3615" y="179"/>
                    <a:pt x="3667" y="144"/>
                    <a:pt x="3685" y="119"/>
                  </a:cubicBezTo>
                  <a:cubicBezTo>
                    <a:pt x="3693" y="106"/>
                    <a:pt x="3699" y="75"/>
                    <a:pt x="3708" y="62"/>
                  </a:cubicBezTo>
                  <a:cubicBezTo>
                    <a:pt x="3713" y="54"/>
                    <a:pt x="3726" y="37"/>
                    <a:pt x="3735" y="35"/>
                  </a:cubicBezTo>
                  <a:cubicBezTo>
                    <a:pt x="3761" y="29"/>
                    <a:pt x="3809" y="65"/>
                    <a:pt x="3836" y="66"/>
                  </a:cubicBezTo>
                  <a:cubicBezTo>
                    <a:pt x="3847" y="66"/>
                    <a:pt x="3872" y="60"/>
                    <a:pt x="3882" y="54"/>
                  </a:cubicBezTo>
                  <a:cubicBezTo>
                    <a:pt x="3895" y="46"/>
                    <a:pt x="3910" y="15"/>
                    <a:pt x="3924" y="8"/>
                  </a:cubicBezTo>
                  <a:cubicBezTo>
                    <a:pt x="3941" y="1"/>
                    <a:pt x="3980" y="0"/>
                    <a:pt x="3998" y="5"/>
                  </a:cubicBezTo>
                  <a:cubicBezTo>
                    <a:pt x="4011" y="8"/>
                    <a:pt x="4031" y="30"/>
                    <a:pt x="4044" y="35"/>
                  </a:cubicBezTo>
                  <a:cubicBezTo>
                    <a:pt x="4063" y="43"/>
                    <a:pt x="4109" y="35"/>
                    <a:pt x="4122" y="50"/>
                  </a:cubicBezTo>
                  <a:cubicBezTo>
                    <a:pt x="4139" y="72"/>
                    <a:pt x="4120" y="133"/>
                    <a:pt x="4118" y="161"/>
                  </a:cubicBezTo>
                  <a:cubicBezTo>
                    <a:pt x="4117" y="181"/>
                    <a:pt x="4106" y="221"/>
                    <a:pt x="4110" y="241"/>
                  </a:cubicBezTo>
                  <a:cubicBezTo>
                    <a:pt x="4113" y="258"/>
                    <a:pt x="4125" y="295"/>
                    <a:pt x="4141" y="302"/>
                  </a:cubicBezTo>
                  <a:cubicBezTo>
                    <a:pt x="4158" y="310"/>
                    <a:pt x="4196" y="282"/>
                    <a:pt x="4215" y="283"/>
                  </a:cubicBezTo>
                  <a:cubicBezTo>
                    <a:pt x="4228" y="284"/>
                    <a:pt x="4258" y="291"/>
                    <a:pt x="4265" y="302"/>
                  </a:cubicBezTo>
                  <a:cubicBezTo>
                    <a:pt x="4274" y="317"/>
                    <a:pt x="4260" y="355"/>
                    <a:pt x="4253" y="371"/>
                  </a:cubicBezTo>
                  <a:cubicBezTo>
                    <a:pt x="4247" y="385"/>
                    <a:pt x="4220" y="406"/>
                    <a:pt x="4215" y="421"/>
                  </a:cubicBezTo>
                  <a:cubicBezTo>
                    <a:pt x="4197" y="465"/>
                    <a:pt x="4222" y="569"/>
                    <a:pt x="4199" y="611"/>
                  </a:cubicBezTo>
                  <a:cubicBezTo>
                    <a:pt x="4189" y="629"/>
                    <a:pt x="4145" y="644"/>
                    <a:pt x="4133" y="661"/>
                  </a:cubicBezTo>
                  <a:cubicBezTo>
                    <a:pt x="4123" y="676"/>
                    <a:pt x="4122" y="714"/>
                    <a:pt x="4114" y="730"/>
                  </a:cubicBezTo>
                  <a:cubicBezTo>
                    <a:pt x="4100" y="758"/>
                    <a:pt x="4049" y="803"/>
                    <a:pt x="4037" y="833"/>
                  </a:cubicBezTo>
                  <a:cubicBezTo>
                    <a:pt x="4029" y="850"/>
                    <a:pt x="4020" y="888"/>
                    <a:pt x="4025" y="905"/>
                  </a:cubicBezTo>
                  <a:cubicBezTo>
                    <a:pt x="4029" y="921"/>
                    <a:pt x="4051" y="953"/>
                    <a:pt x="4068" y="955"/>
                  </a:cubicBezTo>
                  <a:cubicBezTo>
                    <a:pt x="4077" y="956"/>
                    <a:pt x="4092" y="939"/>
                    <a:pt x="4099" y="932"/>
                  </a:cubicBezTo>
                  <a:cubicBezTo>
                    <a:pt x="4109" y="921"/>
                    <a:pt x="4123" y="893"/>
                    <a:pt x="4133" y="882"/>
                  </a:cubicBezTo>
                  <a:cubicBezTo>
                    <a:pt x="4149" y="866"/>
                    <a:pt x="4182" y="833"/>
                    <a:pt x="4203" y="825"/>
                  </a:cubicBezTo>
                  <a:cubicBezTo>
                    <a:pt x="4216" y="820"/>
                    <a:pt x="4248" y="816"/>
                    <a:pt x="4261" y="821"/>
                  </a:cubicBezTo>
                  <a:cubicBezTo>
                    <a:pt x="4280" y="829"/>
                    <a:pt x="4307" y="864"/>
                    <a:pt x="4315" y="882"/>
                  </a:cubicBezTo>
                  <a:cubicBezTo>
                    <a:pt x="4332" y="919"/>
                    <a:pt x="4337" y="1002"/>
                    <a:pt x="4338" y="1043"/>
                  </a:cubicBezTo>
                  <a:cubicBezTo>
                    <a:pt x="4339" y="1057"/>
                    <a:pt x="4331" y="1086"/>
                    <a:pt x="4334" y="1100"/>
                  </a:cubicBezTo>
                  <a:cubicBezTo>
                    <a:pt x="4338" y="1111"/>
                    <a:pt x="4350" y="1136"/>
                    <a:pt x="4362" y="1138"/>
                  </a:cubicBezTo>
                  <a:cubicBezTo>
                    <a:pt x="4377" y="1140"/>
                    <a:pt x="4408" y="1109"/>
                    <a:pt x="4421" y="1103"/>
                  </a:cubicBezTo>
                  <a:cubicBezTo>
                    <a:pt x="4461" y="1083"/>
                    <a:pt x="4512" y="1094"/>
                    <a:pt x="4529" y="1085"/>
                  </a:cubicBezTo>
                  <a:cubicBezTo>
                    <a:pt x="4567" y="1065"/>
                    <a:pt x="4662" y="1055"/>
                    <a:pt x="4680" y="1088"/>
                  </a:cubicBezTo>
                  <a:cubicBezTo>
                    <a:pt x="4679" y="1089"/>
                    <a:pt x="4679" y="1089"/>
                    <a:pt x="4678" y="1090"/>
                  </a:cubicBezTo>
                  <a:cubicBezTo>
                    <a:pt x="4669" y="1104"/>
                    <a:pt x="4678" y="1143"/>
                    <a:pt x="4684" y="1160"/>
                  </a:cubicBezTo>
                  <a:cubicBezTo>
                    <a:pt x="4690" y="1177"/>
                    <a:pt x="4722" y="1200"/>
                    <a:pt x="4728" y="1217"/>
                  </a:cubicBezTo>
                  <a:cubicBezTo>
                    <a:pt x="4732" y="1229"/>
                    <a:pt x="4724" y="1258"/>
                    <a:pt x="4728" y="1271"/>
                  </a:cubicBezTo>
                  <a:cubicBezTo>
                    <a:pt x="4731" y="1283"/>
                    <a:pt x="4752" y="1301"/>
                    <a:pt x="4755" y="131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4" name="Freeform 47"/>
            <p:cNvSpPr>
              <a:spLocks/>
            </p:cNvSpPr>
            <p:nvPr/>
          </p:nvSpPr>
          <p:spPr bwMode="auto">
            <a:xfrm>
              <a:off x="4016375" y="3076575"/>
              <a:ext cx="531813" cy="906463"/>
            </a:xfrm>
            <a:custGeom>
              <a:avLst/>
              <a:gdLst>
                <a:gd name="T0" fmla="*/ 952 w 3136"/>
                <a:gd name="T1" fmla="*/ 1517 h 5349"/>
                <a:gd name="T2" fmla="*/ 1173 w 3136"/>
                <a:gd name="T3" fmla="*/ 1254 h 5349"/>
                <a:gd name="T4" fmla="*/ 1317 w 3136"/>
                <a:gd name="T5" fmla="*/ 1320 h 5349"/>
                <a:gd name="T6" fmla="*/ 1749 w 3136"/>
                <a:gd name="T7" fmla="*/ 1254 h 5349"/>
                <a:gd name="T8" fmla="*/ 1901 w 3136"/>
                <a:gd name="T9" fmla="*/ 1076 h 5349"/>
                <a:gd name="T10" fmla="*/ 1954 w 3136"/>
                <a:gd name="T11" fmla="*/ 772 h 5349"/>
                <a:gd name="T12" fmla="*/ 2268 w 3136"/>
                <a:gd name="T13" fmla="*/ 362 h 5349"/>
                <a:gd name="T14" fmla="*/ 2638 w 3136"/>
                <a:gd name="T15" fmla="*/ 131 h 5349"/>
                <a:gd name="T16" fmla="*/ 2849 w 3136"/>
                <a:gd name="T17" fmla="*/ 12 h 5349"/>
                <a:gd name="T18" fmla="*/ 2962 w 3136"/>
                <a:gd name="T19" fmla="*/ 87 h 5349"/>
                <a:gd name="T20" fmla="*/ 2875 w 3136"/>
                <a:gd name="T21" fmla="*/ 554 h 5349"/>
                <a:gd name="T22" fmla="*/ 2661 w 3136"/>
                <a:gd name="T23" fmla="*/ 966 h 5349"/>
                <a:gd name="T24" fmla="*/ 2834 w 3136"/>
                <a:gd name="T25" fmla="*/ 1358 h 5349"/>
                <a:gd name="T26" fmla="*/ 2691 w 3136"/>
                <a:gd name="T27" fmla="*/ 1727 h 5349"/>
                <a:gd name="T28" fmla="*/ 2792 w 3136"/>
                <a:gd name="T29" fmla="*/ 2467 h 5349"/>
                <a:gd name="T30" fmla="*/ 2716 w 3136"/>
                <a:gd name="T31" fmla="*/ 3058 h 5349"/>
                <a:gd name="T32" fmla="*/ 2719 w 3136"/>
                <a:gd name="T33" fmla="*/ 3475 h 5349"/>
                <a:gd name="T34" fmla="*/ 2890 w 3136"/>
                <a:gd name="T35" fmla="*/ 3793 h 5349"/>
                <a:gd name="T36" fmla="*/ 3119 w 3136"/>
                <a:gd name="T37" fmla="*/ 4090 h 5349"/>
                <a:gd name="T38" fmla="*/ 2985 w 3136"/>
                <a:gd name="T39" fmla="*/ 4379 h 5349"/>
                <a:gd name="T40" fmla="*/ 2660 w 3136"/>
                <a:gd name="T41" fmla="*/ 4368 h 5349"/>
                <a:gd name="T42" fmla="*/ 2296 w 3136"/>
                <a:gd name="T43" fmla="*/ 4379 h 5349"/>
                <a:gd name="T44" fmla="*/ 2590 w 3136"/>
                <a:gd name="T45" fmla="*/ 4570 h 5349"/>
                <a:gd name="T46" fmla="*/ 2486 w 3136"/>
                <a:gd name="T47" fmla="*/ 4776 h 5349"/>
                <a:gd name="T48" fmla="*/ 2351 w 3136"/>
                <a:gd name="T49" fmla="*/ 5028 h 5349"/>
                <a:gd name="T50" fmla="*/ 2318 w 3136"/>
                <a:gd name="T51" fmla="*/ 5349 h 5349"/>
                <a:gd name="T52" fmla="*/ 1950 w 3136"/>
                <a:gd name="T53" fmla="*/ 5158 h 5349"/>
                <a:gd name="T54" fmla="*/ 1431 w 3136"/>
                <a:gd name="T55" fmla="*/ 5081 h 5349"/>
                <a:gd name="T56" fmla="*/ 1075 w 3136"/>
                <a:gd name="T57" fmla="*/ 4865 h 5349"/>
                <a:gd name="T58" fmla="*/ 880 w 3136"/>
                <a:gd name="T59" fmla="*/ 4750 h 5349"/>
                <a:gd name="T60" fmla="*/ 377 w 3136"/>
                <a:gd name="T61" fmla="*/ 4728 h 5349"/>
                <a:gd name="T62" fmla="*/ 43 w 3136"/>
                <a:gd name="T63" fmla="*/ 4703 h 5349"/>
                <a:gd name="T64" fmla="*/ 164 w 3136"/>
                <a:gd name="T65" fmla="*/ 4584 h 5349"/>
                <a:gd name="T66" fmla="*/ 194 w 3136"/>
                <a:gd name="T67" fmla="*/ 4364 h 5349"/>
                <a:gd name="T68" fmla="*/ 253 w 3136"/>
                <a:gd name="T69" fmla="*/ 4171 h 5349"/>
                <a:gd name="T70" fmla="*/ 540 w 3136"/>
                <a:gd name="T71" fmla="*/ 4189 h 5349"/>
                <a:gd name="T72" fmla="*/ 562 w 3136"/>
                <a:gd name="T73" fmla="*/ 4029 h 5349"/>
                <a:gd name="T74" fmla="*/ 653 w 3136"/>
                <a:gd name="T75" fmla="*/ 3644 h 5349"/>
                <a:gd name="T76" fmla="*/ 502 w 3136"/>
                <a:gd name="T77" fmla="*/ 3381 h 5349"/>
                <a:gd name="T78" fmla="*/ 615 w 3136"/>
                <a:gd name="T79" fmla="*/ 3114 h 5349"/>
                <a:gd name="T80" fmla="*/ 1018 w 3136"/>
                <a:gd name="T81" fmla="*/ 3239 h 5349"/>
                <a:gd name="T82" fmla="*/ 1247 w 3136"/>
                <a:gd name="T83" fmla="*/ 3051 h 5349"/>
                <a:gd name="T84" fmla="*/ 1594 w 3136"/>
                <a:gd name="T85" fmla="*/ 2992 h 5349"/>
                <a:gd name="T86" fmla="*/ 1675 w 3136"/>
                <a:gd name="T87" fmla="*/ 2642 h 5349"/>
                <a:gd name="T88" fmla="*/ 1718 w 3136"/>
                <a:gd name="T89" fmla="*/ 2215 h 5349"/>
                <a:gd name="T90" fmla="*/ 1444 w 3136"/>
                <a:gd name="T91" fmla="*/ 2082 h 5349"/>
                <a:gd name="T92" fmla="*/ 1123 w 3136"/>
                <a:gd name="T93" fmla="*/ 1926 h 5349"/>
                <a:gd name="T94" fmla="*/ 960 w 3136"/>
                <a:gd name="T95" fmla="*/ 1741 h 5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6" h="5349">
                  <a:moveTo>
                    <a:pt x="960" y="1741"/>
                  </a:moveTo>
                  <a:cubicBezTo>
                    <a:pt x="959" y="1713"/>
                    <a:pt x="963" y="1674"/>
                    <a:pt x="960" y="1652"/>
                  </a:cubicBezTo>
                  <a:cubicBezTo>
                    <a:pt x="957" y="1633"/>
                    <a:pt x="941" y="1596"/>
                    <a:pt x="940" y="1576"/>
                  </a:cubicBezTo>
                  <a:cubicBezTo>
                    <a:pt x="940" y="1561"/>
                    <a:pt x="945" y="1531"/>
                    <a:pt x="952" y="1517"/>
                  </a:cubicBezTo>
                  <a:cubicBezTo>
                    <a:pt x="960" y="1499"/>
                    <a:pt x="990" y="1473"/>
                    <a:pt x="1000" y="1456"/>
                  </a:cubicBezTo>
                  <a:cubicBezTo>
                    <a:pt x="1007" y="1442"/>
                    <a:pt x="1015" y="1412"/>
                    <a:pt x="1021" y="1398"/>
                  </a:cubicBezTo>
                  <a:cubicBezTo>
                    <a:pt x="1031" y="1375"/>
                    <a:pt x="1048" y="1328"/>
                    <a:pt x="1066" y="1310"/>
                  </a:cubicBezTo>
                  <a:cubicBezTo>
                    <a:pt x="1087" y="1289"/>
                    <a:pt x="1150" y="1274"/>
                    <a:pt x="1173" y="1254"/>
                  </a:cubicBezTo>
                  <a:cubicBezTo>
                    <a:pt x="1179" y="1249"/>
                    <a:pt x="1188" y="1236"/>
                    <a:pt x="1196" y="1226"/>
                  </a:cubicBezTo>
                  <a:cubicBezTo>
                    <a:pt x="1199" y="1227"/>
                    <a:pt x="1202" y="1228"/>
                    <a:pt x="1204" y="1229"/>
                  </a:cubicBezTo>
                  <a:cubicBezTo>
                    <a:pt x="1222" y="1239"/>
                    <a:pt x="1248" y="1269"/>
                    <a:pt x="1264" y="1281"/>
                  </a:cubicBezTo>
                  <a:cubicBezTo>
                    <a:pt x="1277" y="1292"/>
                    <a:pt x="1303" y="1312"/>
                    <a:pt x="1317" y="1320"/>
                  </a:cubicBezTo>
                  <a:cubicBezTo>
                    <a:pt x="1338" y="1333"/>
                    <a:pt x="1382" y="1358"/>
                    <a:pt x="1406" y="1363"/>
                  </a:cubicBezTo>
                  <a:cubicBezTo>
                    <a:pt x="1441" y="1371"/>
                    <a:pt x="1515" y="1367"/>
                    <a:pt x="1551" y="1363"/>
                  </a:cubicBezTo>
                  <a:cubicBezTo>
                    <a:pt x="1587" y="1359"/>
                    <a:pt x="1663" y="1350"/>
                    <a:pt x="1693" y="1330"/>
                  </a:cubicBezTo>
                  <a:cubicBezTo>
                    <a:pt x="1713" y="1317"/>
                    <a:pt x="1742" y="1277"/>
                    <a:pt x="1749" y="1254"/>
                  </a:cubicBezTo>
                  <a:cubicBezTo>
                    <a:pt x="1757" y="1231"/>
                    <a:pt x="1732" y="1173"/>
                    <a:pt x="1749" y="1155"/>
                  </a:cubicBezTo>
                  <a:cubicBezTo>
                    <a:pt x="1758" y="1146"/>
                    <a:pt x="1787" y="1157"/>
                    <a:pt x="1799" y="1155"/>
                  </a:cubicBezTo>
                  <a:cubicBezTo>
                    <a:pt x="1815" y="1153"/>
                    <a:pt x="1849" y="1145"/>
                    <a:pt x="1862" y="1135"/>
                  </a:cubicBezTo>
                  <a:cubicBezTo>
                    <a:pt x="1876" y="1124"/>
                    <a:pt x="1903" y="1094"/>
                    <a:pt x="1901" y="1076"/>
                  </a:cubicBezTo>
                  <a:cubicBezTo>
                    <a:pt x="1900" y="1059"/>
                    <a:pt x="1866" y="1040"/>
                    <a:pt x="1855" y="1026"/>
                  </a:cubicBezTo>
                  <a:cubicBezTo>
                    <a:pt x="1843" y="1011"/>
                    <a:pt x="1815" y="980"/>
                    <a:pt x="1812" y="960"/>
                  </a:cubicBezTo>
                  <a:cubicBezTo>
                    <a:pt x="1809" y="938"/>
                    <a:pt x="1823" y="893"/>
                    <a:pt x="1835" y="874"/>
                  </a:cubicBezTo>
                  <a:cubicBezTo>
                    <a:pt x="1856" y="841"/>
                    <a:pt x="1928" y="801"/>
                    <a:pt x="1954" y="772"/>
                  </a:cubicBezTo>
                  <a:cubicBezTo>
                    <a:pt x="1984" y="738"/>
                    <a:pt x="2024" y="655"/>
                    <a:pt x="2053" y="620"/>
                  </a:cubicBezTo>
                  <a:cubicBezTo>
                    <a:pt x="2073" y="596"/>
                    <a:pt x="2126" y="560"/>
                    <a:pt x="2143" y="534"/>
                  </a:cubicBezTo>
                  <a:cubicBezTo>
                    <a:pt x="2156" y="513"/>
                    <a:pt x="2161" y="459"/>
                    <a:pt x="2176" y="438"/>
                  </a:cubicBezTo>
                  <a:cubicBezTo>
                    <a:pt x="2193" y="414"/>
                    <a:pt x="2249" y="385"/>
                    <a:pt x="2268" y="362"/>
                  </a:cubicBezTo>
                  <a:cubicBezTo>
                    <a:pt x="2304" y="319"/>
                    <a:pt x="2335" y="202"/>
                    <a:pt x="2380" y="167"/>
                  </a:cubicBezTo>
                  <a:cubicBezTo>
                    <a:pt x="2403" y="150"/>
                    <a:pt x="2464" y="134"/>
                    <a:pt x="2493" y="138"/>
                  </a:cubicBezTo>
                  <a:cubicBezTo>
                    <a:pt x="2509" y="140"/>
                    <a:pt x="2533" y="170"/>
                    <a:pt x="2550" y="171"/>
                  </a:cubicBezTo>
                  <a:cubicBezTo>
                    <a:pt x="2574" y="172"/>
                    <a:pt x="2615" y="125"/>
                    <a:pt x="2638" y="131"/>
                  </a:cubicBezTo>
                  <a:cubicBezTo>
                    <a:pt x="2660" y="137"/>
                    <a:pt x="2669" y="198"/>
                    <a:pt x="2691" y="204"/>
                  </a:cubicBezTo>
                  <a:cubicBezTo>
                    <a:pt x="2714" y="210"/>
                    <a:pt x="2762" y="184"/>
                    <a:pt x="2780" y="167"/>
                  </a:cubicBezTo>
                  <a:cubicBezTo>
                    <a:pt x="2797" y="152"/>
                    <a:pt x="2811" y="107"/>
                    <a:pt x="2820" y="87"/>
                  </a:cubicBezTo>
                  <a:cubicBezTo>
                    <a:pt x="2828" y="68"/>
                    <a:pt x="2833" y="23"/>
                    <a:pt x="2849" y="12"/>
                  </a:cubicBezTo>
                  <a:cubicBezTo>
                    <a:pt x="2865" y="1"/>
                    <a:pt x="2911" y="0"/>
                    <a:pt x="2925" y="12"/>
                  </a:cubicBezTo>
                  <a:cubicBezTo>
                    <a:pt x="2937" y="22"/>
                    <a:pt x="2928" y="61"/>
                    <a:pt x="2939" y="72"/>
                  </a:cubicBezTo>
                  <a:cubicBezTo>
                    <a:pt x="2943" y="76"/>
                    <a:pt x="2953" y="80"/>
                    <a:pt x="2963" y="83"/>
                  </a:cubicBezTo>
                  <a:cubicBezTo>
                    <a:pt x="2962" y="87"/>
                    <a:pt x="2962" y="87"/>
                    <a:pt x="2962" y="87"/>
                  </a:cubicBezTo>
                  <a:cubicBezTo>
                    <a:pt x="2962" y="118"/>
                    <a:pt x="2969" y="180"/>
                    <a:pt x="2968" y="211"/>
                  </a:cubicBezTo>
                  <a:cubicBezTo>
                    <a:pt x="2966" y="235"/>
                    <a:pt x="2965" y="284"/>
                    <a:pt x="2954" y="305"/>
                  </a:cubicBezTo>
                  <a:cubicBezTo>
                    <a:pt x="2941" y="329"/>
                    <a:pt x="2885" y="356"/>
                    <a:pt x="2875" y="381"/>
                  </a:cubicBezTo>
                  <a:cubicBezTo>
                    <a:pt x="2857" y="421"/>
                    <a:pt x="2883" y="511"/>
                    <a:pt x="2875" y="554"/>
                  </a:cubicBezTo>
                  <a:cubicBezTo>
                    <a:pt x="2871" y="571"/>
                    <a:pt x="2852" y="603"/>
                    <a:pt x="2847" y="621"/>
                  </a:cubicBezTo>
                  <a:cubicBezTo>
                    <a:pt x="2839" y="653"/>
                    <a:pt x="2846" y="723"/>
                    <a:pt x="2831" y="753"/>
                  </a:cubicBezTo>
                  <a:cubicBezTo>
                    <a:pt x="2813" y="788"/>
                    <a:pt x="2740" y="830"/>
                    <a:pt x="2716" y="861"/>
                  </a:cubicBezTo>
                  <a:cubicBezTo>
                    <a:pt x="2698" y="885"/>
                    <a:pt x="2668" y="938"/>
                    <a:pt x="2661" y="966"/>
                  </a:cubicBezTo>
                  <a:cubicBezTo>
                    <a:pt x="2655" y="992"/>
                    <a:pt x="2653" y="1048"/>
                    <a:pt x="2664" y="1072"/>
                  </a:cubicBezTo>
                  <a:cubicBezTo>
                    <a:pt x="2677" y="1100"/>
                    <a:pt x="2734" y="1134"/>
                    <a:pt x="2754" y="1158"/>
                  </a:cubicBezTo>
                  <a:cubicBezTo>
                    <a:pt x="2777" y="1185"/>
                    <a:pt x="2823" y="1243"/>
                    <a:pt x="2834" y="1277"/>
                  </a:cubicBezTo>
                  <a:cubicBezTo>
                    <a:pt x="2839" y="1296"/>
                    <a:pt x="2839" y="1338"/>
                    <a:pt x="2834" y="1358"/>
                  </a:cubicBezTo>
                  <a:cubicBezTo>
                    <a:pt x="2828" y="1378"/>
                    <a:pt x="2797" y="1410"/>
                    <a:pt x="2792" y="1431"/>
                  </a:cubicBezTo>
                  <a:cubicBezTo>
                    <a:pt x="2788" y="1453"/>
                    <a:pt x="2806" y="1500"/>
                    <a:pt x="2801" y="1522"/>
                  </a:cubicBezTo>
                  <a:cubicBezTo>
                    <a:pt x="2794" y="1551"/>
                    <a:pt x="2754" y="1599"/>
                    <a:pt x="2741" y="1625"/>
                  </a:cubicBezTo>
                  <a:cubicBezTo>
                    <a:pt x="2727" y="1650"/>
                    <a:pt x="2698" y="1700"/>
                    <a:pt x="2691" y="1727"/>
                  </a:cubicBezTo>
                  <a:cubicBezTo>
                    <a:pt x="2677" y="1784"/>
                    <a:pt x="2664" y="1904"/>
                    <a:pt x="2683" y="1959"/>
                  </a:cubicBezTo>
                  <a:cubicBezTo>
                    <a:pt x="2690" y="1978"/>
                    <a:pt x="2728" y="2003"/>
                    <a:pt x="2735" y="2022"/>
                  </a:cubicBezTo>
                  <a:cubicBezTo>
                    <a:pt x="2763" y="2094"/>
                    <a:pt x="2732" y="2255"/>
                    <a:pt x="2746" y="2332"/>
                  </a:cubicBezTo>
                  <a:cubicBezTo>
                    <a:pt x="2753" y="2367"/>
                    <a:pt x="2780" y="2433"/>
                    <a:pt x="2792" y="2467"/>
                  </a:cubicBezTo>
                  <a:cubicBezTo>
                    <a:pt x="2809" y="2513"/>
                    <a:pt x="2856" y="2602"/>
                    <a:pt x="2864" y="2650"/>
                  </a:cubicBezTo>
                  <a:cubicBezTo>
                    <a:pt x="2867" y="2674"/>
                    <a:pt x="2865" y="2722"/>
                    <a:pt x="2858" y="2745"/>
                  </a:cubicBezTo>
                  <a:cubicBezTo>
                    <a:pt x="2846" y="2783"/>
                    <a:pt x="2790" y="2846"/>
                    <a:pt x="2773" y="2882"/>
                  </a:cubicBezTo>
                  <a:cubicBezTo>
                    <a:pt x="2754" y="2924"/>
                    <a:pt x="2722" y="3012"/>
                    <a:pt x="2716" y="3058"/>
                  </a:cubicBezTo>
                  <a:cubicBezTo>
                    <a:pt x="2708" y="3113"/>
                    <a:pt x="2627" y="3272"/>
                    <a:pt x="2641" y="3327"/>
                  </a:cubicBezTo>
                  <a:cubicBezTo>
                    <a:pt x="2648" y="3356"/>
                    <a:pt x="2647" y="3372"/>
                    <a:pt x="2656" y="3401"/>
                  </a:cubicBezTo>
                  <a:cubicBezTo>
                    <a:pt x="2658" y="3405"/>
                    <a:pt x="2662" y="3412"/>
                    <a:pt x="2669" y="3419"/>
                  </a:cubicBezTo>
                  <a:cubicBezTo>
                    <a:pt x="2686" y="3439"/>
                    <a:pt x="2713" y="3464"/>
                    <a:pt x="2719" y="3475"/>
                  </a:cubicBezTo>
                  <a:cubicBezTo>
                    <a:pt x="2729" y="3492"/>
                    <a:pt x="2754" y="3539"/>
                    <a:pt x="2764" y="3556"/>
                  </a:cubicBezTo>
                  <a:cubicBezTo>
                    <a:pt x="2773" y="3573"/>
                    <a:pt x="2763" y="3617"/>
                    <a:pt x="2775" y="3632"/>
                  </a:cubicBezTo>
                  <a:cubicBezTo>
                    <a:pt x="2789" y="3650"/>
                    <a:pt x="2847" y="3649"/>
                    <a:pt x="2862" y="3667"/>
                  </a:cubicBezTo>
                  <a:cubicBezTo>
                    <a:pt x="2883" y="3692"/>
                    <a:pt x="2888" y="3761"/>
                    <a:pt x="2890" y="3793"/>
                  </a:cubicBezTo>
                  <a:cubicBezTo>
                    <a:pt x="2890" y="3809"/>
                    <a:pt x="2875" y="3841"/>
                    <a:pt x="2881" y="3856"/>
                  </a:cubicBezTo>
                  <a:cubicBezTo>
                    <a:pt x="2891" y="3877"/>
                    <a:pt x="2944" y="3892"/>
                    <a:pt x="2961" y="3910"/>
                  </a:cubicBezTo>
                  <a:cubicBezTo>
                    <a:pt x="2979" y="3929"/>
                    <a:pt x="2998" y="3981"/>
                    <a:pt x="3015" y="4001"/>
                  </a:cubicBezTo>
                  <a:cubicBezTo>
                    <a:pt x="3037" y="4027"/>
                    <a:pt x="3105" y="4059"/>
                    <a:pt x="3119" y="4090"/>
                  </a:cubicBezTo>
                  <a:cubicBezTo>
                    <a:pt x="3136" y="4127"/>
                    <a:pt x="3131" y="4212"/>
                    <a:pt x="3116" y="4249"/>
                  </a:cubicBezTo>
                  <a:cubicBezTo>
                    <a:pt x="3113" y="4258"/>
                    <a:pt x="3107" y="4267"/>
                    <a:pt x="3099" y="4277"/>
                  </a:cubicBezTo>
                  <a:cubicBezTo>
                    <a:pt x="3079" y="4302"/>
                    <a:pt x="3048" y="4329"/>
                    <a:pt x="3031" y="4345"/>
                  </a:cubicBezTo>
                  <a:cubicBezTo>
                    <a:pt x="3021" y="4354"/>
                    <a:pt x="2999" y="4380"/>
                    <a:pt x="2985" y="4379"/>
                  </a:cubicBezTo>
                  <a:cubicBezTo>
                    <a:pt x="2968" y="4378"/>
                    <a:pt x="2948" y="4344"/>
                    <a:pt x="2935" y="4333"/>
                  </a:cubicBezTo>
                  <a:cubicBezTo>
                    <a:pt x="2920" y="4322"/>
                    <a:pt x="2891" y="4293"/>
                    <a:pt x="2873" y="4295"/>
                  </a:cubicBezTo>
                  <a:cubicBezTo>
                    <a:pt x="2846" y="4298"/>
                    <a:pt x="2820" y="4358"/>
                    <a:pt x="2795" y="4368"/>
                  </a:cubicBezTo>
                  <a:cubicBezTo>
                    <a:pt x="2764" y="4380"/>
                    <a:pt x="2693" y="4377"/>
                    <a:pt x="2660" y="4368"/>
                  </a:cubicBezTo>
                  <a:cubicBezTo>
                    <a:pt x="2648" y="4364"/>
                    <a:pt x="2629" y="4345"/>
                    <a:pt x="2617" y="4341"/>
                  </a:cubicBezTo>
                  <a:cubicBezTo>
                    <a:pt x="2567" y="4323"/>
                    <a:pt x="2458" y="4314"/>
                    <a:pt x="2405" y="4318"/>
                  </a:cubicBezTo>
                  <a:cubicBezTo>
                    <a:pt x="2385" y="4319"/>
                    <a:pt x="2344" y="4326"/>
                    <a:pt x="2327" y="4337"/>
                  </a:cubicBezTo>
                  <a:cubicBezTo>
                    <a:pt x="2317" y="4344"/>
                    <a:pt x="2298" y="4366"/>
                    <a:pt x="2296" y="4379"/>
                  </a:cubicBezTo>
                  <a:cubicBezTo>
                    <a:pt x="2295" y="4393"/>
                    <a:pt x="2309" y="4421"/>
                    <a:pt x="2320" y="4429"/>
                  </a:cubicBezTo>
                  <a:cubicBezTo>
                    <a:pt x="2343" y="4446"/>
                    <a:pt x="2415" y="4424"/>
                    <a:pt x="2436" y="4444"/>
                  </a:cubicBezTo>
                  <a:cubicBezTo>
                    <a:pt x="2455" y="4462"/>
                    <a:pt x="2433" y="4528"/>
                    <a:pt x="2451" y="4547"/>
                  </a:cubicBezTo>
                  <a:cubicBezTo>
                    <a:pt x="2476" y="4572"/>
                    <a:pt x="2558" y="4557"/>
                    <a:pt x="2590" y="4570"/>
                  </a:cubicBezTo>
                  <a:cubicBezTo>
                    <a:pt x="2614" y="4579"/>
                    <a:pt x="2665" y="4604"/>
                    <a:pt x="2676" y="4627"/>
                  </a:cubicBezTo>
                  <a:cubicBezTo>
                    <a:pt x="2685" y="4647"/>
                    <a:pt x="2680" y="4699"/>
                    <a:pt x="2664" y="4715"/>
                  </a:cubicBezTo>
                  <a:cubicBezTo>
                    <a:pt x="2645" y="4734"/>
                    <a:pt x="2581" y="4721"/>
                    <a:pt x="2556" y="4730"/>
                  </a:cubicBezTo>
                  <a:cubicBezTo>
                    <a:pt x="2536" y="4738"/>
                    <a:pt x="2506" y="4769"/>
                    <a:pt x="2486" y="4776"/>
                  </a:cubicBezTo>
                  <a:cubicBezTo>
                    <a:pt x="2460" y="4786"/>
                    <a:pt x="2399" y="4774"/>
                    <a:pt x="2378" y="4791"/>
                  </a:cubicBezTo>
                  <a:cubicBezTo>
                    <a:pt x="2356" y="4809"/>
                    <a:pt x="2353" y="4872"/>
                    <a:pt x="2343" y="4898"/>
                  </a:cubicBezTo>
                  <a:cubicBezTo>
                    <a:pt x="2337" y="4914"/>
                    <a:pt x="2315" y="4943"/>
                    <a:pt x="2316" y="4959"/>
                  </a:cubicBezTo>
                  <a:cubicBezTo>
                    <a:pt x="2316" y="4978"/>
                    <a:pt x="2340" y="5012"/>
                    <a:pt x="2351" y="5028"/>
                  </a:cubicBezTo>
                  <a:cubicBezTo>
                    <a:pt x="2368" y="5053"/>
                    <a:pt x="2400" y="5113"/>
                    <a:pt x="2407" y="5144"/>
                  </a:cubicBezTo>
                  <a:cubicBezTo>
                    <a:pt x="2411" y="5164"/>
                    <a:pt x="2362" y="5240"/>
                    <a:pt x="2359" y="5261"/>
                  </a:cubicBezTo>
                  <a:cubicBezTo>
                    <a:pt x="2357" y="5273"/>
                    <a:pt x="2347" y="5314"/>
                    <a:pt x="2340" y="5348"/>
                  </a:cubicBezTo>
                  <a:cubicBezTo>
                    <a:pt x="2331" y="5349"/>
                    <a:pt x="2324" y="5349"/>
                    <a:pt x="2318" y="5349"/>
                  </a:cubicBezTo>
                  <a:cubicBezTo>
                    <a:pt x="2285" y="5345"/>
                    <a:pt x="2222" y="5325"/>
                    <a:pt x="2192" y="5312"/>
                  </a:cubicBezTo>
                  <a:cubicBezTo>
                    <a:pt x="2173" y="5304"/>
                    <a:pt x="2139" y="5281"/>
                    <a:pt x="2122" y="5270"/>
                  </a:cubicBezTo>
                  <a:cubicBezTo>
                    <a:pt x="2101" y="5256"/>
                    <a:pt x="2061" y="5225"/>
                    <a:pt x="2040" y="5212"/>
                  </a:cubicBezTo>
                  <a:cubicBezTo>
                    <a:pt x="2018" y="5197"/>
                    <a:pt x="1972" y="5172"/>
                    <a:pt x="1950" y="5158"/>
                  </a:cubicBezTo>
                  <a:cubicBezTo>
                    <a:pt x="1896" y="5125"/>
                    <a:pt x="1802" y="5044"/>
                    <a:pt x="1731" y="5012"/>
                  </a:cubicBezTo>
                  <a:cubicBezTo>
                    <a:pt x="1720" y="5007"/>
                    <a:pt x="1710" y="5003"/>
                    <a:pt x="1700" y="5000"/>
                  </a:cubicBezTo>
                  <a:cubicBezTo>
                    <a:pt x="1672" y="4993"/>
                    <a:pt x="1611" y="5000"/>
                    <a:pt x="1583" y="5008"/>
                  </a:cubicBezTo>
                  <a:cubicBezTo>
                    <a:pt x="1542" y="5019"/>
                    <a:pt x="1472" y="5072"/>
                    <a:pt x="1431" y="5081"/>
                  </a:cubicBezTo>
                  <a:cubicBezTo>
                    <a:pt x="1420" y="5084"/>
                    <a:pt x="1398" y="5085"/>
                    <a:pt x="1388" y="5081"/>
                  </a:cubicBezTo>
                  <a:cubicBezTo>
                    <a:pt x="1342" y="5064"/>
                    <a:pt x="1284" y="4973"/>
                    <a:pt x="1239" y="4954"/>
                  </a:cubicBezTo>
                  <a:cubicBezTo>
                    <a:pt x="1216" y="4944"/>
                    <a:pt x="1160" y="4955"/>
                    <a:pt x="1138" y="4942"/>
                  </a:cubicBezTo>
                  <a:cubicBezTo>
                    <a:pt x="1116" y="4930"/>
                    <a:pt x="1100" y="4868"/>
                    <a:pt x="1075" y="4865"/>
                  </a:cubicBezTo>
                  <a:cubicBezTo>
                    <a:pt x="1059" y="4864"/>
                    <a:pt x="1040" y="4902"/>
                    <a:pt x="1024" y="4908"/>
                  </a:cubicBezTo>
                  <a:cubicBezTo>
                    <a:pt x="1009" y="4913"/>
                    <a:pt x="974" y="4913"/>
                    <a:pt x="958" y="4908"/>
                  </a:cubicBezTo>
                  <a:cubicBezTo>
                    <a:pt x="944" y="4903"/>
                    <a:pt x="919" y="4885"/>
                    <a:pt x="911" y="4873"/>
                  </a:cubicBezTo>
                  <a:cubicBezTo>
                    <a:pt x="893" y="4847"/>
                    <a:pt x="904" y="4770"/>
                    <a:pt x="880" y="4750"/>
                  </a:cubicBezTo>
                  <a:cubicBezTo>
                    <a:pt x="851" y="4726"/>
                    <a:pt x="768" y="4737"/>
                    <a:pt x="731" y="4738"/>
                  </a:cubicBezTo>
                  <a:cubicBezTo>
                    <a:pt x="706" y="4739"/>
                    <a:pt x="655" y="4748"/>
                    <a:pt x="630" y="4751"/>
                  </a:cubicBezTo>
                  <a:cubicBezTo>
                    <a:pt x="583" y="4757"/>
                    <a:pt x="487" y="4786"/>
                    <a:pt x="441" y="4774"/>
                  </a:cubicBezTo>
                  <a:cubicBezTo>
                    <a:pt x="422" y="4769"/>
                    <a:pt x="393" y="4738"/>
                    <a:pt x="377" y="4728"/>
                  </a:cubicBezTo>
                  <a:cubicBezTo>
                    <a:pt x="362" y="4718"/>
                    <a:pt x="332" y="4701"/>
                    <a:pt x="317" y="4692"/>
                  </a:cubicBezTo>
                  <a:cubicBezTo>
                    <a:pt x="303" y="4682"/>
                    <a:pt x="277" y="4653"/>
                    <a:pt x="260" y="4653"/>
                  </a:cubicBezTo>
                  <a:cubicBezTo>
                    <a:pt x="219" y="4653"/>
                    <a:pt x="163" y="4736"/>
                    <a:pt x="123" y="4739"/>
                  </a:cubicBezTo>
                  <a:cubicBezTo>
                    <a:pt x="101" y="4741"/>
                    <a:pt x="60" y="4717"/>
                    <a:pt x="43" y="4703"/>
                  </a:cubicBezTo>
                  <a:cubicBezTo>
                    <a:pt x="27" y="4689"/>
                    <a:pt x="18" y="4638"/>
                    <a:pt x="0" y="4622"/>
                  </a:cubicBezTo>
                  <a:cubicBezTo>
                    <a:pt x="13" y="4612"/>
                    <a:pt x="35" y="4595"/>
                    <a:pt x="47" y="4592"/>
                  </a:cubicBezTo>
                  <a:cubicBezTo>
                    <a:pt x="60" y="4588"/>
                    <a:pt x="89" y="4593"/>
                    <a:pt x="103" y="4592"/>
                  </a:cubicBezTo>
                  <a:cubicBezTo>
                    <a:pt x="118" y="4591"/>
                    <a:pt x="149" y="4589"/>
                    <a:pt x="164" y="4584"/>
                  </a:cubicBezTo>
                  <a:cubicBezTo>
                    <a:pt x="184" y="4576"/>
                    <a:pt x="221" y="4554"/>
                    <a:pt x="235" y="4538"/>
                  </a:cubicBezTo>
                  <a:cubicBezTo>
                    <a:pt x="250" y="4519"/>
                    <a:pt x="271" y="4474"/>
                    <a:pt x="273" y="4450"/>
                  </a:cubicBezTo>
                  <a:cubicBezTo>
                    <a:pt x="274" y="4437"/>
                    <a:pt x="266" y="4411"/>
                    <a:pt x="258" y="4401"/>
                  </a:cubicBezTo>
                  <a:cubicBezTo>
                    <a:pt x="246" y="4386"/>
                    <a:pt x="206" y="4378"/>
                    <a:pt x="194" y="4364"/>
                  </a:cubicBezTo>
                  <a:cubicBezTo>
                    <a:pt x="181" y="4350"/>
                    <a:pt x="161" y="4311"/>
                    <a:pt x="164" y="4292"/>
                  </a:cubicBezTo>
                  <a:cubicBezTo>
                    <a:pt x="166" y="4275"/>
                    <a:pt x="191" y="4250"/>
                    <a:pt x="203" y="4240"/>
                  </a:cubicBezTo>
                  <a:cubicBezTo>
                    <a:pt x="211" y="4235"/>
                    <a:pt x="231" y="4234"/>
                    <a:pt x="237" y="4227"/>
                  </a:cubicBezTo>
                  <a:cubicBezTo>
                    <a:pt x="246" y="4216"/>
                    <a:pt x="244" y="4182"/>
                    <a:pt x="253" y="4171"/>
                  </a:cubicBezTo>
                  <a:cubicBezTo>
                    <a:pt x="264" y="4157"/>
                    <a:pt x="297" y="4139"/>
                    <a:pt x="314" y="4138"/>
                  </a:cubicBezTo>
                  <a:cubicBezTo>
                    <a:pt x="329" y="4137"/>
                    <a:pt x="357" y="4155"/>
                    <a:pt x="372" y="4158"/>
                  </a:cubicBezTo>
                  <a:cubicBezTo>
                    <a:pt x="392" y="4162"/>
                    <a:pt x="434" y="4157"/>
                    <a:pt x="455" y="4161"/>
                  </a:cubicBezTo>
                  <a:cubicBezTo>
                    <a:pt x="477" y="4165"/>
                    <a:pt x="519" y="4182"/>
                    <a:pt x="540" y="4189"/>
                  </a:cubicBezTo>
                  <a:cubicBezTo>
                    <a:pt x="558" y="4195"/>
                    <a:pt x="592" y="4220"/>
                    <a:pt x="610" y="4214"/>
                  </a:cubicBezTo>
                  <a:cubicBezTo>
                    <a:pt x="623" y="4209"/>
                    <a:pt x="639" y="4180"/>
                    <a:pt x="641" y="4166"/>
                  </a:cubicBezTo>
                  <a:cubicBezTo>
                    <a:pt x="645" y="4142"/>
                    <a:pt x="630" y="4092"/>
                    <a:pt x="616" y="4072"/>
                  </a:cubicBezTo>
                  <a:cubicBezTo>
                    <a:pt x="607" y="4057"/>
                    <a:pt x="570" y="4044"/>
                    <a:pt x="562" y="4029"/>
                  </a:cubicBezTo>
                  <a:cubicBezTo>
                    <a:pt x="544" y="3993"/>
                    <a:pt x="557" y="3909"/>
                    <a:pt x="560" y="3869"/>
                  </a:cubicBezTo>
                  <a:cubicBezTo>
                    <a:pt x="562" y="3842"/>
                    <a:pt x="563" y="3786"/>
                    <a:pt x="577" y="3763"/>
                  </a:cubicBezTo>
                  <a:cubicBezTo>
                    <a:pt x="588" y="3744"/>
                    <a:pt x="636" y="3728"/>
                    <a:pt x="646" y="3708"/>
                  </a:cubicBezTo>
                  <a:cubicBezTo>
                    <a:pt x="654" y="3694"/>
                    <a:pt x="656" y="3660"/>
                    <a:pt x="653" y="3644"/>
                  </a:cubicBezTo>
                  <a:cubicBezTo>
                    <a:pt x="649" y="3626"/>
                    <a:pt x="630" y="3594"/>
                    <a:pt x="616" y="3581"/>
                  </a:cubicBezTo>
                  <a:cubicBezTo>
                    <a:pt x="598" y="3564"/>
                    <a:pt x="544" y="3553"/>
                    <a:pt x="526" y="3535"/>
                  </a:cubicBezTo>
                  <a:cubicBezTo>
                    <a:pt x="511" y="3521"/>
                    <a:pt x="488" y="3486"/>
                    <a:pt x="484" y="3466"/>
                  </a:cubicBezTo>
                  <a:cubicBezTo>
                    <a:pt x="481" y="3444"/>
                    <a:pt x="490" y="3399"/>
                    <a:pt x="502" y="3381"/>
                  </a:cubicBezTo>
                  <a:cubicBezTo>
                    <a:pt x="517" y="3360"/>
                    <a:pt x="574" y="3345"/>
                    <a:pt x="590" y="3324"/>
                  </a:cubicBezTo>
                  <a:cubicBezTo>
                    <a:pt x="600" y="3311"/>
                    <a:pt x="607" y="3277"/>
                    <a:pt x="608" y="3261"/>
                  </a:cubicBezTo>
                  <a:cubicBezTo>
                    <a:pt x="609" y="3237"/>
                    <a:pt x="587" y="3191"/>
                    <a:pt x="590" y="3167"/>
                  </a:cubicBezTo>
                  <a:cubicBezTo>
                    <a:pt x="592" y="3152"/>
                    <a:pt x="603" y="3123"/>
                    <a:pt x="615" y="3114"/>
                  </a:cubicBezTo>
                  <a:cubicBezTo>
                    <a:pt x="638" y="3097"/>
                    <a:pt x="701" y="3098"/>
                    <a:pt x="730" y="3099"/>
                  </a:cubicBezTo>
                  <a:cubicBezTo>
                    <a:pt x="755" y="3100"/>
                    <a:pt x="804" y="3109"/>
                    <a:pt x="826" y="3121"/>
                  </a:cubicBezTo>
                  <a:cubicBezTo>
                    <a:pt x="851" y="3133"/>
                    <a:pt x="887" y="3180"/>
                    <a:pt x="910" y="3195"/>
                  </a:cubicBezTo>
                  <a:cubicBezTo>
                    <a:pt x="935" y="3210"/>
                    <a:pt x="989" y="3235"/>
                    <a:pt x="1018" y="3239"/>
                  </a:cubicBezTo>
                  <a:cubicBezTo>
                    <a:pt x="1069" y="3247"/>
                    <a:pt x="1173" y="3234"/>
                    <a:pt x="1223" y="3220"/>
                  </a:cubicBezTo>
                  <a:cubicBezTo>
                    <a:pt x="1240" y="3215"/>
                    <a:pt x="1278" y="3202"/>
                    <a:pt x="1287" y="3187"/>
                  </a:cubicBezTo>
                  <a:cubicBezTo>
                    <a:pt x="1295" y="3174"/>
                    <a:pt x="1291" y="3140"/>
                    <a:pt x="1287" y="3125"/>
                  </a:cubicBezTo>
                  <a:cubicBezTo>
                    <a:pt x="1282" y="3105"/>
                    <a:pt x="1252" y="3072"/>
                    <a:pt x="1247" y="3051"/>
                  </a:cubicBezTo>
                  <a:cubicBezTo>
                    <a:pt x="1244" y="3040"/>
                    <a:pt x="1240" y="3013"/>
                    <a:pt x="1247" y="3003"/>
                  </a:cubicBezTo>
                  <a:cubicBezTo>
                    <a:pt x="1264" y="2980"/>
                    <a:pt x="1328" y="2970"/>
                    <a:pt x="1356" y="2965"/>
                  </a:cubicBezTo>
                  <a:cubicBezTo>
                    <a:pt x="1385" y="2960"/>
                    <a:pt x="1443" y="2962"/>
                    <a:pt x="1472" y="2965"/>
                  </a:cubicBezTo>
                  <a:cubicBezTo>
                    <a:pt x="1503" y="2969"/>
                    <a:pt x="1563" y="2994"/>
                    <a:pt x="1594" y="2992"/>
                  </a:cubicBezTo>
                  <a:cubicBezTo>
                    <a:pt x="1623" y="2990"/>
                    <a:pt x="1681" y="2974"/>
                    <a:pt x="1702" y="2954"/>
                  </a:cubicBezTo>
                  <a:cubicBezTo>
                    <a:pt x="1721" y="2934"/>
                    <a:pt x="1738" y="2877"/>
                    <a:pt x="1740" y="2850"/>
                  </a:cubicBezTo>
                  <a:cubicBezTo>
                    <a:pt x="1741" y="2826"/>
                    <a:pt x="1727" y="2779"/>
                    <a:pt x="1720" y="2756"/>
                  </a:cubicBezTo>
                  <a:cubicBezTo>
                    <a:pt x="1711" y="2726"/>
                    <a:pt x="1678" y="2672"/>
                    <a:pt x="1675" y="2642"/>
                  </a:cubicBezTo>
                  <a:cubicBezTo>
                    <a:pt x="1672" y="2608"/>
                    <a:pt x="1684" y="2539"/>
                    <a:pt x="1698" y="2508"/>
                  </a:cubicBezTo>
                  <a:cubicBezTo>
                    <a:pt x="1706" y="2491"/>
                    <a:pt x="1738" y="2467"/>
                    <a:pt x="1744" y="2450"/>
                  </a:cubicBezTo>
                  <a:cubicBezTo>
                    <a:pt x="1756" y="2420"/>
                    <a:pt x="1757" y="2353"/>
                    <a:pt x="1753" y="2321"/>
                  </a:cubicBezTo>
                  <a:cubicBezTo>
                    <a:pt x="1749" y="2294"/>
                    <a:pt x="1737" y="2236"/>
                    <a:pt x="1718" y="2215"/>
                  </a:cubicBezTo>
                  <a:cubicBezTo>
                    <a:pt x="1705" y="2201"/>
                    <a:pt x="1664" y="2194"/>
                    <a:pt x="1647" y="2184"/>
                  </a:cubicBezTo>
                  <a:cubicBezTo>
                    <a:pt x="1633" y="2176"/>
                    <a:pt x="1607" y="2156"/>
                    <a:pt x="1594" y="2146"/>
                  </a:cubicBezTo>
                  <a:cubicBezTo>
                    <a:pt x="1580" y="2135"/>
                    <a:pt x="1554" y="2109"/>
                    <a:pt x="1538" y="2101"/>
                  </a:cubicBezTo>
                  <a:cubicBezTo>
                    <a:pt x="1516" y="2091"/>
                    <a:pt x="1466" y="2091"/>
                    <a:pt x="1444" y="2082"/>
                  </a:cubicBezTo>
                  <a:cubicBezTo>
                    <a:pt x="1428" y="2075"/>
                    <a:pt x="1398" y="2055"/>
                    <a:pt x="1384" y="2044"/>
                  </a:cubicBezTo>
                  <a:cubicBezTo>
                    <a:pt x="1366" y="2028"/>
                    <a:pt x="1339" y="1985"/>
                    <a:pt x="1320" y="1969"/>
                  </a:cubicBezTo>
                  <a:cubicBezTo>
                    <a:pt x="1303" y="1956"/>
                    <a:pt x="1266" y="1932"/>
                    <a:pt x="1246" y="1926"/>
                  </a:cubicBezTo>
                  <a:cubicBezTo>
                    <a:pt x="1216" y="1918"/>
                    <a:pt x="1153" y="1932"/>
                    <a:pt x="1123" y="1926"/>
                  </a:cubicBezTo>
                  <a:cubicBezTo>
                    <a:pt x="1110" y="1924"/>
                    <a:pt x="1085" y="1912"/>
                    <a:pt x="1073" y="1905"/>
                  </a:cubicBezTo>
                  <a:cubicBezTo>
                    <a:pt x="1050" y="1892"/>
                    <a:pt x="1002" y="1864"/>
                    <a:pt x="986" y="1842"/>
                  </a:cubicBezTo>
                  <a:cubicBezTo>
                    <a:pt x="974" y="1824"/>
                    <a:pt x="965" y="1780"/>
                    <a:pt x="962" y="1758"/>
                  </a:cubicBezTo>
                  <a:cubicBezTo>
                    <a:pt x="961" y="1753"/>
                    <a:pt x="960" y="1748"/>
                    <a:pt x="960" y="17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5" name="Freeform 48"/>
            <p:cNvSpPr>
              <a:spLocks/>
            </p:cNvSpPr>
            <p:nvPr/>
          </p:nvSpPr>
          <p:spPr bwMode="auto">
            <a:xfrm>
              <a:off x="3838575" y="4273550"/>
              <a:ext cx="601663" cy="531813"/>
            </a:xfrm>
            <a:custGeom>
              <a:avLst/>
              <a:gdLst>
                <a:gd name="T0" fmla="*/ 1173 w 3556"/>
                <a:gd name="T1" fmla="*/ 976 h 3145"/>
                <a:gd name="T2" fmla="*/ 1553 w 3556"/>
                <a:gd name="T3" fmla="*/ 1007 h 3145"/>
                <a:gd name="T4" fmla="*/ 1527 w 3556"/>
                <a:gd name="T5" fmla="*/ 747 h 3145"/>
                <a:gd name="T6" fmla="*/ 1217 w 3556"/>
                <a:gd name="T7" fmla="*/ 640 h 3145"/>
                <a:gd name="T8" fmla="*/ 1341 w 3556"/>
                <a:gd name="T9" fmla="*/ 441 h 3145"/>
                <a:gd name="T10" fmla="*/ 1531 w 3556"/>
                <a:gd name="T11" fmla="*/ 449 h 3145"/>
                <a:gd name="T12" fmla="*/ 1701 w 3556"/>
                <a:gd name="T13" fmla="*/ 411 h 3145"/>
                <a:gd name="T14" fmla="*/ 1754 w 3556"/>
                <a:gd name="T15" fmla="*/ 369 h 3145"/>
                <a:gd name="T16" fmla="*/ 1904 w 3556"/>
                <a:gd name="T17" fmla="*/ 474 h 3145"/>
                <a:gd name="T18" fmla="*/ 2061 w 3556"/>
                <a:gd name="T19" fmla="*/ 234 h 3145"/>
                <a:gd name="T20" fmla="*/ 2293 w 3556"/>
                <a:gd name="T21" fmla="*/ 208 h 3145"/>
                <a:gd name="T22" fmla="*/ 2266 w 3556"/>
                <a:gd name="T23" fmla="*/ 5 h 3145"/>
                <a:gd name="T24" fmla="*/ 2444 w 3556"/>
                <a:gd name="T25" fmla="*/ 55 h 3145"/>
                <a:gd name="T26" fmla="*/ 2599 w 3556"/>
                <a:gd name="T27" fmla="*/ 93 h 3145"/>
                <a:gd name="T28" fmla="*/ 2816 w 3556"/>
                <a:gd name="T29" fmla="*/ 257 h 3145"/>
                <a:gd name="T30" fmla="*/ 2963 w 3556"/>
                <a:gd name="T31" fmla="*/ 387 h 3145"/>
                <a:gd name="T32" fmla="*/ 3028 w 3556"/>
                <a:gd name="T33" fmla="*/ 544 h 3145"/>
                <a:gd name="T34" fmla="*/ 3079 w 3556"/>
                <a:gd name="T35" fmla="*/ 521 h 3145"/>
                <a:gd name="T36" fmla="*/ 3245 w 3556"/>
                <a:gd name="T37" fmla="*/ 664 h 3145"/>
                <a:gd name="T38" fmla="*/ 3358 w 3556"/>
                <a:gd name="T39" fmla="*/ 486 h 3145"/>
                <a:gd name="T40" fmla="*/ 3394 w 3556"/>
                <a:gd name="T41" fmla="*/ 579 h 3145"/>
                <a:gd name="T42" fmla="*/ 3379 w 3556"/>
                <a:gd name="T43" fmla="*/ 773 h 3145"/>
                <a:gd name="T44" fmla="*/ 3490 w 3556"/>
                <a:gd name="T45" fmla="*/ 1111 h 3145"/>
                <a:gd name="T46" fmla="*/ 3316 w 3556"/>
                <a:gd name="T47" fmla="*/ 1233 h 3145"/>
                <a:gd name="T48" fmla="*/ 3173 w 3556"/>
                <a:gd name="T49" fmla="*/ 1474 h 3145"/>
                <a:gd name="T50" fmla="*/ 3386 w 3556"/>
                <a:gd name="T51" fmla="*/ 1412 h 3145"/>
                <a:gd name="T52" fmla="*/ 3536 w 3556"/>
                <a:gd name="T53" fmla="*/ 1423 h 3145"/>
                <a:gd name="T54" fmla="*/ 3468 w 3556"/>
                <a:gd name="T55" fmla="*/ 1590 h 3145"/>
                <a:gd name="T56" fmla="*/ 3499 w 3556"/>
                <a:gd name="T57" fmla="*/ 1712 h 3145"/>
                <a:gd name="T58" fmla="*/ 3441 w 3556"/>
                <a:gd name="T59" fmla="*/ 1899 h 3145"/>
                <a:gd name="T60" fmla="*/ 3550 w 3556"/>
                <a:gd name="T61" fmla="*/ 2148 h 3145"/>
                <a:gd name="T62" fmla="*/ 3332 w 3556"/>
                <a:gd name="T63" fmla="*/ 2239 h 3145"/>
                <a:gd name="T64" fmla="*/ 3301 w 3556"/>
                <a:gd name="T65" fmla="*/ 2361 h 3145"/>
                <a:gd name="T66" fmla="*/ 3096 w 3556"/>
                <a:gd name="T67" fmla="*/ 2449 h 3145"/>
                <a:gd name="T68" fmla="*/ 2988 w 3556"/>
                <a:gd name="T69" fmla="*/ 2518 h 3145"/>
                <a:gd name="T70" fmla="*/ 2768 w 3556"/>
                <a:gd name="T71" fmla="*/ 2571 h 3145"/>
                <a:gd name="T72" fmla="*/ 2598 w 3556"/>
                <a:gd name="T73" fmla="*/ 2743 h 3145"/>
                <a:gd name="T74" fmla="*/ 2365 w 3556"/>
                <a:gd name="T75" fmla="*/ 2662 h 3145"/>
                <a:gd name="T76" fmla="*/ 2215 w 3556"/>
                <a:gd name="T77" fmla="*/ 2487 h 3145"/>
                <a:gd name="T78" fmla="*/ 1994 w 3556"/>
                <a:gd name="T79" fmla="*/ 2746 h 3145"/>
                <a:gd name="T80" fmla="*/ 1557 w 3556"/>
                <a:gd name="T81" fmla="*/ 2918 h 3145"/>
                <a:gd name="T82" fmla="*/ 1391 w 3556"/>
                <a:gd name="T83" fmla="*/ 3086 h 3145"/>
                <a:gd name="T84" fmla="*/ 1136 w 3556"/>
                <a:gd name="T85" fmla="*/ 3040 h 3145"/>
                <a:gd name="T86" fmla="*/ 915 w 3556"/>
                <a:gd name="T87" fmla="*/ 2930 h 3145"/>
                <a:gd name="T88" fmla="*/ 756 w 3556"/>
                <a:gd name="T89" fmla="*/ 3071 h 3145"/>
                <a:gd name="T90" fmla="*/ 528 w 3556"/>
                <a:gd name="T91" fmla="*/ 3122 h 3145"/>
                <a:gd name="T92" fmla="*/ 648 w 3556"/>
                <a:gd name="T93" fmla="*/ 2770 h 3145"/>
                <a:gd name="T94" fmla="*/ 435 w 3556"/>
                <a:gd name="T95" fmla="*/ 2545 h 3145"/>
                <a:gd name="T96" fmla="*/ 466 w 3556"/>
                <a:gd name="T97" fmla="*/ 2308 h 3145"/>
                <a:gd name="T98" fmla="*/ 586 w 3556"/>
                <a:gd name="T99" fmla="*/ 1999 h 3145"/>
                <a:gd name="T100" fmla="*/ 500 w 3556"/>
                <a:gd name="T101" fmla="*/ 1732 h 3145"/>
                <a:gd name="T102" fmla="*/ 280 w 3556"/>
                <a:gd name="T103" fmla="*/ 1839 h 3145"/>
                <a:gd name="T104" fmla="*/ 109 w 3556"/>
                <a:gd name="T105" fmla="*/ 1732 h 3145"/>
                <a:gd name="T106" fmla="*/ 90 w 3556"/>
                <a:gd name="T107" fmla="*/ 1526 h 3145"/>
                <a:gd name="T108" fmla="*/ 191 w 3556"/>
                <a:gd name="T109" fmla="*/ 1266 h 3145"/>
                <a:gd name="T110" fmla="*/ 419 w 3556"/>
                <a:gd name="T111" fmla="*/ 1247 h 3145"/>
                <a:gd name="T112" fmla="*/ 678 w 3556"/>
                <a:gd name="T113" fmla="*/ 1289 h 3145"/>
                <a:gd name="T114" fmla="*/ 933 w 3556"/>
                <a:gd name="T115" fmla="*/ 1251 h 3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6" h="3145">
                  <a:moveTo>
                    <a:pt x="1009" y="1028"/>
                  </a:moveTo>
                  <a:cubicBezTo>
                    <a:pt x="1015" y="1016"/>
                    <a:pt x="1022" y="1006"/>
                    <a:pt x="1030" y="999"/>
                  </a:cubicBezTo>
                  <a:cubicBezTo>
                    <a:pt x="1058" y="977"/>
                    <a:pt x="1138" y="968"/>
                    <a:pt x="1173" y="976"/>
                  </a:cubicBezTo>
                  <a:cubicBezTo>
                    <a:pt x="1201" y="983"/>
                    <a:pt x="1238" y="1037"/>
                    <a:pt x="1266" y="1041"/>
                  </a:cubicBezTo>
                  <a:cubicBezTo>
                    <a:pt x="1323" y="1049"/>
                    <a:pt x="1372" y="1016"/>
                    <a:pt x="1429" y="1007"/>
                  </a:cubicBezTo>
                  <a:cubicBezTo>
                    <a:pt x="1459" y="1001"/>
                    <a:pt x="1524" y="1019"/>
                    <a:pt x="1553" y="1007"/>
                  </a:cubicBezTo>
                  <a:cubicBezTo>
                    <a:pt x="1567" y="1000"/>
                    <a:pt x="1630" y="968"/>
                    <a:pt x="1631" y="953"/>
                  </a:cubicBezTo>
                  <a:cubicBezTo>
                    <a:pt x="1634" y="921"/>
                    <a:pt x="1629" y="865"/>
                    <a:pt x="1615" y="836"/>
                  </a:cubicBezTo>
                  <a:cubicBezTo>
                    <a:pt x="1604" y="812"/>
                    <a:pt x="1547" y="764"/>
                    <a:pt x="1527" y="747"/>
                  </a:cubicBezTo>
                  <a:cubicBezTo>
                    <a:pt x="1507" y="729"/>
                    <a:pt x="1448" y="733"/>
                    <a:pt x="1422" y="724"/>
                  </a:cubicBezTo>
                  <a:cubicBezTo>
                    <a:pt x="1396" y="715"/>
                    <a:pt x="1348" y="685"/>
                    <a:pt x="1322" y="674"/>
                  </a:cubicBezTo>
                  <a:cubicBezTo>
                    <a:pt x="1296" y="664"/>
                    <a:pt x="1235" y="661"/>
                    <a:pt x="1217" y="640"/>
                  </a:cubicBezTo>
                  <a:cubicBezTo>
                    <a:pt x="1198" y="616"/>
                    <a:pt x="1193" y="547"/>
                    <a:pt x="1202" y="518"/>
                  </a:cubicBezTo>
                  <a:cubicBezTo>
                    <a:pt x="1208" y="498"/>
                    <a:pt x="1238" y="463"/>
                    <a:pt x="1256" y="453"/>
                  </a:cubicBezTo>
                  <a:cubicBezTo>
                    <a:pt x="1275" y="443"/>
                    <a:pt x="1326" y="456"/>
                    <a:pt x="1341" y="441"/>
                  </a:cubicBezTo>
                  <a:cubicBezTo>
                    <a:pt x="1356" y="427"/>
                    <a:pt x="1343" y="377"/>
                    <a:pt x="1357" y="361"/>
                  </a:cubicBezTo>
                  <a:cubicBezTo>
                    <a:pt x="1364" y="353"/>
                    <a:pt x="1388" y="344"/>
                    <a:pt x="1399" y="346"/>
                  </a:cubicBezTo>
                  <a:cubicBezTo>
                    <a:pt x="1441" y="353"/>
                    <a:pt x="1498" y="423"/>
                    <a:pt x="1531" y="449"/>
                  </a:cubicBezTo>
                  <a:cubicBezTo>
                    <a:pt x="1551" y="465"/>
                    <a:pt x="1586" y="513"/>
                    <a:pt x="1612" y="514"/>
                  </a:cubicBezTo>
                  <a:cubicBezTo>
                    <a:pt x="1628" y="515"/>
                    <a:pt x="1655" y="491"/>
                    <a:pt x="1666" y="480"/>
                  </a:cubicBezTo>
                  <a:cubicBezTo>
                    <a:pt x="1679" y="465"/>
                    <a:pt x="1699" y="430"/>
                    <a:pt x="1701" y="411"/>
                  </a:cubicBezTo>
                  <a:cubicBezTo>
                    <a:pt x="1703" y="385"/>
                    <a:pt x="1649" y="324"/>
                    <a:pt x="1669" y="309"/>
                  </a:cubicBezTo>
                  <a:cubicBezTo>
                    <a:pt x="1669" y="308"/>
                    <a:pt x="1669" y="308"/>
                    <a:pt x="1670" y="308"/>
                  </a:cubicBezTo>
                  <a:cubicBezTo>
                    <a:pt x="1695" y="293"/>
                    <a:pt x="1745" y="342"/>
                    <a:pt x="1754" y="369"/>
                  </a:cubicBezTo>
                  <a:cubicBezTo>
                    <a:pt x="1760" y="389"/>
                    <a:pt x="1757" y="432"/>
                    <a:pt x="1766" y="450"/>
                  </a:cubicBezTo>
                  <a:cubicBezTo>
                    <a:pt x="1778" y="474"/>
                    <a:pt x="1834" y="517"/>
                    <a:pt x="1860" y="513"/>
                  </a:cubicBezTo>
                  <a:cubicBezTo>
                    <a:pt x="1882" y="510"/>
                    <a:pt x="1900" y="488"/>
                    <a:pt x="1904" y="474"/>
                  </a:cubicBezTo>
                  <a:cubicBezTo>
                    <a:pt x="1913" y="445"/>
                    <a:pt x="1904" y="382"/>
                    <a:pt x="1918" y="353"/>
                  </a:cubicBezTo>
                  <a:cubicBezTo>
                    <a:pt x="1928" y="332"/>
                    <a:pt x="1955" y="295"/>
                    <a:pt x="1972" y="280"/>
                  </a:cubicBezTo>
                  <a:cubicBezTo>
                    <a:pt x="1991" y="264"/>
                    <a:pt x="2036" y="234"/>
                    <a:pt x="2061" y="234"/>
                  </a:cubicBezTo>
                  <a:cubicBezTo>
                    <a:pt x="2086" y="235"/>
                    <a:pt x="2122" y="279"/>
                    <a:pt x="2146" y="284"/>
                  </a:cubicBezTo>
                  <a:cubicBezTo>
                    <a:pt x="2164" y="288"/>
                    <a:pt x="2200" y="283"/>
                    <a:pt x="2216" y="276"/>
                  </a:cubicBezTo>
                  <a:cubicBezTo>
                    <a:pt x="2240" y="266"/>
                    <a:pt x="2288" y="233"/>
                    <a:pt x="2293" y="208"/>
                  </a:cubicBezTo>
                  <a:cubicBezTo>
                    <a:pt x="2297" y="191"/>
                    <a:pt x="2273" y="159"/>
                    <a:pt x="2266" y="143"/>
                  </a:cubicBezTo>
                  <a:cubicBezTo>
                    <a:pt x="2261" y="129"/>
                    <a:pt x="2248" y="101"/>
                    <a:pt x="2247" y="86"/>
                  </a:cubicBezTo>
                  <a:cubicBezTo>
                    <a:pt x="2246" y="65"/>
                    <a:pt x="2250" y="18"/>
                    <a:pt x="2266" y="5"/>
                  </a:cubicBezTo>
                  <a:cubicBezTo>
                    <a:pt x="2274" y="0"/>
                    <a:pt x="2296" y="3"/>
                    <a:pt x="2305" y="5"/>
                  </a:cubicBezTo>
                  <a:cubicBezTo>
                    <a:pt x="2325" y="11"/>
                    <a:pt x="2358" y="41"/>
                    <a:pt x="2379" y="47"/>
                  </a:cubicBezTo>
                  <a:cubicBezTo>
                    <a:pt x="2394" y="53"/>
                    <a:pt x="2431" y="45"/>
                    <a:pt x="2444" y="55"/>
                  </a:cubicBezTo>
                  <a:cubicBezTo>
                    <a:pt x="2461" y="68"/>
                    <a:pt x="2460" y="120"/>
                    <a:pt x="2475" y="135"/>
                  </a:cubicBezTo>
                  <a:cubicBezTo>
                    <a:pt x="2485" y="145"/>
                    <a:pt x="2515" y="157"/>
                    <a:pt x="2529" y="154"/>
                  </a:cubicBezTo>
                  <a:cubicBezTo>
                    <a:pt x="2552" y="150"/>
                    <a:pt x="2577" y="101"/>
                    <a:pt x="2599" y="93"/>
                  </a:cubicBezTo>
                  <a:cubicBezTo>
                    <a:pt x="2636" y="80"/>
                    <a:pt x="2724" y="79"/>
                    <a:pt x="2758" y="101"/>
                  </a:cubicBezTo>
                  <a:cubicBezTo>
                    <a:pt x="2778" y="114"/>
                    <a:pt x="2792" y="166"/>
                    <a:pt x="2800" y="189"/>
                  </a:cubicBezTo>
                  <a:cubicBezTo>
                    <a:pt x="2806" y="205"/>
                    <a:pt x="2816" y="240"/>
                    <a:pt x="2816" y="257"/>
                  </a:cubicBezTo>
                  <a:cubicBezTo>
                    <a:pt x="2816" y="275"/>
                    <a:pt x="2794" y="309"/>
                    <a:pt x="2800" y="326"/>
                  </a:cubicBezTo>
                  <a:cubicBezTo>
                    <a:pt x="2805" y="341"/>
                    <a:pt x="2836" y="358"/>
                    <a:pt x="2850" y="364"/>
                  </a:cubicBezTo>
                  <a:cubicBezTo>
                    <a:pt x="2876" y="376"/>
                    <a:pt x="2945" y="365"/>
                    <a:pt x="2963" y="387"/>
                  </a:cubicBezTo>
                  <a:cubicBezTo>
                    <a:pt x="2980" y="410"/>
                    <a:pt x="2954" y="473"/>
                    <a:pt x="2959" y="502"/>
                  </a:cubicBezTo>
                  <a:cubicBezTo>
                    <a:pt x="2962" y="522"/>
                    <a:pt x="2969" y="573"/>
                    <a:pt x="2990" y="578"/>
                  </a:cubicBezTo>
                  <a:cubicBezTo>
                    <a:pt x="3002" y="581"/>
                    <a:pt x="3025" y="556"/>
                    <a:pt x="3028" y="544"/>
                  </a:cubicBezTo>
                  <a:cubicBezTo>
                    <a:pt x="3033" y="527"/>
                    <a:pt x="2996" y="493"/>
                    <a:pt x="3005" y="479"/>
                  </a:cubicBezTo>
                  <a:cubicBezTo>
                    <a:pt x="3009" y="472"/>
                    <a:pt x="3029" y="472"/>
                    <a:pt x="3036" y="475"/>
                  </a:cubicBezTo>
                  <a:cubicBezTo>
                    <a:pt x="3051" y="480"/>
                    <a:pt x="3074" y="506"/>
                    <a:pt x="3079" y="521"/>
                  </a:cubicBezTo>
                  <a:cubicBezTo>
                    <a:pt x="3084" y="539"/>
                    <a:pt x="3056" y="579"/>
                    <a:pt x="3063" y="597"/>
                  </a:cubicBezTo>
                  <a:cubicBezTo>
                    <a:pt x="3068" y="610"/>
                    <a:pt x="3096" y="648"/>
                    <a:pt x="3110" y="652"/>
                  </a:cubicBezTo>
                  <a:cubicBezTo>
                    <a:pt x="3142" y="663"/>
                    <a:pt x="3215" y="679"/>
                    <a:pt x="3245" y="664"/>
                  </a:cubicBezTo>
                  <a:cubicBezTo>
                    <a:pt x="3268" y="652"/>
                    <a:pt x="3291" y="600"/>
                    <a:pt x="3299" y="576"/>
                  </a:cubicBezTo>
                  <a:cubicBezTo>
                    <a:pt x="3305" y="560"/>
                    <a:pt x="3297" y="522"/>
                    <a:pt x="3307" y="507"/>
                  </a:cubicBezTo>
                  <a:cubicBezTo>
                    <a:pt x="3314" y="497"/>
                    <a:pt x="3345" y="494"/>
                    <a:pt x="3358" y="486"/>
                  </a:cubicBezTo>
                  <a:cubicBezTo>
                    <a:pt x="3359" y="489"/>
                    <a:pt x="3359" y="492"/>
                    <a:pt x="3360" y="495"/>
                  </a:cubicBezTo>
                  <a:cubicBezTo>
                    <a:pt x="3365" y="519"/>
                    <a:pt x="3344" y="530"/>
                    <a:pt x="3356" y="552"/>
                  </a:cubicBezTo>
                  <a:cubicBezTo>
                    <a:pt x="3366" y="569"/>
                    <a:pt x="3391" y="559"/>
                    <a:pt x="3394" y="579"/>
                  </a:cubicBezTo>
                  <a:cubicBezTo>
                    <a:pt x="3397" y="596"/>
                    <a:pt x="3371" y="627"/>
                    <a:pt x="3371" y="644"/>
                  </a:cubicBezTo>
                  <a:cubicBezTo>
                    <a:pt x="3371" y="660"/>
                    <a:pt x="3389" y="689"/>
                    <a:pt x="3390" y="705"/>
                  </a:cubicBezTo>
                  <a:cubicBezTo>
                    <a:pt x="3392" y="722"/>
                    <a:pt x="3378" y="756"/>
                    <a:pt x="3379" y="773"/>
                  </a:cubicBezTo>
                  <a:cubicBezTo>
                    <a:pt x="3380" y="805"/>
                    <a:pt x="3396" y="867"/>
                    <a:pt x="3410" y="896"/>
                  </a:cubicBezTo>
                  <a:cubicBezTo>
                    <a:pt x="3421" y="917"/>
                    <a:pt x="3465" y="948"/>
                    <a:pt x="3472" y="972"/>
                  </a:cubicBezTo>
                  <a:cubicBezTo>
                    <a:pt x="3477" y="991"/>
                    <a:pt x="3501" y="1095"/>
                    <a:pt x="3490" y="1111"/>
                  </a:cubicBezTo>
                  <a:cubicBezTo>
                    <a:pt x="3482" y="1123"/>
                    <a:pt x="3450" y="1131"/>
                    <a:pt x="3440" y="1142"/>
                  </a:cubicBezTo>
                  <a:cubicBezTo>
                    <a:pt x="3429" y="1153"/>
                    <a:pt x="3421" y="1188"/>
                    <a:pt x="3409" y="1199"/>
                  </a:cubicBezTo>
                  <a:cubicBezTo>
                    <a:pt x="3390" y="1215"/>
                    <a:pt x="3337" y="1220"/>
                    <a:pt x="3316" y="1233"/>
                  </a:cubicBezTo>
                  <a:cubicBezTo>
                    <a:pt x="3276" y="1259"/>
                    <a:pt x="3213" y="1332"/>
                    <a:pt x="3181" y="1367"/>
                  </a:cubicBezTo>
                  <a:cubicBezTo>
                    <a:pt x="3169" y="1380"/>
                    <a:pt x="3135" y="1403"/>
                    <a:pt x="3134" y="1420"/>
                  </a:cubicBezTo>
                  <a:cubicBezTo>
                    <a:pt x="3134" y="1436"/>
                    <a:pt x="3159" y="1464"/>
                    <a:pt x="3173" y="1474"/>
                  </a:cubicBezTo>
                  <a:cubicBezTo>
                    <a:pt x="3183" y="1480"/>
                    <a:pt x="3208" y="1488"/>
                    <a:pt x="3220" y="1485"/>
                  </a:cubicBezTo>
                  <a:cubicBezTo>
                    <a:pt x="3249" y="1478"/>
                    <a:pt x="3284" y="1418"/>
                    <a:pt x="3312" y="1409"/>
                  </a:cubicBezTo>
                  <a:cubicBezTo>
                    <a:pt x="3330" y="1403"/>
                    <a:pt x="3368" y="1417"/>
                    <a:pt x="3386" y="1412"/>
                  </a:cubicBezTo>
                  <a:cubicBezTo>
                    <a:pt x="3401" y="1408"/>
                    <a:pt x="3424" y="1381"/>
                    <a:pt x="3440" y="1378"/>
                  </a:cubicBezTo>
                  <a:cubicBezTo>
                    <a:pt x="3456" y="1375"/>
                    <a:pt x="3491" y="1382"/>
                    <a:pt x="3506" y="1390"/>
                  </a:cubicBezTo>
                  <a:cubicBezTo>
                    <a:pt x="3520" y="1396"/>
                    <a:pt x="3529" y="1409"/>
                    <a:pt x="3536" y="1423"/>
                  </a:cubicBezTo>
                  <a:cubicBezTo>
                    <a:pt x="3552" y="1453"/>
                    <a:pt x="3542" y="1469"/>
                    <a:pt x="3541" y="1502"/>
                  </a:cubicBezTo>
                  <a:cubicBezTo>
                    <a:pt x="3541" y="1513"/>
                    <a:pt x="3539" y="1535"/>
                    <a:pt x="3533" y="1544"/>
                  </a:cubicBezTo>
                  <a:cubicBezTo>
                    <a:pt x="3523" y="1561"/>
                    <a:pt x="3483" y="1577"/>
                    <a:pt x="3468" y="1590"/>
                  </a:cubicBezTo>
                  <a:cubicBezTo>
                    <a:pt x="3457" y="1600"/>
                    <a:pt x="3429" y="1618"/>
                    <a:pt x="3429" y="1632"/>
                  </a:cubicBezTo>
                  <a:cubicBezTo>
                    <a:pt x="3429" y="1642"/>
                    <a:pt x="3450" y="1652"/>
                    <a:pt x="3456" y="1659"/>
                  </a:cubicBezTo>
                  <a:cubicBezTo>
                    <a:pt x="3468" y="1672"/>
                    <a:pt x="3494" y="1696"/>
                    <a:pt x="3499" y="1712"/>
                  </a:cubicBezTo>
                  <a:cubicBezTo>
                    <a:pt x="3502" y="1724"/>
                    <a:pt x="3496" y="1750"/>
                    <a:pt x="3491" y="1762"/>
                  </a:cubicBezTo>
                  <a:cubicBezTo>
                    <a:pt x="3482" y="1784"/>
                    <a:pt x="3439" y="1815"/>
                    <a:pt x="3433" y="1838"/>
                  </a:cubicBezTo>
                  <a:cubicBezTo>
                    <a:pt x="3429" y="1853"/>
                    <a:pt x="3435" y="1885"/>
                    <a:pt x="3441" y="1899"/>
                  </a:cubicBezTo>
                  <a:cubicBezTo>
                    <a:pt x="3456" y="1935"/>
                    <a:pt x="3521" y="1986"/>
                    <a:pt x="3537" y="2021"/>
                  </a:cubicBezTo>
                  <a:cubicBezTo>
                    <a:pt x="3545" y="2037"/>
                    <a:pt x="3556" y="2073"/>
                    <a:pt x="3553" y="2090"/>
                  </a:cubicBezTo>
                  <a:cubicBezTo>
                    <a:pt x="3550" y="2104"/>
                    <a:pt x="3551" y="2125"/>
                    <a:pt x="3550" y="2148"/>
                  </a:cubicBezTo>
                  <a:cubicBezTo>
                    <a:pt x="3550" y="2177"/>
                    <a:pt x="3548" y="2208"/>
                    <a:pt x="3538" y="2223"/>
                  </a:cubicBezTo>
                  <a:cubicBezTo>
                    <a:pt x="3525" y="2243"/>
                    <a:pt x="3459" y="2276"/>
                    <a:pt x="3429" y="2273"/>
                  </a:cubicBezTo>
                  <a:cubicBezTo>
                    <a:pt x="3403" y="2271"/>
                    <a:pt x="3358" y="2237"/>
                    <a:pt x="3332" y="2239"/>
                  </a:cubicBezTo>
                  <a:cubicBezTo>
                    <a:pt x="3310" y="2241"/>
                    <a:pt x="3266" y="2262"/>
                    <a:pt x="3255" y="2281"/>
                  </a:cubicBezTo>
                  <a:cubicBezTo>
                    <a:pt x="3250" y="2289"/>
                    <a:pt x="3251" y="2310"/>
                    <a:pt x="3255" y="2319"/>
                  </a:cubicBezTo>
                  <a:cubicBezTo>
                    <a:pt x="3261" y="2333"/>
                    <a:pt x="3298" y="2346"/>
                    <a:pt x="3301" y="2361"/>
                  </a:cubicBezTo>
                  <a:cubicBezTo>
                    <a:pt x="3305" y="2376"/>
                    <a:pt x="3291" y="2410"/>
                    <a:pt x="3278" y="2418"/>
                  </a:cubicBezTo>
                  <a:cubicBezTo>
                    <a:pt x="3248" y="2438"/>
                    <a:pt x="3169" y="2402"/>
                    <a:pt x="3135" y="2414"/>
                  </a:cubicBezTo>
                  <a:cubicBezTo>
                    <a:pt x="3123" y="2419"/>
                    <a:pt x="3104" y="2438"/>
                    <a:pt x="3096" y="2449"/>
                  </a:cubicBezTo>
                  <a:cubicBezTo>
                    <a:pt x="3081" y="2471"/>
                    <a:pt x="3073" y="2528"/>
                    <a:pt x="3054" y="2548"/>
                  </a:cubicBezTo>
                  <a:cubicBezTo>
                    <a:pt x="3049" y="2553"/>
                    <a:pt x="3037" y="2560"/>
                    <a:pt x="3031" y="2559"/>
                  </a:cubicBezTo>
                  <a:cubicBezTo>
                    <a:pt x="3016" y="2557"/>
                    <a:pt x="3000" y="2526"/>
                    <a:pt x="2988" y="2518"/>
                  </a:cubicBezTo>
                  <a:cubicBezTo>
                    <a:pt x="2968" y="2502"/>
                    <a:pt x="2925" y="2469"/>
                    <a:pt x="2899" y="2468"/>
                  </a:cubicBezTo>
                  <a:cubicBezTo>
                    <a:pt x="2878" y="2467"/>
                    <a:pt x="2839" y="2493"/>
                    <a:pt x="2822" y="2506"/>
                  </a:cubicBezTo>
                  <a:cubicBezTo>
                    <a:pt x="2805" y="2519"/>
                    <a:pt x="2778" y="2552"/>
                    <a:pt x="2768" y="2571"/>
                  </a:cubicBezTo>
                  <a:cubicBezTo>
                    <a:pt x="2753" y="2598"/>
                    <a:pt x="2753" y="2669"/>
                    <a:pt x="2729" y="2689"/>
                  </a:cubicBezTo>
                  <a:cubicBezTo>
                    <a:pt x="2710" y="2705"/>
                    <a:pt x="2654" y="2693"/>
                    <a:pt x="2632" y="2704"/>
                  </a:cubicBezTo>
                  <a:cubicBezTo>
                    <a:pt x="2621" y="2711"/>
                    <a:pt x="2609" y="2737"/>
                    <a:pt x="2598" y="2743"/>
                  </a:cubicBezTo>
                  <a:cubicBezTo>
                    <a:pt x="2590" y="2746"/>
                    <a:pt x="2571" y="2746"/>
                    <a:pt x="2563" y="2743"/>
                  </a:cubicBezTo>
                  <a:cubicBezTo>
                    <a:pt x="2527" y="2729"/>
                    <a:pt x="2488" y="2649"/>
                    <a:pt x="2450" y="2640"/>
                  </a:cubicBezTo>
                  <a:cubicBezTo>
                    <a:pt x="2429" y="2634"/>
                    <a:pt x="2387" y="2667"/>
                    <a:pt x="2365" y="2662"/>
                  </a:cubicBezTo>
                  <a:cubicBezTo>
                    <a:pt x="2340" y="2658"/>
                    <a:pt x="2299" y="2622"/>
                    <a:pt x="2284" y="2601"/>
                  </a:cubicBezTo>
                  <a:cubicBezTo>
                    <a:pt x="2271" y="2583"/>
                    <a:pt x="2271" y="2532"/>
                    <a:pt x="2257" y="2514"/>
                  </a:cubicBezTo>
                  <a:cubicBezTo>
                    <a:pt x="2250" y="2504"/>
                    <a:pt x="2227" y="2486"/>
                    <a:pt x="2215" y="2487"/>
                  </a:cubicBezTo>
                  <a:cubicBezTo>
                    <a:pt x="2172" y="2491"/>
                    <a:pt x="2117" y="2571"/>
                    <a:pt x="2091" y="2605"/>
                  </a:cubicBezTo>
                  <a:cubicBezTo>
                    <a:pt x="2076" y="2625"/>
                    <a:pt x="2059" y="2673"/>
                    <a:pt x="2044" y="2693"/>
                  </a:cubicBezTo>
                  <a:cubicBezTo>
                    <a:pt x="2034" y="2708"/>
                    <a:pt x="2011" y="2738"/>
                    <a:pt x="1994" y="2746"/>
                  </a:cubicBezTo>
                  <a:cubicBezTo>
                    <a:pt x="1965" y="2760"/>
                    <a:pt x="1897" y="2747"/>
                    <a:pt x="1867" y="2758"/>
                  </a:cubicBezTo>
                  <a:cubicBezTo>
                    <a:pt x="1802" y="2781"/>
                    <a:pt x="1703" y="2888"/>
                    <a:pt x="1638" y="2911"/>
                  </a:cubicBezTo>
                  <a:cubicBezTo>
                    <a:pt x="1619" y="2917"/>
                    <a:pt x="1571" y="2903"/>
                    <a:pt x="1557" y="2918"/>
                  </a:cubicBezTo>
                  <a:cubicBezTo>
                    <a:pt x="1537" y="2941"/>
                    <a:pt x="1575" y="3013"/>
                    <a:pt x="1561" y="3040"/>
                  </a:cubicBezTo>
                  <a:cubicBezTo>
                    <a:pt x="1543" y="3075"/>
                    <a:pt x="1469" y="3133"/>
                    <a:pt x="1429" y="3128"/>
                  </a:cubicBezTo>
                  <a:cubicBezTo>
                    <a:pt x="1415" y="3126"/>
                    <a:pt x="1404" y="3091"/>
                    <a:pt x="1391" y="3086"/>
                  </a:cubicBezTo>
                  <a:cubicBezTo>
                    <a:pt x="1374" y="3079"/>
                    <a:pt x="1335" y="3095"/>
                    <a:pt x="1317" y="3090"/>
                  </a:cubicBezTo>
                  <a:cubicBezTo>
                    <a:pt x="1303" y="3086"/>
                    <a:pt x="1284" y="3061"/>
                    <a:pt x="1271" y="3056"/>
                  </a:cubicBezTo>
                  <a:cubicBezTo>
                    <a:pt x="1239" y="3043"/>
                    <a:pt x="1164" y="3059"/>
                    <a:pt x="1136" y="3040"/>
                  </a:cubicBezTo>
                  <a:cubicBezTo>
                    <a:pt x="1114" y="3026"/>
                    <a:pt x="1108" y="2962"/>
                    <a:pt x="1085" y="2949"/>
                  </a:cubicBezTo>
                  <a:cubicBezTo>
                    <a:pt x="1070" y="2940"/>
                    <a:pt x="1033" y="2950"/>
                    <a:pt x="1016" y="2949"/>
                  </a:cubicBezTo>
                  <a:cubicBezTo>
                    <a:pt x="990" y="2946"/>
                    <a:pt x="940" y="2924"/>
                    <a:pt x="915" y="2930"/>
                  </a:cubicBezTo>
                  <a:cubicBezTo>
                    <a:pt x="903" y="2932"/>
                    <a:pt x="884" y="2948"/>
                    <a:pt x="876" y="2956"/>
                  </a:cubicBezTo>
                  <a:cubicBezTo>
                    <a:pt x="856" y="2977"/>
                    <a:pt x="837" y="3034"/>
                    <a:pt x="814" y="3052"/>
                  </a:cubicBezTo>
                  <a:cubicBezTo>
                    <a:pt x="802" y="3061"/>
                    <a:pt x="770" y="3063"/>
                    <a:pt x="756" y="3071"/>
                  </a:cubicBezTo>
                  <a:cubicBezTo>
                    <a:pt x="734" y="3083"/>
                    <a:pt x="702" y="3126"/>
                    <a:pt x="679" y="3136"/>
                  </a:cubicBezTo>
                  <a:cubicBezTo>
                    <a:pt x="666" y="3142"/>
                    <a:pt x="636" y="3145"/>
                    <a:pt x="621" y="3143"/>
                  </a:cubicBezTo>
                  <a:cubicBezTo>
                    <a:pt x="600" y="3141"/>
                    <a:pt x="551" y="3136"/>
                    <a:pt x="528" y="3122"/>
                  </a:cubicBezTo>
                  <a:cubicBezTo>
                    <a:pt x="539" y="3091"/>
                    <a:pt x="553" y="3060"/>
                    <a:pt x="562" y="3041"/>
                  </a:cubicBezTo>
                  <a:cubicBezTo>
                    <a:pt x="576" y="3013"/>
                    <a:pt x="625" y="2970"/>
                    <a:pt x="636" y="2942"/>
                  </a:cubicBezTo>
                  <a:cubicBezTo>
                    <a:pt x="651" y="2901"/>
                    <a:pt x="660" y="2811"/>
                    <a:pt x="648" y="2770"/>
                  </a:cubicBezTo>
                  <a:cubicBezTo>
                    <a:pt x="639" y="2742"/>
                    <a:pt x="601" y="2696"/>
                    <a:pt x="578" y="2678"/>
                  </a:cubicBezTo>
                  <a:cubicBezTo>
                    <a:pt x="556" y="2661"/>
                    <a:pt x="494" y="2652"/>
                    <a:pt x="473" y="2632"/>
                  </a:cubicBezTo>
                  <a:cubicBezTo>
                    <a:pt x="456" y="2615"/>
                    <a:pt x="445" y="2566"/>
                    <a:pt x="435" y="2545"/>
                  </a:cubicBezTo>
                  <a:cubicBezTo>
                    <a:pt x="425" y="2523"/>
                    <a:pt x="391" y="2481"/>
                    <a:pt x="392" y="2457"/>
                  </a:cubicBezTo>
                  <a:cubicBezTo>
                    <a:pt x="393" y="2445"/>
                    <a:pt x="413" y="2426"/>
                    <a:pt x="419" y="2415"/>
                  </a:cubicBezTo>
                  <a:cubicBezTo>
                    <a:pt x="433" y="2389"/>
                    <a:pt x="453" y="2334"/>
                    <a:pt x="466" y="2308"/>
                  </a:cubicBezTo>
                  <a:cubicBezTo>
                    <a:pt x="477" y="2286"/>
                    <a:pt x="505" y="2244"/>
                    <a:pt x="512" y="2220"/>
                  </a:cubicBezTo>
                  <a:cubicBezTo>
                    <a:pt x="523" y="2184"/>
                    <a:pt x="509" y="2106"/>
                    <a:pt x="524" y="2071"/>
                  </a:cubicBezTo>
                  <a:cubicBezTo>
                    <a:pt x="533" y="2050"/>
                    <a:pt x="571" y="2018"/>
                    <a:pt x="586" y="1999"/>
                  </a:cubicBezTo>
                  <a:cubicBezTo>
                    <a:pt x="592" y="1991"/>
                    <a:pt x="609" y="1975"/>
                    <a:pt x="609" y="1965"/>
                  </a:cubicBezTo>
                  <a:cubicBezTo>
                    <a:pt x="606" y="1915"/>
                    <a:pt x="568" y="1808"/>
                    <a:pt x="535" y="1770"/>
                  </a:cubicBezTo>
                  <a:cubicBezTo>
                    <a:pt x="526" y="1760"/>
                    <a:pt x="513" y="1733"/>
                    <a:pt x="500" y="1732"/>
                  </a:cubicBezTo>
                  <a:cubicBezTo>
                    <a:pt x="484" y="1731"/>
                    <a:pt x="465" y="1765"/>
                    <a:pt x="450" y="1770"/>
                  </a:cubicBezTo>
                  <a:cubicBezTo>
                    <a:pt x="421" y="1780"/>
                    <a:pt x="353" y="1756"/>
                    <a:pt x="326" y="1770"/>
                  </a:cubicBezTo>
                  <a:cubicBezTo>
                    <a:pt x="308" y="1780"/>
                    <a:pt x="296" y="1826"/>
                    <a:pt x="280" y="1839"/>
                  </a:cubicBezTo>
                  <a:cubicBezTo>
                    <a:pt x="270" y="1846"/>
                    <a:pt x="245" y="1853"/>
                    <a:pt x="233" y="1854"/>
                  </a:cubicBezTo>
                  <a:cubicBezTo>
                    <a:pt x="203" y="1856"/>
                    <a:pt x="133" y="1854"/>
                    <a:pt x="113" y="1831"/>
                  </a:cubicBezTo>
                  <a:cubicBezTo>
                    <a:pt x="97" y="1812"/>
                    <a:pt x="117" y="1756"/>
                    <a:pt x="109" y="1732"/>
                  </a:cubicBezTo>
                  <a:cubicBezTo>
                    <a:pt x="103" y="1712"/>
                    <a:pt x="64" y="1684"/>
                    <a:pt x="63" y="1663"/>
                  </a:cubicBezTo>
                  <a:cubicBezTo>
                    <a:pt x="62" y="1639"/>
                    <a:pt x="108" y="1600"/>
                    <a:pt x="109" y="1575"/>
                  </a:cubicBezTo>
                  <a:cubicBezTo>
                    <a:pt x="110" y="1562"/>
                    <a:pt x="100" y="1535"/>
                    <a:pt x="90" y="1526"/>
                  </a:cubicBezTo>
                  <a:cubicBezTo>
                    <a:pt x="74" y="1510"/>
                    <a:pt x="18" y="1514"/>
                    <a:pt x="5" y="1495"/>
                  </a:cubicBezTo>
                  <a:cubicBezTo>
                    <a:pt x="0" y="1488"/>
                    <a:pt x="2" y="1469"/>
                    <a:pt x="5" y="1461"/>
                  </a:cubicBezTo>
                  <a:cubicBezTo>
                    <a:pt x="30" y="1399"/>
                    <a:pt x="129" y="1293"/>
                    <a:pt x="191" y="1266"/>
                  </a:cubicBezTo>
                  <a:cubicBezTo>
                    <a:pt x="200" y="1262"/>
                    <a:pt x="223" y="1263"/>
                    <a:pt x="233" y="1266"/>
                  </a:cubicBezTo>
                  <a:cubicBezTo>
                    <a:pt x="263" y="1275"/>
                    <a:pt x="307" y="1335"/>
                    <a:pt x="338" y="1331"/>
                  </a:cubicBezTo>
                  <a:cubicBezTo>
                    <a:pt x="367" y="1328"/>
                    <a:pt x="391" y="1256"/>
                    <a:pt x="419" y="1247"/>
                  </a:cubicBezTo>
                  <a:cubicBezTo>
                    <a:pt x="436" y="1242"/>
                    <a:pt x="472" y="1252"/>
                    <a:pt x="488" y="1259"/>
                  </a:cubicBezTo>
                  <a:cubicBezTo>
                    <a:pt x="504" y="1265"/>
                    <a:pt x="527" y="1292"/>
                    <a:pt x="543" y="1297"/>
                  </a:cubicBezTo>
                  <a:cubicBezTo>
                    <a:pt x="575" y="1306"/>
                    <a:pt x="644" y="1287"/>
                    <a:pt x="678" y="1289"/>
                  </a:cubicBezTo>
                  <a:cubicBezTo>
                    <a:pt x="701" y="1291"/>
                    <a:pt x="745" y="1309"/>
                    <a:pt x="767" y="1304"/>
                  </a:cubicBezTo>
                  <a:cubicBezTo>
                    <a:pt x="787" y="1300"/>
                    <a:pt x="817" y="1265"/>
                    <a:pt x="837" y="1259"/>
                  </a:cubicBezTo>
                  <a:cubicBezTo>
                    <a:pt x="860" y="1251"/>
                    <a:pt x="914" y="1265"/>
                    <a:pt x="933" y="1251"/>
                  </a:cubicBezTo>
                  <a:cubicBezTo>
                    <a:pt x="979" y="1217"/>
                    <a:pt x="979" y="1092"/>
                    <a:pt x="1009" y="10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6" name="Freeform 49"/>
            <p:cNvSpPr>
              <a:spLocks/>
            </p:cNvSpPr>
            <p:nvPr/>
          </p:nvSpPr>
          <p:spPr bwMode="auto">
            <a:xfrm>
              <a:off x="3236913" y="3686175"/>
              <a:ext cx="1077913" cy="952500"/>
            </a:xfrm>
            <a:custGeom>
              <a:avLst/>
              <a:gdLst>
                <a:gd name="T0" fmla="*/ 843 w 6368"/>
                <a:gd name="T1" fmla="*/ 3105 h 5622"/>
                <a:gd name="T2" fmla="*/ 797 w 6368"/>
                <a:gd name="T3" fmla="*/ 2589 h 5622"/>
                <a:gd name="T4" fmla="*/ 688 w 6368"/>
                <a:gd name="T5" fmla="*/ 2091 h 5622"/>
                <a:gd name="T6" fmla="*/ 735 w 6368"/>
                <a:gd name="T7" fmla="*/ 1826 h 5622"/>
                <a:gd name="T8" fmla="*/ 428 w 6368"/>
                <a:gd name="T9" fmla="*/ 1227 h 5622"/>
                <a:gd name="T10" fmla="*/ 168 w 6368"/>
                <a:gd name="T11" fmla="*/ 1056 h 5622"/>
                <a:gd name="T12" fmla="*/ 13 w 6368"/>
                <a:gd name="T13" fmla="*/ 834 h 5622"/>
                <a:gd name="T14" fmla="*/ 183 w 6368"/>
                <a:gd name="T15" fmla="*/ 596 h 5622"/>
                <a:gd name="T16" fmla="*/ 74 w 6368"/>
                <a:gd name="T17" fmla="*/ 325 h 5622"/>
                <a:gd name="T18" fmla="*/ 237 w 6368"/>
                <a:gd name="T19" fmla="*/ 46 h 5622"/>
                <a:gd name="T20" fmla="*/ 655 w 6368"/>
                <a:gd name="T21" fmla="*/ 105 h 5622"/>
                <a:gd name="T22" fmla="*/ 810 w 6368"/>
                <a:gd name="T23" fmla="*/ 576 h 5622"/>
                <a:gd name="T24" fmla="*/ 1169 w 6368"/>
                <a:gd name="T25" fmla="*/ 949 h 5622"/>
                <a:gd name="T26" fmla="*/ 1441 w 6368"/>
                <a:gd name="T27" fmla="*/ 910 h 5622"/>
                <a:gd name="T28" fmla="*/ 1598 w 6368"/>
                <a:gd name="T29" fmla="*/ 1086 h 5622"/>
                <a:gd name="T30" fmla="*/ 1824 w 6368"/>
                <a:gd name="T31" fmla="*/ 1175 h 5622"/>
                <a:gd name="T32" fmla="*/ 2112 w 6368"/>
                <a:gd name="T33" fmla="*/ 1131 h 5622"/>
                <a:gd name="T34" fmla="*/ 2173 w 6368"/>
                <a:gd name="T35" fmla="*/ 898 h 5622"/>
                <a:gd name="T36" fmla="*/ 2340 w 6368"/>
                <a:gd name="T37" fmla="*/ 799 h 5622"/>
                <a:gd name="T38" fmla="*/ 2559 w 6368"/>
                <a:gd name="T39" fmla="*/ 604 h 5622"/>
                <a:gd name="T40" fmla="*/ 2589 w 6368"/>
                <a:gd name="T41" fmla="*/ 806 h 5622"/>
                <a:gd name="T42" fmla="*/ 2809 w 6368"/>
                <a:gd name="T43" fmla="*/ 696 h 5622"/>
                <a:gd name="T44" fmla="*/ 2857 w 6368"/>
                <a:gd name="T45" fmla="*/ 460 h 5622"/>
                <a:gd name="T46" fmla="*/ 2940 w 6368"/>
                <a:gd name="T47" fmla="*/ 203 h 5622"/>
                <a:gd name="T48" fmla="*/ 3178 w 6368"/>
                <a:gd name="T49" fmla="*/ 85 h 5622"/>
                <a:gd name="T50" fmla="*/ 3401 w 6368"/>
                <a:gd name="T51" fmla="*/ 419 h 5622"/>
                <a:gd name="T52" fmla="*/ 3829 w 6368"/>
                <a:gd name="T53" fmla="*/ 511 h 5622"/>
                <a:gd name="T54" fmla="*/ 4008 w 6368"/>
                <a:gd name="T55" fmla="*/ 922 h 5622"/>
                <a:gd name="T56" fmla="*/ 4243 w 6368"/>
                <a:gd name="T57" fmla="*/ 1193 h 5622"/>
                <a:gd name="T58" fmla="*/ 4596 w 6368"/>
                <a:gd name="T59" fmla="*/ 1017 h 5622"/>
                <a:gd name="T60" fmla="*/ 4924 w 6368"/>
                <a:gd name="T61" fmla="*/ 1092 h 5622"/>
                <a:gd name="T62" fmla="*/ 5487 w 6368"/>
                <a:gd name="T63" fmla="*/ 1150 h 5622"/>
                <a:gd name="T64" fmla="*/ 5745 w 6368"/>
                <a:gd name="T65" fmla="*/ 1342 h 5622"/>
                <a:gd name="T66" fmla="*/ 6307 w 6368"/>
                <a:gd name="T67" fmla="*/ 1400 h 5622"/>
                <a:gd name="T68" fmla="*/ 6239 w 6368"/>
                <a:gd name="T69" fmla="*/ 1665 h 5622"/>
                <a:gd name="T70" fmla="*/ 6194 w 6368"/>
                <a:gd name="T71" fmla="*/ 1980 h 5622"/>
                <a:gd name="T72" fmla="*/ 5797 w 6368"/>
                <a:gd name="T73" fmla="*/ 2531 h 5622"/>
                <a:gd name="T74" fmla="*/ 5392 w 6368"/>
                <a:gd name="T75" fmla="*/ 2850 h 5622"/>
                <a:gd name="T76" fmla="*/ 4999 w 6368"/>
                <a:gd name="T77" fmla="*/ 2722 h 5622"/>
                <a:gd name="T78" fmla="*/ 4835 w 6368"/>
                <a:gd name="T79" fmla="*/ 2961 h 5622"/>
                <a:gd name="T80" fmla="*/ 4603 w 6368"/>
                <a:gd name="T81" fmla="*/ 3268 h 5622"/>
                <a:gd name="T82" fmla="*/ 4911 w 6368"/>
                <a:gd name="T83" fmla="*/ 3628 h 5622"/>
                <a:gd name="T84" fmla="*/ 5253 w 6368"/>
                <a:gd name="T85" fmla="*/ 3877 h 5622"/>
                <a:gd name="T86" fmla="*/ 4909 w 6368"/>
                <a:gd name="T87" fmla="*/ 3827 h 5622"/>
                <a:gd name="T88" fmla="*/ 4874 w 6368"/>
                <a:gd name="T89" fmla="*/ 4140 h 5622"/>
                <a:gd name="T90" fmla="*/ 5105 w 6368"/>
                <a:gd name="T91" fmla="*/ 4473 h 5622"/>
                <a:gd name="T92" fmla="*/ 4561 w 6368"/>
                <a:gd name="T93" fmla="*/ 4494 h 5622"/>
                <a:gd name="T94" fmla="*/ 4363 w 6368"/>
                <a:gd name="T95" fmla="*/ 4257 h 5622"/>
                <a:gd name="T96" fmla="*/ 4060 w 6368"/>
                <a:gd name="T97" fmla="*/ 4249 h 5622"/>
                <a:gd name="T98" fmla="*/ 3950 w 6368"/>
                <a:gd name="T99" fmla="*/ 3860 h 5622"/>
                <a:gd name="T100" fmla="*/ 3677 w 6368"/>
                <a:gd name="T101" fmla="*/ 4130 h 5622"/>
                <a:gd name="T102" fmla="*/ 3306 w 6368"/>
                <a:gd name="T103" fmla="*/ 4588 h 5622"/>
                <a:gd name="T104" fmla="*/ 3181 w 6368"/>
                <a:gd name="T105" fmla="*/ 5174 h 5622"/>
                <a:gd name="T106" fmla="*/ 2915 w 6368"/>
                <a:gd name="T107" fmla="*/ 5420 h 5622"/>
                <a:gd name="T108" fmla="*/ 2380 w 6368"/>
                <a:gd name="T109" fmla="*/ 5517 h 5622"/>
                <a:gd name="T110" fmla="*/ 2193 w 6368"/>
                <a:gd name="T111" fmla="*/ 5135 h 5622"/>
                <a:gd name="T112" fmla="*/ 1904 w 6368"/>
                <a:gd name="T113" fmla="*/ 4576 h 5622"/>
                <a:gd name="T114" fmla="*/ 1545 w 6368"/>
                <a:gd name="T115" fmla="*/ 4413 h 5622"/>
                <a:gd name="T116" fmla="*/ 1399 w 6368"/>
                <a:gd name="T117" fmla="*/ 3949 h 5622"/>
                <a:gd name="T118" fmla="*/ 1017 w 6368"/>
                <a:gd name="T119" fmla="*/ 3905 h 5622"/>
                <a:gd name="T120" fmla="*/ 894 w 6368"/>
                <a:gd name="T121" fmla="*/ 3575 h 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8" h="5622">
                  <a:moveTo>
                    <a:pt x="879" y="3394"/>
                  </a:moveTo>
                  <a:cubicBezTo>
                    <a:pt x="880" y="3373"/>
                    <a:pt x="880" y="3352"/>
                    <a:pt x="879" y="3337"/>
                  </a:cubicBezTo>
                  <a:cubicBezTo>
                    <a:pt x="876" y="3312"/>
                    <a:pt x="868" y="3261"/>
                    <a:pt x="856" y="3238"/>
                  </a:cubicBezTo>
                  <a:cubicBezTo>
                    <a:pt x="849" y="3224"/>
                    <a:pt x="815" y="3205"/>
                    <a:pt x="812" y="3189"/>
                  </a:cubicBezTo>
                  <a:cubicBezTo>
                    <a:pt x="808" y="3167"/>
                    <a:pt x="845" y="3127"/>
                    <a:pt x="843" y="3105"/>
                  </a:cubicBezTo>
                  <a:cubicBezTo>
                    <a:pt x="841" y="3084"/>
                    <a:pt x="805" y="3053"/>
                    <a:pt x="799" y="3033"/>
                  </a:cubicBezTo>
                  <a:cubicBezTo>
                    <a:pt x="792" y="3007"/>
                    <a:pt x="799" y="2951"/>
                    <a:pt x="799" y="2924"/>
                  </a:cubicBezTo>
                  <a:cubicBezTo>
                    <a:pt x="799" y="2895"/>
                    <a:pt x="804" y="2838"/>
                    <a:pt x="799" y="2810"/>
                  </a:cubicBezTo>
                  <a:cubicBezTo>
                    <a:pt x="794" y="2774"/>
                    <a:pt x="755" y="2707"/>
                    <a:pt x="757" y="2671"/>
                  </a:cubicBezTo>
                  <a:cubicBezTo>
                    <a:pt x="759" y="2648"/>
                    <a:pt x="792" y="2612"/>
                    <a:pt x="797" y="2589"/>
                  </a:cubicBezTo>
                  <a:cubicBezTo>
                    <a:pt x="803" y="2562"/>
                    <a:pt x="793" y="2506"/>
                    <a:pt x="792" y="2478"/>
                  </a:cubicBezTo>
                  <a:cubicBezTo>
                    <a:pt x="790" y="2445"/>
                    <a:pt x="794" y="2378"/>
                    <a:pt x="785" y="2346"/>
                  </a:cubicBezTo>
                  <a:cubicBezTo>
                    <a:pt x="779" y="2327"/>
                    <a:pt x="748" y="2295"/>
                    <a:pt x="742" y="2275"/>
                  </a:cubicBezTo>
                  <a:cubicBezTo>
                    <a:pt x="735" y="2248"/>
                    <a:pt x="751" y="2192"/>
                    <a:pt x="742" y="2166"/>
                  </a:cubicBezTo>
                  <a:cubicBezTo>
                    <a:pt x="735" y="2144"/>
                    <a:pt x="699" y="2112"/>
                    <a:pt x="688" y="2091"/>
                  </a:cubicBezTo>
                  <a:cubicBezTo>
                    <a:pt x="678" y="2072"/>
                    <a:pt x="648" y="2027"/>
                    <a:pt x="661" y="2010"/>
                  </a:cubicBezTo>
                  <a:cubicBezTo>
                    <a:pt x="663" y="2006"/>
                    <a:pt x="674" y="2010"/>
                    <a:pt x="678" y="2010"/>
                  </a:cubicBezTo>
                  <a:cubicBezTo>
                    <a:pt x="691" y="2007"/>
                    <a:pt x="719" y="2002"/>
                    <a:pt x="728" y="1992"/>
                  </a:cubicBezTo>
                  <a:cubicBezTo>
                    <a:pt x="743" y="1975"/>
                    <a:pt x="747" y="1926"/>
                    <a:pt x="747" y="1903"/>
                  </a:cubicBezTo>
                  <a:cubicBezTo>
                    <a:pt x="748" y="1884"/>
                    <a:pt x="739" y="1845"/>
                    <a:pt x="735" y="1826"/>
                  </a:cubicBezTo>
                  <a:cubicBezTo>
                    <a:pt x="729" y="1793"/>
                    <a:pt x="716" y="1727"/>
                    <a:pt x="705" y="1695"/>
                  </a:cubicBezTo>
                  <a:cubicBezTo>
                    <a:pt x="697" y="1669"/>
                    <a:pt x="672" y="1619"/>
                    <a:pt x="661" y="1593"/>
                  </a:cubicBezTo>
                  <a:cubicBezTo>
                    <a:pt x="650" y="1570"/>
                    <a:pt x="626" y="1525"/>
                    <a:pt x="616" y="1502"/>
                  </a:cubicBezTo>
                  <a:cubicBezTo>
                    <a:pt x="597" y="1456"/>
                    <a:pt x="576" y="1356"/>
                    <a:pt x="547" y="1316"/>
                  </a:cubicBezTo>
                  <a:cubicBezTo>
                    <a:pt x="525" y="1286"/>
                    <a:pt x="456" y="1251"/>
                    <a:pt x="428" y="1227"/>
                  </a:cubicBezTo>
                  <a:cubicBezTo>
                    <a:pt x="408" y="1210"/>
                    <a:pt x="378" y="1166"/>
                    <a:pt x="356" y="1152"/>
                  </a:cubicBezTo>
                  <a:cubicBezTo>
                    <a:pt x="327" y="1133"/>
                    <a:pt x="258" y="1114"/>
                    <a:pt x="225" y="1105"/>
                  </a:cubicBezTo>
                  <a:cubicBezTo>
                    <a:pt x="217" y="1103"/>
                    <a:pt x="207" y="1101"/>
                    <a:pt x="195" y="1099"/>
                  </a:cubicBezTo>
                  <a:cubicBezTo>
                    <a:pt x="196" y="1095"/>
                    <a:pt x="196" y="1091"/>
                    <a:pt x="195" y="1088"/>
                  </a:cubicBezTo>
                  <a:cubicBezTo>
                    <a:pt x="192" y="1078"/>
                    <a:pt x="177" y="1061"/>
                    <a:pt x="168" y="1056"/>
                  </a:cubicBezTo>
                  <a:cubicBezTo>
                    <a:pt x="157" y="1050"/>
                    <a:pt x="130" y="1057"/>
                    <a:pt x="119" y="1051"/>
                  </a:cubicBezTo>
                  <a:cubicBezTo>
                    <a:pt x="106" y="1042"/>
                    <a:pt x="96" y="1008"/>
                    <a:pt x="85" y="996"/>
                  </a:cubicBezTo>
                  <a:cubicBezTo>
                    <a:pt x="72" y="984"/>
                    <a:pt x="38" y="970"/>
                    <a:pt x="26" y="957"/>
                  </a:cubicBezTo>
                  <a:cubicBezTo>
                    <a:pt x="16" y="944"/>
                    <a:pt x="3" y="911"/>
                    <a:pt x="2" y="895"/>
                  </a:cubicBezTo>
                  <a:cubicBezTo>
                    <a:pt x="0" y="879"/>
                    <a:pt x="3" y="846"/>
                    <a:pt x="13" y="834"/>
                  </a:cubicBezTo>
                  <a:cubicBezTo>
                    <a:pt x="21" y="824"/>
                    <a:pt x="52" y="824"/>
                    <a:pt x="62" y="815"/>
                  </a:cubicBezTo>
                  <a:cubicBezTo>
                    <a:pt x="76" y="804"/>
                    <a:pt x="92" y="772"/>
                    <a:pt x="98" y="756"/>
                  </a:cubicBezTo>
                  <a:cubicBezTo>
                    <a:pt x="106" y="738"/>
                    <a:pt x="110" y="699"/>
                    <a:pt x="115" y="680"/>
                  </a:cubicBezTo>
                  <a:cubicBezTo>
                    <a:pt x="118" y="667"/>
                    <a:pt x="122" y="639"/>
                    <a:pt x="130" y="629"/>
                  </a:cubicBezTo>
                  <a:cubicBezTo>
                    <a:pt x="139" y="616"/>
                    <a:pt x="170" y="606"/>
                    <a:pt x="183" y="596"/>
                  </a:cubicBezTo>
                  <a:cubicBezTo>
                    <a:pt x="192" y="588"/>
                    <a:pt x="212" y="571"/>
                    <a:pt x="217" y="559"/>
                  </a:cubicBezTo>
                  <a:cubicBezTo>
                    <a:pt x="223" y="548"/>
                    <a:pt x="233" y="520"/>
                    <a:pt x="227" y="508"/>
                  </a:cubicBezTo>
                  <a:cubicBezTo>
                    <a:pt x="220" y="492"/>
                    <a:pt x="179" y="485"/>
                    <a:pt x="166" y="474"/>
                  </a:cubicBezTo>
                  <a:cubicBezTo>
                    <a:pt x="147" y="457"/>
                    <a:pt x="118" y="417"/>
                    <a:pt x="105" y="396"/>
                  </a:cubicBezTo>
                  <a:cubicBezTo>
                    <a:pt x="95" y="379"/>
                    <a:pt x="76" y="344"/>
                    <a:pt x="74" y="325"/>
                  </a:cubicBezTo>
                  <a:cubicBezTo>
                    <a:pt x="69" y="293"/>
                    <a:pt x="76" y="225"/>
                    <a:pt x="93" y="198"/>
                  </a:cubicBezTo>
                  <a:cubicBezTo>
                    <a:pt x="102" y="184"/>
                    <a:pt x="133" y="167"/>
                    <a:pt x="148" y="160"/>
                  </a:cubicBezTo>
                  <a:cubicBezTo>
                    <a:pt x="165" y="152"/>
                    <a:pt x="205" y="150"/>
                    <a:pt x="221" y="138"/>
                  </a:cubicBezTo>
                  <a:cubicBezTo>
                    <a:pt x="230" y="131"/>
                    <a:pt x="243" y="111"/>
                    <a:pt x="245" y="100"/>
                  </a:cubicBezTo>
                  <a:cubicBezTo>
                    <a:pt x="248" y="87"/>
                    <a:pt x="232" y="58"/>
                    <a:pt x="237" y="46"/>
                  </a:cubicBezTo>
                  <a:cubicBezTo>
                    <a:pt x="244" y="30"/>
                    <a:pt x="278" y="11"/>
                    <a:pt x="295" y="6"/>
                  </a:cubicBezTo>
                  <a:cubicBezTo>
                    <a:pt x="313" y="0"/>
                    <a:pt x="352" y="2"/>
                    <a:pt x="371" y="6"/>
                  </a:cubicBezTo>
                  <a:cubicBezTo>
                    <a:pt x="392" y="11"/>
                    <a:pt x="430" y="35"/>
                    <a:pt x="450" y="44"/>
                  </a:cubicBezTo>
                  <a:cubicBezTo>
                    <a:pt x="475" y="56"/>
                    <a:pt x="522" y="84"/>
                    <a:pt x="548" y="92"/>
                  </a:cubicBezTo>
                  <a:cubicBezTo>
                    <a:pt x="574" y="100"/>
                    <a:pt x="633" y="89"/>
                    <a:pt x="655" y="105"/>
                  </a:cubicBezTo>
                  <a:cubicBezTo>
                    <a:pt x="676" y="121"/>
                    <a:pt x="692" y="177"/>
                    <a:pt x="698" y="203"/>
                  </a:cubicBezTo>
                  <a:cubicBezTo>
                    <a:pt x="702" y="221"/>
                    <a:pt x="692" y="261"/>
                    <a:pt x="698" y="279"/>
                  </a:cubicBezTo>
                  <a:cubicBezTo>
                    <a:pt x="704" y="296"/>
                    <a:pt x="732" y="322"/>
                    <a:pt x="741" y="338"/>
                  </a:cubicBezTo>
                  <a:cubicBezTo>
                    <a:pt x="757" y="366"/>
                    <a:pt x="786" y="424"/>
                    <a:pt x="795" y="455"/>
                  </a:cubicBezTo>
                  <a:cubicBezTo>
                    <a:pt x="804" y="485"/>
                    <a:pt x="804" y="546"/>
                    <a:pt x="810" y="576"/>
                  </a:cubicBezTo>
                  <a:cubicBezTo>
                    <a:pt x="816" y="603"/>
                    <a:pt x="826" y="659"/>
                    <a:pt x="842" y="682"/>
                  </a:cubicBezTo>
                  <a:cubicBezTo>
                    <a:pt x="858" y="705"/>
                    <a:pt x="908" y="737"/>
                    <a:pt x="932" y="753"/>
                  </a:cubicBezTo>
                  <a:cubicBezTo>
                    <a:pt x="956" y="768"/>
                    <a:pt x="1008" y="787"/>
                    <a:pt x="1030" y="804"/>
                  </a:cubicBezTo>
                  <a:cubicBezTo>
                    <a:pt x="1051" y="819"/>
                    <a:pt x="1085" y="859"/>
                    <a:pt x="1103" y="878"/>
                  </a:cubicBezTo>
                  <a:cubicBezTo>
                    <a:pt x="1119" y="896"/>
                    <a:pt x="1149" y="936"/>
                    <a:pt x="1169" y="949"/>
                  </a:cubicBezTo>
                  <a:cubicBezTo>
                    <a:pt x="1192" y="965"/>
                    <a:pt x="1247" y="980"/>
                    <a:pt x="1273" y="990"/>
                  </a:cubicBezTo>
                  <a:cubicBezTo>
                    <a:pt x="1293" y="999"/>
                    <a:pt x="1331" y="1032"/>
                    <a:pt x="1352" y="1025"/>
                  </a:cubicBezTo>
                  <a:cubicBezTo>
                    <a:pt x="1364" y="1021"/>
                    <a:pt x="1373" y="993"/>
                    <a:pt x="1377" y="981"/>
                  </a:cubicBezTo>
                  <a:cubicBezTo>
                    <a:pt x="1381" y="967"/>
                    <a:pt x="1369" y="934"/>
                    <a:pt x="1378" y="923"/>
                  </a:cubicBezTo>
                  <a:cubicBezTo>
                    <a:pt x="1389" y="910"/>
                    <a:pt x="1427" y="917"/>
                    <a:pt x="1441" y="910"/>
                  </a:cubicBezTo>
                  <a:cubicBezTo>
                    <a:pt x="1453" y="903"/>
                    <a:pt x="1465" y="870"/>
                    <a:pt x="1479" y="870"/>
                  </a:cubicBezTo>
                  <a:cubicBezTo>
                    <a:pt x="1495" y="870"/>
                    <a:pt x="1512" y="906"/>
                    <a:pt x="1525" y="916"/>
                  </a:cubicBezTo>
                  <a:cubicBezTo>
                    <a:pt x="1538" y="926"/>
                    <a:pt x="1569" y="936"/>
                    <a:pt x="1580" y="948"/>
                  </a:cubicBezTo>
                  <a:cubicBezTo>
                    <a:pt x="1592" y="960"/>
                    <a:pt x="1610" y="992"/>
                    <a:pt x="1613" y="1009"/>
                  </a:cubicBezTo>
                  <a:cubicBezTo>
                    <a:pt x="1616" y="1028"/>
                    <a:pt x="1596" y="1067"/>
                    <a:pt x="1598" y="1086"/>
                  </a:cubicBezTo>
                  <a:cubicBezTo>
                    <a:pt x="1599" y="1097"/>
                    <a:pt x="1605" y="1121"/>
                    <a:pt x="1615" y="1128"/>
                  </a:cubicBezTo>
                  <a:cubicBezTo>
                    <a:pt x="1628" y="1137"/>
                    <a:pt x="1663" y="1132"/>
                    <a:pt x="1679" y="1129"/>
                  </a:cubicBezTo>
                  <a:cubicBezTo>
                    <a:pt x="1695" y="1126"/>
                    <a:pt x="1722" y="1104"/>
                    <a:pt x="1738" y="1104"/>
                  </a:cubicBezTo>
                  <a:cubicBezTo>
                    <a:pt x="1752" y="1105"/>
                    <a:pt x="1776" y="1118"/>
                    <a:pt x="1786" y="1126"/>
                  </a:cubicBezTo>
                  <a:cubicBezTo>
                    <a:pt x="1799" y="1136"/>
                    <a:pt x="1810" y="1169"/>
                    <a:pt x="1824" y="1175"/>
                  </a:cubicBezTo>
                  <a:cubicBezTo>
                    <a:pt x="1840" y="1183"/>
                    <a:pt x="1882" y="1187"/>
                    <a:pt x="1895" y="1175"/>
                  </a:cubicBezTo>
                  <a:cubicBezTo>
                    <a:pt x="1906" y="1167"/>
                    <a:pt x="1894" y="1129"/>
                    <a:pt x="1905" y="1121"/>
                  </a:cubicBezTo>
                  <a:cubicBezTo>
                    <a:pt x="1929" y="1105"/>
                    <a:pt x="1991" y="1131"/>
                    <a:pt x="2018" y="1141"/>
                  </a:cubicBezTo>
                  <a:cubicBezTo>
                    <a:pt x="2035" y="1147"/>
                    <a:pt x="2063" y="1181"/>
                    <a:pt x="2080" y="1177"/>
                  </a:cubicBezTo>
                  <a:cubicBezTo>
                    <a:pt x="2094" y="1174"/>
                    <a:pt x="2099" y="1137"/>
                    <a:pt x="2112" y="1131"/>
                  </a:cubicBezTo>
                  <a:cubicBezTo>
                    <a:pt x="2128" y="1122"/>
                    <a:pt x="2173" y="1143"/>
                    <a:pt x="2188" y="1131"/>
                  </a:cubicBezTo>
                  <a:cubicBezTo>
                    <a:pt x="2209" y="1112"/>
                    <a:pt x="2207" y="1046"/>
                    <a:pt x="2204" y="1017"/>
                  </a:cubicBezTo>
                  <a:cubicBezTo>
                    <a:pt x="2203" y="1008"/>
                    <a:pt x="2191" y="992"/>
                    <a:pt x="2191" y="982"/>
                  </a:cubicBezTo>
                  <a:cubicBezTo>
                    <a:pt x="2191" y="972"/>
                    <a:pt x="2204" y="952"/>
                    <a:pt x="2203" y="941"/>
                  </a:cubicBezTo>
                  <a:cubicBezTo>
                    <a:pt x="2200" y="928"/>
                    <a:pt x="2176" y="911"/>
                    <a:pt x="2173" y="898"/>
                  </a:cubicBezTo>
                  <a:cubicBezTo>
                    <a:pt x="2167" y="876"/>
                    <a:pt x="2181" y="830"/>
                    <a:pt x="2183" y="807"/>
                  </a:cubicBezTo>
                  <a:cubicBezTo>
                    <a:pt x="2183" y="798"/>
                    <a:pt x="2179" y="778"/>
                    <a:pt x="2183" y="769"/>
                  </a:cubicBezTo>
                  <a:cubicBezTo>
                    <a:pt x="2189" y="754"/>
                    <a:pt x="2215" y="730"/>
                    <a:pt x="2231" y="726"/>
                  </a:cubicBezTo>
                  <a:cubicBezTo>
                    <a:pt x="2250" y="722"/>
                    <a:pt x="2292" y="737"/>
                    <a:pt x="2308" y="749"/>
                  </a:cubicBezTo>
                  <a:cubicBezTo>
                    <a:pt x="2320" y="758"/>
                    <a:pt x="2327" y="792"/>
                    <a:pt x="2340" y="799"/>
                  </a:cubicBezTo>
                  <a:cubicBezTo>
                    <a:pt x="2356" y="808"/>
                    <a:pt x="2398" y="805"/>
                    <a:pt x="2416" y="799"/>
                  </a:cubicBezTo>
                  <a:cubicBezTo>
                    <a:pt x="2433" y="793"/>
                    <a:pt x="2464" y="770"/>
                    <a:pt x="2472" y="754"/>
                  </a:cubicBezTo>
                  <a:cubicBezTo>
                    <a:pt x="2477" y="743"/>
                    <a:pt x="2470" y="716"/>
                    <a:pt x="2472" y="703"/>
                  </a:cubicBezTo>
                  <a:cubicBezTo>
                    <a:pt x="2475" y="685"/>
                    <a:pt x="2482" y="646"/>
                    <a:pt x="2495" y="632"/>
                  </a:cubicBezTo>
                  <a:cubicBezTo>
                    <a:pt x="2507" y="619"/>
                    <a:pt x="2542" y="603"/>
                    <a:pt x="2559" y="604"/>
                  </a:cubicBezTo>
                  <a:cubicBezTo>
                    <a:pt x="2564" y="604"/>
                    <a:pt x="2572" y="606"/>
                    <a:pt x="2579" y="608"/>
                  </a:cubicBezTo>
                  <a:cubicBezTo>
                    <a:pt x="2595" y="614"/>
                    <a:pt x="2612" y="624"/>
                    <a:pt x="2617" y="634"/>
                  </a:cubicBezTo>
                  <a:cubicBezTo>
                    <a:pt x="2624" y="648"/>
                    <a:pt x="2611" y="683"/>
                    <a:pt x="2606" y="698"/>
                  </a:cubicBezTo>
                  <a:cubicBezTo>
                    <a:pt x="2600" y="713"/>
                    <a:pt x="2578" y="739"/>
                    <a:pt x="2576" y="754"/>
                  </a:cubicBezTo>
                  <a:cubicBezTo>
                    <a:pt x="2574" y="767"/>
                    <a:pt x="2580" y="796"/>
                    <a:pt x="2589" y="806"/>
                  </a:cubicBezTo>
                  <a:cubicBezTo>
                    <a:pt x="2599" y="816"/>
                    <a:pt x="2629" y="827"/>
                    <a:pt x="2644" y="825"/>
                  </a:cubicBezTo>
                  <a:cubicBezTo>
                    <a:pt x="2663" y="823"/>
                    <a:pt x="2691" y="790"/>
                    <a:pt x="2708" y="781"/>
                  </a:cubicBezTo>
                  <a:cubicBezTo>
                    <a:pt x="2715" y="777"/>
                    <a:pt x="2729" y="770"/>
                    <a:pt x="2736" y="768"/>
                  </a:cubicBezTo>
                  <a:cubicBezTo>
                    <a:pt x="2752" y="762"/>
                    <a:pt x="2791" y="767"/>
                    <a:pt x="2802" y="754"/>
                  </a:cubicBezTo>
                  <a:cubicBezTo>
                    <a:pt x="2812" y="744"/>
                    <a:pt x="2807" y="711"/>
                    <a:pt x="2809" y="696"/>
                  </a:cubicBezTo>
                  <a:cubicBezTo>
                    <a:pt x="2810" y="687"/>
                    <a:pt x="2806" y="666"/>
                    <a:pt x="2812" y="658"/>
                  </a:cubicBezTo>
                  <a:cubicBezTo>
                    <a:pt x="2823" y="644"/>
                    <a:pt x="2867" y="648"/>
                    <a:pt x="2880" y="635"/>
                  </a:cubicBezTo>
                  <a:cubicBezTo>
                    <a:pt x="2891" y="625"/>
                    <a:pt x="2899" y="593"/>
                    <a:pt x="2901" y="578"/>
                  </a:cubicBezTo>
                  <a:cubicBezTo>
                    <a:pt x="2903" y="562"/>
                    <a:pt x="2900" y="528"/>
                    <a:pt x="2895" y="513"/>
                  </a:cubicBezTo>
                  <a:cubicBezTo>
                    <a:pt x="2889" y="498"/>
                    <a:pt x="2866" y="474"/>
                    <a:pt x="2857" y="460"/>
                  </a:cubicBezTo>
                  <a:cubicBezTo>
                    <a:pt x="2844" y="443"/>
                    <a:pt x="2817" y="408"/>
                    <a:pt x="2807" y="389"/>
                  </a:cubicBezTo>
                  <a:cubicBezTo>
                    <a:pt x="2796" y="368"/>
                    <a:pt x="2771" y="322"/>
                    <a:pt x="2772" y="298"/>
                  </a:cubicBezTo>
                  <a:cubicBezTo>
                    <a:pt x="2772" y="283"/>
                    <a:pt x="2785" y="255"/>
                    <a:pt x="2796" y="246"/>
                  </a:cubicBezTo>
                  <a:cubicBezTo>
                    <a:pt x="2813" y="232"/>
                    <a:pt x="2860" y="232"/>
                    <a:pt x="2881" y="226"/>
                  </a:cubicBezTo>
                  <a:cubicBezTo>
                    <a:pt x="2896" y="221"/>
                    <a:pt x="2925" y="208"/>
                    <a:pt x="2940" y="203"/>
                  </a:cubicBezTo>
                  <a:cubicBezTo>
                    <a:pt x="2953" y="199"/>
                    <a:pt x="2979" y="193"/>
                    <a:pt x="2992" y="189"/>
                  </a:cubicBezTo>
                  <a:cubicBezTo>
                    <a:pt x="3005" y="184"/>
                    <a:pt x="3035" y="177"/>
                    <a:pt x="3044" y="166"/>
                  </a:cubicBezTo>
                  <a:cubicBezTo>
                    <a:pt x="3053" y="155"/>
                    <a:pt x="3049" y="122"/>
                    <a:pt x="3056" y="109"/>
                  </a:cubicBezTo>
                  <a:cubicBezTo>
                    <a:pt x="3065" y="95"/>
                    <a:pt x="3092" y="68"/>
                    <a:pt x="3108" y="65"/>
                  </a:cubicBezTo>
                  <a:cubicBezTo>
                    <a:pt x="3126" y="61"/>
                    <a:pt x="3160" y="85"/>
                    <a:pt x="3178" y="85"/>
                  </a:cubicBezTo>
                  <a:cubicBezTo>
                    <a:pt x="3192" y="84"/>
                    <a:pt x="3218" y="61"/>
                    <a:pt x="3232" y="65"/>
                  </a:cubicBezTo>
                  <a:cubicBezTo>
                    <a:pt x="3254" y="70"/>
                    <a:pt x="3281" y="110"/>
                    <a:pt x="3292" y="129"/>
                  </a:cubicBezTo>
                  <a:cubicBezTo>
                    <a:pt x="3310" y="162"/>
                    <a:pt x="3329" y="238"/>
                    <a:pt x="3334" y="275"/>
                  </a:cubicBezTo>
                  <a:cubicBezTo>
                    <a:pt x="3336" y="294"/>
                    <a:pt x="3327" y="332"/>
                    <a:pt x="3334" y="350"/>
                  </a:cubicBezTo>
                  <a:cubicBezTo>
                    <a:pt x="3343" y="372"/>
                    <a:pt x="3379" y="410"/>
                    <a:pt x="3401" y="419"/>
                  </a:cubicBezTo>
                  <a:cubicBezTo>
                    <a:pt x="3424" y="429"/>
                    <a:pt x="3476" y="413"/>
                    <a:pt x="3500" y="419"/>
                  </a:cubicBezTo>
                  <a:cubicBezTo>
                    <a:pt x="3521" y="424"/>
                    <a:pt x="3555" y="453"/>
                    <a:pt x="3574" y="461"/>
                  </a:cubicBezTo>
                  <a:cubicBezTo>
                    <a:pt x="3594" y="470"/>
                    <a:pt x="3637" y="485"/>
                    <a:pt x="3658" y="488"/>
                  </a:cubicBezTo>
                  <a:cubicBezTo>
                    <a:pt x="3684" y="492"/>
                    <a:pt x="3737" y="484"/>
                    <a:pt x="3763" y="488"/>
                  </a:cubicBezTo>
                  <a:cubicBezTo>
                    <a:pt x="3780" y="491"/>
                    <a:pt x="3816" y="499"/>
                    <a:pt x="3829" y="511"/>
                  </a:cubicBezTo>
                  <a:cubicBezTo>
                    <a:pt x="3851" y="528"/>
                    <a:pt x="3869" y="584"/>
                    <a:pt x="3884" y="607"/>
                  </a:cubicBezTo>
                  <a:cubicBezTo>
                    <a:pt x="3897" y="628"/>
                    <a:pt x="3927" y="667"/>
                    <a:pt x="3941" y="687"/>
                  </a:cubicBezTo>
                  <a:cubicBezTo>
                    <a:pt x="3953" y="703"/>
                    <a:pt x="3982" y="732"/>
                    <a:pt x="3988" y="751"/>
                  </a:cubicBezTo>
                  <a:cubicBezTo>
                    <a:pt x="3995" y="772"/>
                    <a:pt x="3985" y="816"/>
                    <a:pt x="3988" y="838"/>
                  </a:cubicBezTo>
                  <a:cubicBezTo>
                    <a:pt x="3990" y="859"/>
                    <a:pt x="4008" y="900"/>
                    <a:pt x="4008" y="922"/>
                  </a:cubicBezTo>
                  <a:cubicBezTo>
                    <a:pt x="4008" y="943"/>
                    <a:pt x="3986" y="983"/>
                    <a:pt x="3988" y="1004"/>
                  </a:cubicBezTo>
                  <a:cubicBezTo>
                    <a:pt x="3990" y="1025"/>
                    <a:pt x="4008" y="1067"/>
                    <a:pt x="4023" y="1083"/>
                  </a:cubicBezTo>
                  <a:cubicBezTo>
                    <a:pt x="4034" y="1095"/>
                    <a:pt x="4068" y="1105"/>
                    <a:pt x="4083" y="1113"/>
                  </a:cubicBezTo>
                  <a:cubicBezTo>
                    <a:pt x="4111" y="1128"/>
                    <a:pt x="4138" y="1153"/>
                    <a:pt x="4166" y="1168"/>
                  </a:cubicBezTo>
                  <a:cubicBezTo>
                    <a:pt x="4177" y="1175"/>
                    <a:pt x="4230" y="1190"/>
                    <a:pt x="4243" y="1193"/>
                  </a:cubicBezTo>
                  <a:cubicBezTo>
                    <a:pt x="4256" y="1196"/>
                    <a:pt x="4281" y="1201"/>
                    <a:pt x="4294" y="1201"/>
                  </a:cubicBezTo>
                  <a:cubicBezTo>
                    <a:pt x="4320" y="1200"/>
                    <a:pt x="4371" y="1198"/>
                    <a:pt x="4397" y="1196"/>
                  </a:cubicBezTo>
                  <a:cubicBezTo>
                    <a:pt x="4431" y="1192"/>
                    <a:pt x="4507" y="1196"/>
                    <a:pt x="4533" y="1173"/>
                  </a:cubicBezTo>
                  <a:cubicBezTo>
                    <a:pt x="4551" y="1158"/>
                    <a:pt x="4555" y="1105"/>
                    <a:pt x="4564" y="1083"/>
                  </a:cubicBezTo>
                  <a:cubicBezTo>
                    <a:pt x="4571" y="1066"/>
                    <a:pt x="4578" y="1018"/>
                    <a:pt x="4596" y="1017"/>
                  </a:cubicBezTo>
                  <a:cubicBezTo>
                    <a:pt x="4600" y="1017"/>
                    <a:pt x="4604" y="1019"/>
                    <a:pt x="4607" y="1022"/>
                  </a:cubicBezTo>
                  <a:cubicBezTo>
                    <a:pt x="4625" y="1038"/>
                    <a:pt x="4634" y="1089"/>
                    <a:pt x="4650" y="1103"/>
                  </a:cubicBezTo>
                  <a:cubicBezTo>
                    <a:pt x="4667" y="1117"/>
                    <a:pt x="4708" y="1141"/>
                    <a:pt x="4730" y="1139"/>
                  </a:cubicBezTo>
                  <a:cubicBezTo>
                    <a:pt x="4770" y="1136"/>
                    <a:pt x="4826" y="1053"/>
                    <a:pt x="4867" y="1053"/>
                  </a:cubicBezTo>
                  <a:cubicBezTo>
                    <a:pt x="4884" y="1053"/>
                    <a:pt x="4910" y="1082"/>
                    <a:pt x="4924" y="1092"/>
                  </a:cubicBezTo>
                  <a:cubicBezTo>
                    <a:pt x="4939" y="1101"/>
                    <a:pt x="4969" y="1118"/>
                    <a:pt x="4984" y="1128"/>
                  </a:cubicBezTo>
                  <a:cubicBezTo>
                    <a:pt x="5000" y="1138"/>
                    <a:pt x="5029" y="1169"/>
                    <a:pt x="5048" y="1174"/>
                  </a:cubicBezTo>
                  <a:cubicBezTo>
                    <a:pt x="5094" y="1186"/>
                    <a:pt x="5190" y="1157"/>
                    <a:pt x="5237" y="1151"/>
                  </a:cubicBezTo>
                  <a:cubicBezTo>
                    <a:pt x="5262" y="1148"/>
                    <a:pt x="5313" y="1139"/>
                    <a:pt x="5338" y="1138"/>
                  </a:cubicBezTo>
                  <a:cubicBezTo>
                    <a:pt x="5375" y="1137"/>
                    <a:pt x="5458" y="1126"/>
                    <a:pt x="5487" y="1150"/>
                  </a:cubicBezTo>
                  <a:cubicBezTo>
                    <a:pt x="5511" y="1170"/>
                    <a:pt x="5500" y="1247"/>
                    <a:pt x="5518" y="1273"/>
                  </a:cubicBezTo>
                  <a:cubicBezTo>
                    <a:pt x="5526" y="1285"/>
                    <a:pt x="5551" y="1303"/>
                    <a:pt x="5565" y="1308"/>
                  </a:cubicBezTo>
                  <a:cubicBezTo>
                    <a:pt x="5581" y="1313"/>
                    <a:pt x="5616" y="1313"/>
                    <a:pt x="5631" y="1308"/>
                  </a:cubicBezTo>
                  <a:cubicBezTo>
                    <a:pt x="5647" y="1302"/>
                    <a:pt x="5666" y="1264"/>
                    <a:pt x="5682" y="1265"/>
                  </a:cubicBezTo>
                  <a:cubicBezTo>
                    <a:pt x="5707" y="1268"/>
                    <a:pt x="5723" y="1330"/>
                    <a:pt x="5745" y="1342"/>
                  </a:cubicBezTo>
                  <a:cubicBezTo>
                    <a:pt x="5767" y="1355"/>
                    <a:pt x="5823" y="1344"/>
                    <a:pt x="5846" y="1354"/>
                  </a:cubicBezTo>
                  <a:cubicBezTo>
                    <a:pt x="5891" y="1373"/>
                    <a:pt x="5949" y="1464"/>
                    <a:pt x="5995" y="1481"/>
                  </a:cubicBezTo>
                  <a:cubicBezTo>
                    <a:pt x="6005" y="1485"/>
                    <a:pt x="6027" y="1484"/>
                    <a:pt x="6038" y="1481"/>
                  </a:cubicBezTo>
                  <a:cubicBezTo>
                    <a:pt x="6079" y="1472"/>
                    <a:pt x="6149" y="1419"/>
                    <a:pt x="6190" y="1408"/>
                  </a:cubicBezTo>
                  <a:cubicBezTo>
                    <a:pt x="6218" y="1400"/>
                    <a:pt x="6279" y="1393"/>
                    <a:pt x="6307" y="1400"/>
                  </a:cubicBezTo>
                  <a:cubicBezTo>
                    <a:pt x="6317" y="1403"/>
                    <a:pt x="6327" y="1407"/>
                    <a:pt x="6338" y="1412"/>
                  </a:cubicBezTo>
                  <a:cubicBezTo>
                    <a:pt x="6323" y="1431"/>
                    <a:pt x="6293" y="1465"/>
                    <a:pt x="6293" y="1471"/>
                  </a:cubicBezTo>
                  <a:cubicBezTo>
                    <a:pt x="6293" y="1490"/>
                    <a:pt x="6313" y="1527"/>
                    <a:pt x="6308" y="1545"/>
                  </a:cubicBezTo>
                  <a:cubicBezTo>
                    <a:pt x="6301" y="1573"/>
                    <a:pt x="6240" y="1604"/>
                    <a:pt x="6233" y="1631"/>
                  </a:cubicBezTo>
                  <a:cubicBezTo>
                    <a:pt x="6230" y="1639"/>
                    <a:pt x="6234" y="1658"/>
                    <a:pt x="6239" y="1665"/>
                  </a:cubicBezTo>
                  <a:cubicBezTo>
                    <a:pt x="6258" y="1695"/>
                    <a:pt x="6337" y="1715"/>
                    <a:pt x="6358" y="1744"/>
                  </a:cubicBezTo>
                  <a:cubicBezTo>
                    <a:pt x="6363" y="1750"/>
                    <a:pt x="6368" y="1766"/>
                    <a:pt x="6368" y="1774"/>
                  </a:cubicBezTo>
                  <a:cubicBezTo>
                    <a:pt x="6368" y="1789"/>
                    <a:pt x="6356" y="1819"/>
                    <a:pt x="6347" y="1831"/>
                  </a:cubicBezTo>
                  <a:cubicBezTo>
                    <a:pt x="6331" y="1852"/>
                    <a:pt x="6279" y="1872"/>
                    <a:pt x="6260" y="1890"/>
                  </a:cubicBezTo>
                  <a:cubicBezTo>
                    <a:pt x="6240" y="1910"/>
                    <a:pt x="6208" y="1956"/>
                    <a:pt x="6194" y="1980"/>
                  </a:cubicBezTo>
                  <a:cubicBezTo>
                    <a:pt x="6145" y="2066"/>
                    <a:pt x="6095" y="2263"/>
                    <a:pt x="6035" y="2343"/>
                  </a:cubicBezTo>
                  <a:cubicBezTo>
                    <a:pt x="6023" y="2359"/>
                    <a:pt x="5992" y="2390"/>
                    <a:pt x="5972" y="2396"/>
                  </a:cubicBezTo>
                  <a:cubicBezTo>
                    <a:pt x="5933" y="2408"/>
                    <a:pt x="5905" y="2375"/>
                    <a:pt x="5865" y="2384"/>
                  </a:cubicBezTo>
                  <a:cubicBezTo>
                    <a:pt x="5851" y="2388"/>
                    <a:pt x="5823" y="2403"/>
                    <a:pt x="5815" y="2415"/>
                  </a:cubicBezTo>
                  <a:cubicBezTo>
                    <a:pt x="5798" y="2439"/>
                    <a:pt x="5802" y="2502"/>
                    <a:pt x="5797" y="2531"/>
                  </a:cubicBezTo>
                  <a:cubicBezTo>
                    <a:pt x="5794" y="2553"/>
                    <a:pt x="5794" y="2598"/>
                    <a:pt x="5786" y="2619"/>
                  </a:cubicBezTo>
                  <a:cubicBezTo>
                    <a:pt x="5754" y="2701"/>
                    <a:pt x="5656" y="2857"/>
                    <a:pt x="5585" y="2909"/>
                  </a:cubicBezTo>
                  <a:cubicBezTo>
                    <a:pt x="5569" y="2920"/>
                    <a:pt x="5530" y="2931"/>
                    <a:pt x="5511" y="2932"/>
                  </a:cubicBezTo>
                  <a:cubicBezTo>
                    <a:pt x="5478" y="2933"/>
                    <a:pt x="5471" y="2927"/>
                    <a:pt x="5442" y="2909"/>
                  </a:cubicBezTo>
                  <a:cubicBezTo>
                    <a:pt x="5426" y="2899"/>
                    <a:pt x="5405" y="2865"/>
                    <a:pt x="5392" y="2850"/>
                  </a:cubicBezTo>
                  <a:cubicBezTo>
                    <a:pt x="5370" y="2825"/>
                    <a:pt x="5337" y="2758"/>
                    <a:pt x="5305" y="2749"/>
                  </a:cubicBezTo>
                  <a:cubicBezTo>
                    <a:pt x="5296" y="2747"/>
                    <a:pt x="5278" y="2756"/>
                    <a:pt x="5270" y="2761"/>
                  </a:cubicBezTo>
                  <a:cubicBezTo>
                    <a:pt x="5253" y="2770"/>
                    <a:pt x="5230" y="2805"/>
                    <a:pt x="5212" y="2812"/>
                  </a:cubicBezTo>
                  <a:cubicBezTo>
                    <a:pt x="5197" y="2819"/>
                    <a:pt x="5161" y="2820"/>
                    <a:pt x="5144" y="2816"/>
                  </a:cubicBezTo>
                  <a:cubicBezTo>
                    <a:pt x="5103" y="2805"/>
                    <a:pt x="5038" y="2742"/>
                    <a:pt x="4999" y="2722"/>
                  </a:cubicBezTo>
                  <a:cubicBezTo>
                    <a:pt x="4980" y="2713"/>
                    <a:pt x="4941" y="2692"/>
                    <a:pt x="4920" y="2692"/>
                  </a:cubicBezTo>
                  <a:cubicBezTo>
                    <a:pt x="4900" y="2692"/>
                    <a:pt x="4859" y="2706"/>
                    <a:pt x="4843" y="2719"/>
                  </a:cubicBezTo>
                  <a:cubicBezTo>
                    <a:pt x="4814" y="2741"/>
                    <a:pt x="4777" y="2807"/>
                    <a:pt x="4765" y="2841"/>
                  </a:cubicBezTo>
                  <a:cubicBezTo>
                    <a:pt x="4762" y="2850"/>
                    <a:pt x="4758" y="2871"/>
                    <a:pt x="4762" y="2881"/>
                  </a:cubicBezTo>
                  <a:cubicBezTo>
                    <a:pt x="4770" y="2906"/>
                    <a:pt x="4821" y="2938"/>
                    <a:pt x="4835" y="2961"/>
                  </a:cubicBezTo>
                  <a:cubicBezTo>
                    <a:pt x="4841" y="2971"/>
                    <a:pt x="4852" y="2995"/>
                    <a:pt x="4851" y="3007"/>
                  </a:cubicBezTo>
                  <a:cubicBezTo>
                    <a:pt x="4849" y="3019"/>
                    <a:pt x="4821" y="3071"/>
                    <a:pt x="4802" y="3084"/>
                  </a:cubicBezTo>
                  <a:cubicBezTo>
                    <a:pt x="4781" y="3100"/>
                    <a:pt x="4741" y="3136"/>
                    <a:pt x="4721" y="3153"/>
                  </a:cubicBezTo>
                  <a:cubicBezTo>
                    <a:pt x="4693" y="3177"/>
                    <a:pt x="4633" y="3221"/>
                    <a:pt x="4611" y="3250"/>
                  </a:cubicBezTo>
                  <a:cubicBezTo>
                    <a:pt x="4608" y="3254"/>
                    <a:pt x="4603" y="3263"/>
                    <a:pt x="4603" y="3268"/>
                  </a:cubicBezTo>
                  <a:cubicBezTo>
                    <a:pt x="4608" y="3310"/>
                    <a:pt x="4680" y="3370"/>
                    <a:pt x="4708" y="3403"/>
                  </a:cubicBezTo>
                  <a:cubicBezTo>
                    <a:pt x="4719" y="3416"/>
                    <a:pt x="4738" y="3447"/>
                    <a:pt x="4754" y="3455"/>
                  </a:cubicBezTo>
                  <a:cubicBezTo>
                    <a:pt x="4774" y="3464"/>
                    <a:pt x="4825" y="3448"/>
                    <a:pt x="4845" y="3458"/>
                  </a:cubicBezTo>
                  <a:cubicBezTo>
                    <a:pt x="4856" y="3464"/>
                    <a:pt x="4872" y="3487"/>
                    <a:pt x="4878" y="3498"/>
                  </a:cubicBezTo>
                  <a:cubicBezTo>
                    <a:pt x="4893" y="3528"/>
                    <a:pt x="4898" y="3597"/>
                    <a:pt x="4911" y="3628"/>
                  </a:cubicBezTo>
                  <a:cubicBezTo>
                    <a:pt x="4915" y="3638"/>
                    <a:pt x="4923" y="3659"/>
                    <a:pt x="4932" y="3664"/>
                  </a:cubicBezTo>
                  <a:cubicBezTo>
                    <a:pt x="4976" y="3694"/>
                    <a:pt x="5095" y="3669"/>
                    <a:pt x="5143" y="3693"/>
                  </a:cubicBezTo>
                  <a:cubicBezTo>
                    <a:pt x="5167" y="3705"/>
                    <a:pt x="5205" y="3746"/>
                    <a:pt x="5218" y="3769"/>
                  </a:cubicBezTo>
                  <a:cubicBezTo>
                    <a:pt x="5219" y="3771"/>
                    <a:pt x="5220" y="3773"/>
                    <a:pt x="5221" y="3775"/>
                  </a:cubicBezTo>
                  <a:cubicBezTo>
                    <a:pt x="5201" y="3790"/>
                    <a:pt x="5255" y="3851"/>
                    <a:pt x="5253" y="3877"/>
                  </a:cubicBezTo>
                  <a:cubicBezTo>
                    <a:pt x="5251" y="3896"/>
                    <a:pt x="5231" y="3931"/>
                    <a:pt x="5218" y="3946"/>
                  </a:cubicBezTo>
                  <a:cubicBezTo>
                    <a:pt x="5207" y="3957"/>
                    <a:pt x="5180" y="3981"/>
                    <a:pt x="5164" y="3980"/>
                  </a:cubicBezTo>
                  <a:cubicBezTo>
                    <a:pt x="5138" y="3979"/>
                    <a:pt x="5103" y="3931"/>
                    <a:pt x="5083" y="3915"/>
                  </a:cubicBezTo>
                  <a:cubicBezTo>
                    <a:pt x="5050" y="3889"/>
                    <a:pt x="4993" y="3819"/>
                    <a:pt x="4951" y="3812"/>
                  </a:cubicBezTo>
                  <a:cubicBezTo>
                    <a:pt x="4940" y="3810"/>
                    <a:pt x="4916" y="3819"/>
                    <a:pt x="4909" y="3827"/>
                  </a:cubicBezTo>
                  <a:cubicBezTo>
                    <a:pt x="4895" y="3843"/>
                    <a:pt x="4908" y="3893"/>
                    <a:pt x="4893" y="3907"/>
                  </a:cubicBezTo>
                  <a:cubicBezTo>
                    <a:pt x="4878" y="3922"/>
                    <a:pt x="4827" y="3909"/>
                    <a:pt x="4808" y="3919"/>
                  </a:cubicBezTo>
                  <a:cubicBezTo>
                    <a:pt x="4790" y="3929"/>
                    <a:pt x="4760" y="3964"/>
                    <a:pt x="4754" y="3984"/>
                  </a:cubicBezTo>
                  <a:cubicBezTo>
                    <a:pt x="4745" y="4013"/>
                    <a:pt x="4750" y="4082"/>
                    <a:pt x="4769" y="4106"/>
                  </a:cubicBezTo>
                  <a:cubicBezTo>
                    <a:pt x="4787" y="4127"/>
                    <a:pt x="4848" y="4130"/>
                    <a:pt x="4874" y="4140"/>
                  </a:cubicBezTo>
                  <a:cubicBezTo>
                    <a:pt x="4900" y="4151"/>
                    <a:pt x="4948" y="4181"/>
                    <a:pt x="4974" y="4190"/>
                  </a:cubicBezTo>
                  <a:cubicBezTo>
                    <a:pt x="5000" y="4199"/>
                    <a:pt x="5059" y="4195"/>
                    <a:pt x="5079" y="4213"/>
                  </a:cubicBezTo>
                  <a:cubicBezTo>
                    <a:pt x="5099" y="4230"/>
                    <a:pt x="5156" y="4278"/>
                    <a:pt x="5167" y="4302"/>
                  </a:cubicBezTo>
                  <a:cubicBezTo>
                    <a:pt x="5181" y="4331"/>
                    <a:pt x="5186" y="4387"/>
                    <a:pt x="5183" y="4419"/>
                  </a:cubicBezTo>
                  <a:cubicBezTo>
                    <a:pt x="5182" y="4434"/>
                    <a:pt x="5119" y="4466"/>
                    <a:pt x="5105" y="4473"/>
                  </a:cubicBezTo>
                  <a:cubicBezTo>
                    <a:pt x="5076" y="4485"/>
                    <a:pt x="5011" y="4467"/>
                    <a:pt x="4981" y="4473"/>
                  </a:cubicBezTo>
                  <a:cubicBezTo>
                    <a:pt x="4924" y="4482"/>
                    <a:pt x="4875" y="4515"/>
                    <a:pt x="4818" y="4507"/>
                  </a:cubicBezTo>
                  <a:cubicBezTo>
                    <a:pt x="4790" y="4503"/>
                    <a:pt x="4753" y="4449"/>
                    <a:pt x="4725" y="4442"/>
                  </a:cubicBezTo>
                  <a:cubicBezTo>
                    <a:pt x="4690" y="4434"/>
                    <a:pt x="4610" y="4443"/>
                    <a:pt x="4582" y="4465"/>
                  </a:cubicBezTo>
                  <a:cubicBezTo>
                    <a:pt x="4574" y="4472"/>
                    <a:pt x="4567" y="4482"/>
                    <a:pt x="4561" y="4494"/>
                  </a:cubicBezTo>
                  <a:cubicBezTo>
                    <a:pt x="4541" y="4479"/>
                    <a:pt x="4517" y="4449"/>
                    <a:pt x="4512" y="4430"/>
                  </a:cubicBezTo>
                  <a:cubicBezTo>
                    <a:pt x="4505" y="4402"/>
                    <a:pt x="4542" y="4337"/>
                    <a:pt x="4524" y="4314"/>
                  </a:cubicBezTo>
                  <a:cubicBezTo>
                    <a:pt x="4519" y="4308"/>
                    <a:pt x="4499" y="4314"/>
                    <a:pt x="4492" y="4311"/>
                  </a:cubicBezTo>
                  <a:cubicBezTo>
                    <a:pt x="4471" y="4300"/>
                    <a:pt x="4449" y="4248"/>
                    <a:pt x="4426" y="4241"/>
                  </a:cubicBezTo>
                  <a:cubicBezTo>
                    <a:pt x="4411" y="4237"/>
                    <a:pt x="4376" y="4247"/>
                    <a:pt x="4363" y="4257"/>
                  </a:cubicBezTo>
                  <a:cubicBezTo>
                    <a:pt x="4336" y="4278"/>
                    <a:pt x="4329" y="4360"/>
                    <a:pt x="4301" y="4380"/>
                  </a:cubicBezTo>
                  <a:cubicBezTo>
                    <a:pt x="4284" y="4392"/>
                    <a:pt x="4240" y="4392"/>
                    <a:pt x="4220" y="4392"/>
                  </a:cubicBezTo>
                  <a:cubicBezTo>
                    <a:pt x="4193" y="4392"/>
                    <a:pt x="4139" y="4387"/>
                    <a:pt x="4115" y="4376"/>
                  </a:cubicBezTo>
                  <a:cubicBezTo>
                    <a:pt x="4086" y="4364"/>
                    <a:pt x="4020" y="4330"/>
                    <a:pt x="4017" y="4299"/>
                  </a:cubicBezTo>
                  <a:cubicBezTo>
                    <a:pt x="4015" y="4283"/>
                    <a:pt x="4055" y="4265"/>
                    <a:pt x="4060" y="4249"/>
                  </a:cubicBezTo>
                  <a:cubicBezTo>
                    <a:pt x="4069" y="4222"/>
                    <a:pt x="4067" y="4158"/>
                    <a:pt x="4052" y="4134"/>
                  </a:cubicBezTo>
                  <a:cubicBezTo>
                    <a:pt x="4040" y="4114"/>
                    <a:pt x="3987" y="4106"/>
                    <a:pt x="3974" y="4087"/>
                  </a:cubicBezTo>
                  <a:cubicBezTo>
                    <a:pt x="3956" y="4061"/>
                    <a:pt x="3943" y="3990"/>
                    <a:pt x="3954" y="3960"/>
                  </a:cubicBezTo>
                  <a:cubicBezTo>
                    <a:pt x="3961" y="3943"/>
                    <a:pt x="4009" y="3932"/>
                    <a:pt x="4009" y="3914"/>
                  </a:cubicBezTo>
                  <a:cubicBezTo>
                    <a:pt x="4009" y="3894"/>
                    <a:pt x="3970" y="3864"/>
                    <a:pt x="3950" y="3860"/>
                  </a:cubicBezTo>
                  <a:cubicBezTo>
                    <a:pt x="3919" y="3853"/>
                    <a:pt x="3861" y="3901"/>
                    <a:pt x="3829" y="3902"/>
                  </a:cubicBezTo>
                  <a:cubicBezTo>
                    <a:pt x="3801" y="3904"/>
                    <a:pt x="3746" y="3864"/>
                    <a:pt x="3720" y="3875"/>
                  </a:cubicBezTo>
                  <a:cubicBezTo>
                    <a:pt x="3698" y="3885"/>
                    <a:pt x="3675" y="3936"/>
                    <a:pt x="3673" y="3960"/>
                  </a:cubicBezTo>
                  <a:cubicBezTo>
                    <a:pt x="3670" y="3993"/>
                    <a:pt x="3722" y="4051"/>
                    <a:pt x="3716" y="4083"/>
                  </a:cubicBezTo>
                  <a:cubicBezTo>
                    <a:pt x="3713" y="4098"/>
                    <a:pt x="3690" y="4123"/>
                    <a:pt x="3677" y="4130"/>
                  </a:cubicBezTo>
                  <a:cubicBezTo>
                    <a:pt x="3635" y="4151"/>
                    <a:pt x="3528" y="4114"/>
                    <a:pt x="3490" y="4141"/>
                  </a:cubicBezTo>
                  <a:cubicBezTo>
                    <a:pt x="3463" y="4159"/>
                    <a:pt x="3436" y="4228"/>
                    <a:pt x="3439" y="4260"/>
                  </a:cubicBezTo>
                  <a:cubicBezTo>
                    <a:pt x="3440" y="4278"/>
                    <a:pt x="3475" y="4304"/>
                    <a:pt x="3478" y="4322"/>
                  </a:cubicBezTo>
                  <a:cubicBezTo>
                    <a:pt x="3484" y="4354"/>
                    <a:pt x="3467" y="4420"/>
                    <a:pt x="3451" y="4449"/>
                  </a:cubicBezTo>
                  <a:cubicBezTo>
                    <a:pt x="3426" y="4493"/>
                    <a:pt x="3340" y="4551"/>
                    <a:pt x="3306" y="4588"/>
                  </a:cubicBezTo>
                  <a:cubicBezTo>
                    <a:pt x="3284" y="4611"/>
                    <a:pt x="3253" y="4673"/>
                    <a:pt x="3224" y="4688"/>
                  </a:cubicBezTo>
                  <a:cubicBezTo>
                    <a:pt x="3210" y="4695"/>
                    <a:pt x="3176" y="4685"/>
                    <a:pt x="3162" y="4692"/>
                  </a:cubicBezTo>
                  <a:cubicBezTo>
                    <a:pt x="3149" y="4698"/>
                    <a:pt x="3128" y="4721"/>
                    <a:pt x="3123" y="4734"/>
                  </a:cubicBezTo>
                  <a:cubicBezTo>
                    <a:pt x="3091" y="4807"/>
                    <a:pt x="3075" y="4974"/>
                    <a:pt x="3095" y="5050"/>
                  </a:cubicBezTo>
                  <a:cubicBezTo>
                    <a:pt x="3105" y="5087"/>
                    <a:pt x="3170" y="5138"/>
                    <a:pt x="3181" y="5174"/>
                  </a:cubicBezTo>
                  <a:cubicBezTo>
                    <a:pt x="3193" y="5211"/>
                    <a:pt x="3185" y="5292"/>
                    <a:pt x="3181" y="5332"/>
                  </a:cubicBezTo>
                  <a:cubicBezTo>
                    <a:pt x="3180" y="5346"/>
                    <a:pt x="3178" y="5377"/>
                    <a:pt x="3169" y="5390"/>
                  </a:cubicBezTo>
                  <a:cubicBezTo>
                    <a:pt x="3142" y="5430"/>
                    <a:pt x="3046" y="5467"/>
                    <a:pt x="3005" y="5494"/>
                  </a:cubicBezTo>
                  <a:cubicBezTo>
                    <a:pt x="2995" y="5500"/>
                    <a:pt x="2978" y="5523"/>
                    <a:pt x="2966" y="5521"/>
                  </a:cubicBezTo>
                  <a:cubicBezTo>
                    <a:pt x="2939" y="5514"/>
                    <a:pt x="2940" y="5433"/>
                    <a:pt x="2915" y="5420"/>
                  </a:cubicBezTo>
                  <a:cubicBezTo>
                    <a:pt x="2903" y="5414"/>
                    <a:pt x="2874" y="5424"/>
                    <a:pt x="2861" y="5428"/>
                  </a:cubicBezTo>
                  <a:cubicBezTo>
                    <a:pt x="2805" y="5447"/>
                    <a:pt x="2701" y="5508"/>
                    <a:pt x="2658" y="5548"/>
                  </a:cubicBezTo>
                  <a:cubicBezTo>
                    <a:pt x="2645" y="5559"/>
                    <a:pt x="2633" y="5594"/>
                    <a:pt x="2619" y="5602"/>
                  </a:cubicBezTo>
                  <a:cubicBezTo>
                    <a:pt x="2575" y="5622"/>
                    <a:pt x="2468" y="5618"/>
                    <a:pt x="2427" y="5594"/>
                  </a:cubicBezTo>
                  <a:cubicBezTo>
                    <a:pt x="2408" y="5582"/>
                    <a:pt x="2398" y="5530"/>
                    <a:pt x="2380" y="5517"/>
                  </a:cubicBezTo>
                  <a:cubicBezTo>
                    <a:pt x="2365" y="5505"/>
                    <a:pt x="2318" y="5512"/>
                    <a:pt x="2306" y="5497"/>
                  </a:cubicBezTo>
                  <a:cubicBezTo>
                    <a:pt x="2278" y="5464"/>
                    <a:pt x="2317" y="5361"/>
                    <a:pt x="2294" y="5324"/>
                  </a:cubicBezTo>
                  <a:cubicBezTo>
                    <a:pt x="2281" y="5302"/>
                    <a:pt x="2219" y="5293"/>
                    <a:pt x="2208" y="5270"/>
                  </a:cubicBezTo>
                  <a:cubicBezTo>
                    <a:pt x="2196" y="5242"/>
                    <a:pt x="2242" y="5177"/>
                    <a:pt x="2228" y="5150"/>
                  </a:cubicBezTo>
                  <a:cubicBezTo>
                    <a:pt x="2223" y="5142"/>
                    <a:pt x="2200" y="5142"/>
                    <a:pt x="2193" y="5135"/>
                  </a:cubicBezTo>
                  <a:cubicBezTo>
                    <a:pt x="2176" y="5119"/>
                    <a:pt x="2167" y="5072"/>
                    <a:pt x="2154" y="5054"/>
                  </a:cubicBezTo>
                  <a:cubicBezTo>
                    <a:pt x="2139" y="5035"/>
                    <a:pt x="2090" y="5014"/>
                    <a:pt x="2079" y="4992"/>
                  </a:cubicBezTo>
                  <a:cubicBezTo>
                    <a:pt x="2060" y="4955"/>
                    <a:pt x="2085" y="4861"/>
                    <a:pt x="2068" y="4823"/>
                  </a:cubicBezTo>
                  <a:cubicBezTo>
                    <a:pt x="2046" y="4777"/>
                    <a:pt x="1947" y="4725"/>
                    <a:pt x="1923" y="4680"/>
                  </a:cubicBezTo>
                  <a:cubicBezTo>
                    <a:pt x="1911" y="4657"/>
                    <a:pt x="1912" y="4601"/>
                    <a:pt x="1904" y="4576"/>
                  </a:cubicBezTo>
                  <a:cubicBezTo>
                    <a:pt x="1895" y="4550"/>
                    <a:pt x="1869" y="4501"/>
                    <a:pt x="1855" y="4477"/>
                  </a:cubicBezTo>
                  <a:cubicBezTo>
                    <a:pt x="1835" y="4444"/>
                    <a:pt x="1800" y="4371"/>
                    <a:pt x="1766" y="4353"/>
                  </a:cubicBezTo>
                  <a:cubicBezTo>
                    <a:pt x="1751" y="4346"/>
                    <a:pt x="1715" y="4348"/>
                    <a:pt x="1699" y="4353"/>
                  </a:cubicBezTo>
                  <a:cubicBezTo>
                    <a:pt x="1676" y="4361"/>
                    <a:pt x="1647" y="4405"/>
                    <a:pt x="1624" y="4413"/>
                  </a:cubicBezTo>
                  <a:cubicBezTo>
                    <a:pt x="1606" y="4419"/>
                    <a:pt x="1562" y="4423"/>
                    <a:pt x="1545" y="4413"/>
                  </a:cubicBezTo>
                  <a:cubicBezTo>
                    <a:pt x="1516" y="4395"/>
                    <a:pt x="1506" y="4317"/>
                    <a:pt x="1483" y="4291"/>
                  </a:cubicBezTo>
                  <a:cubicBezTo>
                    <a:pt x="1464" y="4270"/>
                    <a:pt x="1399" y="4255"/>
                    <a:pt x="1387" y="4229"/>
                  </a:cubicBezTo>
                  <a:cubicBezTo>
                    <a:pt x="1374" y="4202"/>
                    <a:pt x="1390" y="4136"/>
                    <a:pt x="1401" y="4108"/>
                  </a:cubicBezTo>
                  <a:cubicBezTo>
                    <a:pt x="1409" y="4089"/>
                    <a:pt x="1447" y="4063"/>
                    <a:pt x="1449" y="4044"/>
                  </a:cubicBezTo>
                  <a:cubicBezTo>
                    <a:pt x="1450" y="4017"/>
                    <a:pt x="1411" y="3973"/>
                    <a:pt x="1399" y="3949"/>
                  </a:cubicBezTo>
                  <a:cubicBezTo>
                    <a:pt x="1382" y="3916"/>
                    <a:pt x="1356" y="3843"/>
                    <a:pt x="1332" y="3813"/>
                  </a:cubicBezTo>
                  <a:cubicBezTo>
                    <a:pt x="1313" y="3790"/>
                    <a:pt x="1266" y="3749"/>
                    <a:pt x="1238" y="3739"/>
                  </a:cubicBezTo>
                  <a:cubicBezTo>
                    <a:pt x="1220" y="3733"/>
                    <a:pt x="1178" y="3730"/>
                    <a:pt x="1161" y="3739"/>
                  </a:cubicBezTo>
                  <a:cubicBezTo>
                    <a:pt x="1137" y="3751"/>
                    <a:pt x="1112" y="3805"/>
                    <a:pt x="1094" y="3826"/>
                  </a:cubicBezTo>
                  <a:cubicBezTo>
                    <a:pt x="1076" y="3846"/>
                    <a:pt x="1030" y="3880"/>
                    <a:pt x="1017" y="3905"/>
                  </a:cubicBezTo>
                  <a:cubicBezTo>
                    <a:pt x="1007" y="3927"/>
                    <a:pt x="1021" y="3985"/>
                    <a:pt x="1003" y="4001"/>
                  </a:cubicBezTo>
                  <a:cubicBezTo>
                    <a:pt x="993" y="4010"/>
                    <a:pt x="962" y="4011"/>
                    <a:pt x="951" y="4004"/>
                  </a:cubicBezTo>
                  <a:cubicBezTo>
                    <a:pt x="928" y="3991"/>
                    <a:pt x="911" y="3935"/>
                    <a:pt x="904" y="3910"/>
                  </a:cubicBezTo>
                  <a:cubicBezTo>
                    <a:pt x="890" y="3866"/>
                    <a:pt x="880" y="3773"/>
                    <a:pt x="879" y="3726"/>
                  </a:cubicBezTo>
                  <a:cubicBezTo>
                    <a:pt x="878" y="3688"/>
                    <a:pt x="894" y="3613"/>
                    <a:pt x="894" y="3575"/>
                  </a:cubicBezTo>
                  <a:cubicBezTo>
                    <a:pt x="893" y="3543"/>
                    <a:pt x="881" y="3479"/>
                    <a:pt x="879" y="3446"/>
                  </a:cubicBezTo>
                  <a:cubicBezTo>
                    <a:pt x="878" y="3433"/>
                    <a:pt x="879" y="3414"/>
                    <a:pt x="879" y="33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7" name="Freeform 50"/>
            <p:cNvSpPr>
              <a:spLocks/>
            </p:cNvSpPr>
            <p:nvPr/>
          </p:nvSpPr>
          <p:spPr bwMode="auto">
            <a:xfrm>
              <a:off x="2874962" y="2695575"/>
              <a:ext cx="1439863" cy="1193800"/>
            </a:xfrm>
            <a:custGeom>
              <a:avLst/>
              <a:gdLst>
                <a:gd name="T0" fmla="*/ 6384 w 8506"/>
                <a:gd name="T1" fmla="*/ 3967 h 7053"/>
                <a:gd name="T2" fmla="*/ 6731 w 8506"/>
                <a:gd name="T3" fmla="*/ 4711 h 7053"/>
                <a:gd name="T4" fmla="*/ 7118 w 8506"/>
                <a:gd name="T5" fmla="*/ 5181 h 7053"/>
                <a:gd name="T6" fmla="*/ 7521 w 8506"/>
                <a:gd name="T7" fmla="*/ 4958 h 7053"/>
                <a:gd name="T8" fmla="*/ 7298 w 8506"/>
                <a:gd name="T9" fmla="*/ 4306 h 7053"/>
                <a:gd name="T10" fmla="*/ 7531 w 8506"/>
                <a:gd name="T11" fmla="*/ 4018 h 7053"/>
                <a:gd name="T12" fmla="*/ 7995 w 8506"/>
                <a:gd name="T13" fmla="*/ 4178 h 7053"/>
                <a:gd name="T14" fmla="*/ 8467 w 8506"/>
                <a:gd name="T15" fmla="*/ 4467 h 7053"/>
                <a:gd name="T16" fmla="*/ 8451 w 8506"/>
                <a:gd name="T17" fmla="*/ 5206 h 7053"/>
                <a:gd name="T18" fmla="*/ 8036 w 8506"/>
                <a:gd name="T19" fmla="*/ 5439 h 7053"/>
                <a:gd name="T20" fmla="*/ 7339 w 8506"/>
                <a:gd name="T21" fmla="*/ 5419 h 7053"/>
                <a:gd name="T22" fmla="*/ 7402 w 8506"/>
                <a:gd name="T23" fmla="*/ 5896 h 7053"/>
                <a:gd name="T24" fmla="*/ 7359 w 8506"/>
                <a:gd name="T25" fmla="*/ 6466 h 7053"/>
                <a:gd name="T26" fmla="*/ 6952 w 8506"/>
                <a:gd name="T27" fmla="*/ 6492 h 7053"/>
                <a:gd name="T28" fmla="*/ 6852 w 8506"/>
                <a:gd name="T29" fmla="*/ 6844 h 7053"/>
                <a:gd name="T30" fmla="*/ 6436 w 8506"/>
                <a:gd name="T31" fmla="*/ 7053 h 7053"/>
                <a:gd name="T32" fmla="*/ 6130 w 8506"/>
                <a:gd name="T33" fmla="*/ 6690 h 7053"/>
                <a:gd name="T34" fmla="*/ 5716 w 8506"/>
                <a:gd name="T35" fmla="*/ 6313 h 7053"/>
                <a:gd name="T36" fmla="*/ 5320 w 8506"/>
                <a:gd name="T37" fmla="*/ 5937 h 7053"/>
                <a:gd name="T38" fmla="*/ 4938 w 8506"/>
                <a:gd name="T39" fmla="*/ 6098 h 7053"/>
                <a:gd name="T40" fmla="*/ 4954 w 8506"/>
                <a:gd name="T41" fmla="*/ 6510 h 7053"/>
                <a:gd name="T42" fmla="*/ 4718 w 8506"/>
                <a:gd name="T43" fmla="*/ 6606 h 7053"/>
                <a:gd name="T44" fmla="*/ 4586 w 8506"/>
                <a:gd name="T45" fmla="*/ 6388 h 7053"/>
                <a:gd name="T46" fmla="*/ 4164 w 8506"/>
                <a:gd name="T47" fmla="*/ 5998 h 7053"/>
                <a:gd name="T48" fmla="*/ 4700 w 8506"/>
                <a:gd name="T49" fmla="*/ 6003 h 7053"/>
                <a:gd name="T50" fmla="*/ 4812 w 8506"/>
                <a:gd name="T51" fmla="*/ 5572 h 7053"/>
                <a:gd name="T52" fmla="*/ 5124 w 8506"/>
                <a:gd name="T53" fmla="*/ 5074 h 7053"/>
                <a:gd name="T54" fmla="*/ 5278 w 8506"/>
                <a:gd name="T55" fmla="*/ 4869 h 7053"/>
                <a:gd name="T56" fmla="*/ 5337 w 8506"/>
                <a:gd name="T57" fmla="*/ 4519 h 7053"/>
                <a:gd name="T58" fmla="*/ 5261 w 8506"/>
                <a:gd name="T59" fmla="*/ 4170 h 7053"/>
                <a:gd name="T60" fmla="*/ 5210 w 8506"/>
                <a:gd name="T61" fmla="*/ 3912 h 7053"/>
                <a:gd name="T62" fmla="*/ 4812 w 8506"/>
                <a:gd name="T63" fmla="*/ 3600 h 7053"/>
                <a:gd name="T64" fmla="*/ 4359 w 8506"/>
                <a:gd name="T65" fmla="*/ 3371 h 7053"/>
                <a:gd name="T66" fmla="*/ 3946 w 8506"/>
                <a:gd name="T67" fmla="*/ 2989 h 7053"/>
                <a:gd name="T68" fmla="*/ 3788 w 8506"/>
                <a:gd name="T69" fmla="*/ 3113 h 7053"/>
                <a:gd name="T70" fmla="*/ 3367 w 8506"/>
                <a:gd name="T71" fmla="*/ 2639 h 7053"/>
                <a:gd name="T72" fmla="*/ 3008 w 8506"/>
                <a:gd name="T73" fmla="*/ 2543 h 7053"/>
                <a:gd name="T74" fmla="*/ 2581 w 8506"/>
                <a:gd name="T75" fmla="*/ 2543 h 7053"/>
                <a:gd name="T76" fmla="*/ 2282 w 8506"/>
                <a:gd name="T77" fmla="*/ 2801 h 7053"/>
                <a:gd name="T78" fmla="*/ 1983 w 8506"/>
                <a:gd name="T79" fmla="*/ 3040 h 7053"/>
                <a:gd name="T80" fmla="*/ 1535 w 8506"/>
                <a:gd name="T81" fmla="*/ 2930 h 7053"/>
                <a:gd name="T82" fmla="*/ 949 w 8506"/>
                <a:gd name="T83" fmla="*/ 2837 h 7053"/>
                <a:gd name="T84" fmla="*/ 577 w 8506"/>
                <a:gd name="T85" fmla="*/ 2509 h 7053"/>
                <a:gd name="T86" fmla="*/ 242 w 8506"/>
                <a:gd name="T87" fmla="*/ 2191 h 7053"/>
                <a:gd name="T88" fmla="*/ 92 w 8506"/>
                <a:gd name="T89" fmla="*/ 1708 h 7053"/>
                <a:gd name="T90" fmla="*/ 687 w 8506"/>
                <a:gd name="T91" fmla="*/ 1237 h 7053"/>
                <a:gd name="T92" fmla="*/ 1485 w 8506"/>
                <a:gd name="T93" fmla="*/ 652 h 7053"/>
                <a:gd name="T94" fmla="*/ 1958 w 8506"/>
                <a:gd name="T95" fmla="*/ 290 h 7053"/>
                <a:gd name="T96" fmla="*/ 2582 w 8506"/>
                <a:gd name="T97" fmla="*/ 17 h 7053"/>
                <a:gd name="T98" fmla="*/ 2835 w 8506"/>
                <a:gd name="T99" fmla="*/ 811 h 7053"/>
                <a:gd name="T100" fmla="*/ 3095 w 8506"/>
                <a:gd name="T101" fmla="*/ 1269 h 7053"/>
                <a:gd name="T102" fmla="*/ 3214 w 8506"/>
                <a:gd name="T103" fmla="*/ 1390 h 7053"/>
                <a:gd name="T104" fmla="*/ 3603 w 8506"/>
                <a:gd name="T105" fmla="*/ 1341 h 7053"/>
                <a:gd name="T106" fmla="*/ 3992 w 8506"/>
                <a:gd name="T107" fmla="*/ 1616 h 7053"/>
                <a:gd name="T108" fmla="*/ 3625 w 8506"/>
                <a:gd name="T109" fmla="*/ 2000 h 7053"/>
                <a:gd name="T110" fmla="*/ 4051 w 8506"/>
                <a:gd name="T111" fmla="*/ 2183 h 7053"/>
                <a:gd name="T112" fmla="*/ 4326 w 8506"/>
                <a:gd name="T113" fmla="*/ 2540 h 7053"/>
                <a:gd name="T114" fmla="*/ 4548 w 8506"/>
                <a:gd name="T115" fmla="*/ 2746 h 7053"/>
                <a:gd name="T116" fmla="*/ 4862 w 8506"/>
                <a:gd name="T117" fmla="*/ 2641 h 7053"/>
                <a:gd name="T118" fmla="*/ 5453 w 8506"/>
                <a:gd name="T119" fmla="*/ 2657 h 7053"/>
                <a:gd name="T120" fmla="*/ 6034 w 8506"/>
                <a:gd name="T121" fmla="*/ 2476 h 7053"/>
                <a:gd name="T122" fmla="*/ 5760 w 8506"/>
                <a:gd name="T123" fmla="*/ 3034 h 7053"/>
                <a:gd name="T124" fmla="*/ 5773 w 8506"/>
                <a:gd name="T125" fmla="*/ 3533 h 7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06" h="7053">
                  <a:moveTo>
                    <a:pt x="6155" y="3790"/>
                  </a:moveTo>
                  <a:cubicBezTo>
                    <a:pt x="6160" y="3791"/>
                    <a:pt x="6165" y="3792"/>
                    <a:pt x="6170" y="3794"/>
                  </a:cubicBezTo>
                  <a:cubicBezTo>
                    <a:pt x="6184" y="3798"/>
                    <a:pt x="6213" y="3809"/>
                    <a:pt x="6226" y="3817"/>
                  </a:cubicBezTo>
                  <a:cubicBezTo>
                    <a:pt x="6239" y="3824"/>
                    <a:pt x="6264" y="3843"/>
                    <a:pt x="6277" y="3853"/>
                  </a:cubicBezTo>
                  <a:cubicBezTo>
                    <a:pt x="6293" y="3863"/>
                    <a:pt x="6300" y="3876"/>
                    <a:pt x="6306" y="3894"/>
                  </a:cubicBezTo>
                  <a:cubicBezTo>
                    <a:pt x="6311" y="3911"/>
                    <a:pt x="6285" y="3953"/>
                    <a:pt x="6298" y="3967"/>
                  </a:cubicBezTo>
                  <a:cubicBezTo>
                    <a:pt x="6312" y="3983"/>
                    <a:pt x="6365" y="3956"/>
                    <a:pt x="6384" y="3967"/>
                  </a:cubicBezTo>
                  <a:cubicBezTo>
                    <a:pt x="6408" y="3981"/>
                    <a:pt x="6420" y="4043"/>
                    <a:pt x="6438" y="4063"/>
                  </a:cubicBezTo>
                  <a:cubicBezTo>
                    <a:pt x="6464" y="4092"/>
                    <a:pt x="6535" y="4129"/>
                    <a:pt x="6563" y="4156"/>
                  </a:cubicBezTo>
                  <a:cubicBezTo>
                    <a:pt x="6576" y="4167"/>
                    <a:pt x="6600" y="4191"/>
                    <a:pt x="6606" y="4206"/>
                  </a:cubicBezTo>
                  <a:cubicBezTo>
                    <a:pt x="6624" y="4247"/>
                    <a:pt x="6613" y="4340"/>
                    <a:pt x="6622" y="4383"/>
                  </a:cubicBezTo>
                  <a:cubicBezTo>
                    <a:pt x="6629" y="4415"/>
                    <a:pt x="6648" y="4479"/>
                    <a:pt x="6665" y="4507"/>
                  </a:cubicBezTo>
                  <a:cubicBezTo>
                    <a:pt x="6679" y="4530"/>
                    <a:pt x="6730" y="4562"/>
                    <a:pt x="6739" y="4588"/>
                  </a:cubicBezTo>
                  <a:cubicBezTo>
                    <a:pt x="6750" y="4617"/>
                    <a:pt x="6742" y="4682"/>
                    <a:pt x="6731" y="4711"/>
                  </a:cubicBezTo>
                  <a:cubicBezTo>
                    <a:pt x="6722" y="4737"/>
                    <a:pt x="6678" y="4774"/>
                    <a:pt x="6669" y="4800"/>
                  </a:cubicBezTo>
                  <a:cubicBezTo>
                    <a:pt x="6664" y="4814"/>
                    <a:pt x="6661" y="4847"/>
                    <a:pt x="6665" y="4861"/>
                  </a:cubicBezTo>
                  <a:cubicBezTo>
                    <a:pt x="6673" y="4890"/>
                    <a:pt x="6710" y="4941"/>
                    <a:pt x="6735" y="4958"/>
                  </a:cubicBezTo>
                  <a:cubicBezTo>
                    <a:pt x="6777" y="4985"/>
                    <a:pt x="6895" y="4969"/>
                    <a:pt x="6931" y="5004"/>
                  </a:cubicBezTo>
                  <a:cubicBezTo>
                    <a:pt x="6946" y="5020"/>
                    <a:pt x="6943" y="5068"/>
                    <a:pt x="6950" y="5089"/>
                  </a:cubicBezTo>
                  <a:cubicBezTo>
                    <a:pt x="6959" y="5113"/>
                    <a:pt x="6975" y="5168"/>
                    <a:pt x="6997" y="5181"/>
                  </a:cubicBezTo>
                  <a:cubicBezTo>
                    <a:pt x="7023" y="5197"/>
                    <a:pt x="7089" y="5172"/>
                    <a:pt x="7118" y="5181"/>
                  </a:cubicBezTo>
                  <a:cubicBezTo>
                    <a:pt x="7147" y="5190"/>
                    <a:pt x="7186" y="5245"/>
                    <a:pt x="7216" y="5251"/>
                  </a:cubicBezTo>
                  <a:cubicBezTo>
                    <a:pt x="7233" y="5254"/>
                    <a:pt x="7271" y="5244"/>
                    <a:pt x="7286" y="5235"/>
                  </a:cubicBezTo>
                  <a:cubicBezTo>
                    <a:pt x="7295" y="5230"/>
                    <a:pt x="7310" y="5214"/>
                    <a:pt x="7314" y="5204"/>
                  </a:cubicBezTo>
                  <a:cubicBezTo>
                    <a:pt x="7334" y="5154"/>
                    <a:pt x="7292" y="5034"/>
                    <a:pt x="7321" y="4989"/>
                  </a:cubicBezTo>
                  <a:cubicBezTo>
                    <a:pt x="7330" y="4976"/>
                    <a:pt x="7361" y="4963"/>
                    <a:pt x="7376" y="4962"/>
                  </a:cubicBezTo>
                  <a:cubicBezTo>
                    <a:pt x="7396" y="4960"/>
                    <a:pt x="7434" y="4986"/>
                    <a:pt x="7454" y="4985"/>
                  </a:cubicBezTo>
                  <a:cubicBezTo>
                    <a:pt x="7472" y="4984"/>
                    <a:pt x="7509" y="4971"/>
                    <a:pt x="7521" y="4958"/>
                  </a:cubicBezTo>
                  <a:cubicBezTo>
                    <a:pt x="7539" y="4936"/>
                    <a:pt x="7535" y="4873"/>
                    <a:pt x="7544" y="4846"/>
                  </a:cubicBezTo>
                  <a:cubicBezTo>
                    <a:pt x="7549" y="4830"/>
                    <a:pt x="7569" y="4801"/>
                    <a:pt x="7571" y="4784"/>
                  </a:cubicBezTo>
                  <a:cubicBezTo>
                    <a:pt x="7574" y="4762"/>
                    <a:pt x="7569" y="4714"/>
                    <a:pt x="7556" y="4696"/>
                  </a:cubicBezTo>
                  <a:cubicBezTo>
                    <a:pt x="7528" y="4659"/>
                    <a:pt x="7431" y="4633"/>
                    <a:pt x="7388" y="4615"/>
                  </a:cubicBezTo>
                  <a:cubicBezTo>
                    <a:pt x="7372" y="4608"/>
                    <a:pt x="7337" y="4603"/>
                    <a:pt x="7325" y="4591"/>
                  </a:cubicBezTo>
                  <a:cubicBezTo>
                    <a:pt x="7302" y="4567"/>
                    <a:pt x="7286" y="4498"/>
                    <a:pt x="7282" y="4464"/>
                  </a:cubicBezTo>
                  <a:cubicBezTo>
                    <a:pt x="7278" y="4425"/>
                    <a:pt x="7274" y="4338"/>
                    <a:pt x="7298" y="4306"/>
                  </a:cubicBezTo>
                  <a:cubicBezTo>
                    <a:pt x="7309" y="4291"/>
                    <a:pt x="7338" y="4286"/>
                    <a:pt x="7353" y="4274"/>
                  </a:cubicBezTo>
                  <a:cubicBezTo>
                    <a:pt x="7361" y="4267"/>
                    <a:pt x="7368" y="4237"/>
                    <a:pt x="7367" y="4226"/>
                  </a:cubicBezTo>
                  <a:cubicBezTo>
                    <a:pt x="7367" y="4202"/>
                    <a:pt x="7345" y="4183"/>
                    <a:pt x="7341" y="4160"/>
                  </a:cubicBezTo>
                  <a:cubicBezTo>
                    <a:pt x="7337" y="4134"/>
                    <a:pt x="7358" y="4084"/>
                    <a:pt x="7364" y="4060"/>
                  </a:cubicBezTo>
                  <a:cubicBezTo>
                    <a:pt x="7370" y="4038"/>
                    <a:pt x="7370" y="3988"/>
                    <a:pt x="7388" y="3975"/>
                  </a:cubicBezTo>
                  <a:cubicBezTo>
                    <a:pt x="7401" y="3965"/>
                    <a:pt x="7439" y="3969"/>
                    <a:pt x="7454" y="3975"/>
                  </a:cubicBezTo>
                  <a:cubicBezTo>
                    <a:pt x="7478" y="3983"/>
                    <a:pt x="7507" y="4013"/>
                    <a:pt x="7531" y="4018"/>
                  </a:cubicBezTo>
                  <a:cubicBezTo>
                    <a:pt x="7554" y="4023"/>
                    <a:pt x="7603" y="4004"/>
                    <a:pt x="7626" y="4000"/>
                  </a:cubicBezTo>
                  <a:cubicBezTo>
                    <a:pt x="7639" y="3998"/>
                    <a:pt x="7678" y="3995"/>
                    <a:pt x="7709" y="3993"/>
                  </a:cubicBezTo>
                  <a:cubicBezTo>
                    <a:pt x="7709" y="4000"/>
                    <a:pt x="7710" y="4005"/>
                    <a:pt x="7711" y="4010"/>
                  </a:cubicBezTo>
                  <a:cubicBezTo>
                    <a:pt x="7714" y="4032"/>
                    <a:pt x="7723" y="4076"/>
                    <a:pt x="7735" y="4094"/>
                  </a:cubicBezTo>
                  <a:cubicBezTo>
                    <a:pt x="7751" y="4116"/>
                    <a:pt x="7799" y="4144"/>
                    <a:pt x="7822" y="4157"/>
                  </a:cubicBezTo>
                  <a:cubicBezTo>
                    <a:pt x="7834" y="4164"/>
                    <a:pt x="7859" y="4176"/>
                    <a:pt x="7872" y="4178"/>
                  </a:cubicBezTo>
                  <a:cubicBezTo>
                    <a:pt x="7902" y="4184"/>
                    <a:pt x="7965" y="4170"/>
                    <a:pt x="7995" y="4178"/>
                  </a:cubicBezTo>
                  <a:cubicBezTo>
                    <a:pt x="8015" y="4184"/>
                    <a:pt x="8052" y="4208"/>
                    <a:pt x="8069" y="4221"/>
                  </a:cubicBezTo>
                  <a:cubicBezTo>
                    <a:pt x="8088" y="4237"/>
                    <a:pt x="8115" y="4280"/>
                    <a:pt x="8133" y="4296"/>
                  </a:cubicBezTo>
                  <a:cubicBezTo>
                    <a:pt x="8147" y="4307"/>
                    <a:pt x="8177" y="4327"/>
                    <a:pt x="8193" y="4334"/>
                  </a:cubicBezTo>
                  <a:cubicBezTo>
                    <a:pt x="8215" y="4343"/>
                    <a:pt x="8265" y="4343"/>
                    <a:pt x="8287" y="4353"/>
                  </a:cubicBezTo>
                  <a:cubicBezTo>
                    <a:pt x="8303" y="4361"/>
                    <a:pt x="8329" y="4387"/>
                    <a:pt x="8343" y="4398"/>
                  </a:cubicBezTo>
                  <a:cubicBezTo>
                    <a:pt x="8356" y="4408"/>
                    <a:pt x="8382" y="4428"/>
                    <a:pt x="8396" y="4436"/>
                  </a:cubicBezTo>
                  <a:cubicBezTo>
                    <a:pt x="8413" y="4446"/>
                    <a:pt x="8454" y="4453"/>
                    <a:pt x="8467" y="4467"/>
                  </a:cubicBezTo>
                  <a:cubicBezTo>
                    <a:pt x="8486" y="4488"/>
                    <a:pt x="8498" y="4546"/>
                    <a:pt x="8502" y="4573"/>
                  </a:cubicBezTo>
                  <a:cubicBezTo>
                    <a:pt x="8506" y="4605"/>
                    <a:pt x="8505" y="4672"/>
                    <a:pt x="8493" y="4702"/>
                  </a:cubicBezTo>
                  <a:cubicBezTo>
                    <a:pt x="8487" y="4719"/>
                    <a:pt x="8455" y="4743"/>
                    <a:pt x="8447" y="4760"/>
                  </a:cubicBezTo>
                  <a:cubicBezTo>
                    <a:pt x="8433" y="4791"/>
                    <a:pt x="8421" y="4860"/>
                    <a:pt x="8424" y="4894"/>
                  </a:cubicBezTo>
                  <a:cubicBezTo>
                    <a:pt x="8427" y="4924"/>
                    <a:pt x="8460" y="4978"/>
                    <a:pt x="8469" y="5008"/>
                  </a:cubicBezTo>
                  <a:cubicBezTo>
                    <a:pt x="8476" y="5031"/>
                    <a:pt x="8490" y="5078"/>
                    <a:pt x="8489" y="5102"/>
                  </a:cubicBezTo>
                  <a:cubicBezTo>
                    <a:pt x="8487" y="5129"/>
                    <a:pt x="8470" y="5186"/>
                    <a:pt x="8451" y="5206"/>
                  </a:cubicBezTo>
                  <a:cubicBezTo>
                    <a:pt x="8430" y="5226"/>
                    <a:pt x="8372" y="5242"/>
                    <a:pt x="8343" y="5244"/>
                  </a:cubicBezTo>
                  <a:cubicBezTo>
                    <a:pt x="8312" y="5246"/>
                    <a:pt x="8252" y="5221"/>
                    <a:pt x="8221" y="5217"/>
                  </a:cubicBezTo>
                  <a:cubicBezTo>
                    <a:pt x="8192" y="5214"/>
                    <a:pt x="8134" y="5212"/>
                    <a:pt x="8105" y="5217"/>
                  </a:cubicBezTo>
                  <a:cubicBezTo>
                    <a:pt x="8077" y="5222"/>
                    <a:pt x="8013" y="5232"/>
                    <a:pt x="7996" y="5255"/>
                  </a:cubicBezTo>
                  <a:cubicBezTo>
                    <a:pt x="7989" y="5265"/>
                    <a:pt x="7993" y="5292"/>
                    <a:pt x="7996" y="5303"/>
                  </a:cubicBezTo>
                  <a:cubicBezTo>
                    <a:pt x="8001" y="5324"/>
                    <a:pt x="8031" y="5357"/>
                    <a:pt x="8036" y="5377"/>
                  </a:cubicBezTo>
                  <a:cubicBezTo>
                    <a:pt x="8040" y="5392"/>
                    <a:pt x="8044" y="5426"/>
                    <a:pt x="8036" y="5439"/>
                  </a:cubicBezTo>
                  <a:cubicBezTo>
                    <a:pt x="8027" y="5454"/>
                    <a:pt x="7989" y="5467"/>
                    <a:pt x="7972" y="5472"/>
                  </a:cubicBezTo>
                  <a:cubicBezTo>
                    <a:pt x="7922" y="5486"/>
                    <a:pt x="7818" y="5499"/>
                    <a:pt x="7767" y="5491"/>
                  </a:cubicBezTo>
                  <a:cubicBezTo>
                    <a:pt x="7738" y="5487"/>
                    <a:pt x="7684" y="5462"/>
                    <a:pt x="7659" y="5447"/>
                  </a:cubicBezTo>
                  <a:cubicBezTo>
                    <a:pt x="7636" y="5432"/>
                    <a:pt x="7600" y="5385"/>
                    <a:pt x="7575" y="5373"/>
                  </a:cubicBezTo>
                  <a:cubicBezTo>
                    <a:pt x="7553" y="5361"/>
                    <a:pt x="7504" y="5352"/>
                    <a:pt x="7479" y="5351"/>
                  </a:cubicBezTo>
                  <a:cubicBezTo>
                    <a:pt x="7450" y="5350"/>
                    <a:pt x="7387" y="5349"/>
                    <a:pt x="7364" y="5366"/>
                  </a:cubicBezTo>
                  <a:cubicBezTo>
                    <a:pt x="7352" y="5375"/>
                    <a:pt x="7341" y="5404"/>
                    <a:pt x="7339" y="5419"/>
                  </a:cubicBezTo>
                  <a:cubicBezTo>
                    <a:pt x="7336" y="5443"/>
                    <a:pt x="7358" y="5489"/>
                    <a:pt x="7357" y="5513"/>
                  </a:cubicBezTo>
                  <a:cubicBezTo>
                    <a:pt x="7356" y="5529"/>
                    <a:pt x="7349" y="5563"/>
                    <a:pt x="7339" y="5576"/>
                  </a:cubicBezTo>
                  <a:cubicBezTo>
                    <a:pt x="7323" y="5597"/>
                    <a:pt x="7266" y="5612"/>
                    <a:pt x="7251" y="5633"/>
                  </a:cubicBezTo>
                  <a:cubicBezTo>
                    <a:pt x="7239" y="5651"/>
                    <a:pt x="7230" y="5696"/>
                    <a:pt x="7233" y="5718"/>
                  </a:cubicBezTo>
                  <a:cubicBezTo>
                    <a:pt x="7237" y="5738"/>
                    <a:pt x="7260" y="5773"/>
                    <a:pt x="7275" y="5787"/>
                  </a:cubicBezTo>
                  <a:cubicBezTo>
                    <a:pt x="7293" y="5805"/>
                    <a:pt x="7347" y="5816"/>
                    <a:pt x="7365" y="5833"/>
                  </a:cubicBezTo>
                  <a:cubicBezTo>
                    <a:pt x="7379" y="5846"/>
                    <a:pt x="7398" y="5878"/>
                    <a:pt x="7402" y="5896"/>
                  </a:cubicBezTo>
                  <a:cubicBezTo>
                    <a:pt x="7405" y="5912"/>
                    <a:pt x="7403" y="5946"/>
                    <a:pt x="7395" y="5960"/>
                  </a:cubicBezTo>
                  <a:cubicBezTo>
                    <a:pt x="7385" y="5980"/>
                    <a:pt x="7337" y="5996"/>
                    <a:pt x="7326" y="6015"/>
                  </a:cubicBezTo>
                  <a:cubicBezTo>
                    <a:pt x="7312" y="6038"/>
                    <a:pt x="7311" y="6094"/>
                    <a:pt x="7309" y="6121"/>
                  </a:cubicBezTo>
                  <a:cubicBezTo>
                    <a:pt x="7306" y="6161"/>
                    <a:pt x="7293" y="6245"/>
                    <a:pt x="7311" y="6281"/>
                  </a:cubicBezTo>
                  <a:cubicBezTo>
                    <a:pt x="7319" y="6296"/>
                    <a:pt x="7356" y="6309"/>
                    <a:pt x="7365" y="6324"/>
                  </a:cubicBezTo>
                  <a:cubicBezTo>
                    <a:pt x="7379" y="6344"/>
                    <a:pt x="7394" y="6394"/>
                    <a:pt x="7390" y="6418"/>
                  </a:cubicBezTo>
                  <a:cubicBezTo>
                    <a:pt x="7388" y="6432"/>
                    <a:pt x="7372" y="6461"/>
                    <a:pt x="7359" y="6466"/>
                  </a:cubicBezTo>
                  <a:cubicBezTo>
                    <a:pt x="7341" y="6472"/>
                    <a:pt x="7307" y="6447"/>
                    <a:pt x="7289" y="6441"/>
                  </a:cubicBezTo>
                  <a:cubicBezTo>
                    <a:pt x="7268" y="6434"/>
                    <a:pt x="7226" y="6417"/>
                    <a:pt x="7204" y="6413"/>
                  </a:cubicBezTo>
                  <a:cubicBezTo>
                    <a:pt x="7183" y="6409"/>
                    <a:pt x="7141" y="6414"/>
                    <a:pt x="7121" y="6410"/>
                  </a:cubicBezTo>
                  <a:cubicBezTo>
                    <a:pt x="7106" y="6407"/>
                    <a:pt x="7078" y="6389"/>
                    <a:pt x="7063" y="6390"/>
                  </a:cubicBezTo>
                  <a:cubicBezTo>
                    <a:pt x="7046" y="6391"/>
                    <a:pt x="7013" y="6409"/>
                    <a:pt x="7002" y="6423"/>
                  </a:cubicBezTo>
                  <a:cubicBezTo>
                    <a:pt x="6993" y="6434"/>
                    <a:pt x="6995" y="6468"/>
                    <a:pt x="6986" y="6479"/>
                  </a:cubicBezTo>
                  <a:cubicBezTo>
                    <a:pt x="6980" y="6486"/>
                    <a:pt x="6960" y="6487"/>
                    <a:pt x="6952" y="6492"/>
                  </a:cubicBezTo>
                  <a:cubicBezTo>
                    <a:pt x="6940" y="6502"/>
                    <a:pt x="6915" y="6527"/>
                    <a:pt x="6913" y="6544"/>
                  </a:cubicBezTo>
                  <a:cubicBezTo>
                    <a:pt x="6910" y="6563"/>
                    <a:pt x="6930" y="6602"/>
                    <a:pt x="6943" y="6616"/>
                  </a:cubicBezTo>
                  <a:cubicBezTo>
                    <a:pt x="6955" y="6630"/>
                    <a:pt x="6995" y="6638"/>
                    <a:pt x="7007" y="6653"/>
                  </a:cubicBezTo>
                  <a:cubicBezTo>
                    <a:pt x="7015" y="6663"/>
                    <a:pt x="7023" y="6689"/>
                    <a:pt x="7022" y="6702"/>
                  </a:cubicBezTo>
                  <a:cubicBezTo>
                    <a:pt x="7020" y="6726"/>
                    <a:pt x="6999" y="6771"/>
                    <a:pt x="6984" y="6790"/>
                  </a:cubicBezTo>
                  <a:cubicBezTo>
                    <a:pt x="6970" y="6806"/>
                    <a:pt x="6933" y="6828"/>
                    <a:pt x="6913" y="6836"/>
                  </a:cubicBezTo>
                  <a:cubicBezTo>
                    <a:pt x="6898" y="6841"/>
                    <a:pt x="6867" y="6843"/>
                    <a:pt x="6852" y="6844"/>
                  </a:cubicBezTo>
                  <a:cubicBezTo>
                    <a:pt x="6838" y="6845"/>
                    <a:pt x="6809" y="6840"/>
                    <a:pt x="6796" y="6844"/>
                  </a:cubicBezTo>
                  <a:cubicBezTo>
                    <a:pt x="6784" y="6847"/>
                    <a:pt x="6762" y="6864"/>
                    <a:pt x="6749" y="6874"/>
                  </a:cubicBezTo>
                  <a:cubicBezTo>
                    <a:pt x="6746" y="6871"/>
                    <a:pt x="6742" y="6869"/>
                    <a:pt x="6738" y="6869"/>
                  </a:cubicBezTo>
                  <a:cubicBezTo>
                    <a:pt x="6720" y="6870"/>
                    <a:pt x="6713" y="6918"/>
                    <a:pt x="6706" y="6935"/>
                  </a:cubicBezTo>
                  <a:cubicBezTo>
                    <a:pt x="6697" y="6957"/>
                    <a:pt x="6693" y="7010"/>
                    <a:pt x="6675" y="7025"/>
                  </a:cubicBezTo>
                  <a:cubicBezTo>
                    <a:pt x="6649" y="7048"/>
                    <a:pt x="6573" y="7044"/>
                    <a:pt x="6539" y="7048"/>
                  </a:cubicBezTo>
                  <a:cubicBezTo>
                    <a:pt x="6513" y="7050"/>
                    <a:pt x="6462" y="7052"/>
                    <a:pt x="6436" y="7053"/>
                  </a:cubicBezTo>
                  <a:cubicBezTo>
                    <a:pt x="6423" y="7053"/>
                    <a:pt x="6398" y="7048"/>
                    <a:pt x="6385" y="7045"/>
                  </a:cubicBezTo>
                  <a:cubicBezTo>
                    <a:pt x="6372" y="7042"/>
                    <a:pt x="6319" y="7027"/>
                    <a:pt x="6308" y="7020"/>
                  </a:cubicBezTo>
                  <a:cubicBezTo>
                    <a:pt x="6280" y="7005"/>
                    <a:pt x="6253" y="6980"/>
                    <a:pt x="6225" y="6965"/>
                  </a:cubicBezTo>
                  <a:cubicBezTo>
                    <a:pt x="6210" y="6957"/>
                    <a:pt x="6176" y="6947"/>
                    <a:pt x="6165" y="6935"/>
                  </a:cubicBezTo>
                  <a:cubicBezTo>
                    <a:pt x="6150" y="6919"/>
                    <a:pt x="6132" y="6877"/>
                    <a:pt x="6130" y="6856"/>
                  </a:cubicBezTo>
                  <a:cubicBezTo>
                    <a:pt x="6128" y="6835"/>
                    <a:pt x="6150" y="6795"/>
                    <a:pt x="6150" y="6774"/>
                  </a:cubicBezTo>
                  <a:cubicBezTo>
                    <a:pt x="6150" y="6752"/>
                    <a:pt x="6132" y="6711"/>
                    <a:pt x="6130" y="6690"/>
                  </a:cubicBezTo>
                  <a:cubicBezTo>
                    <a:pt x="6127" y="6668"/>
                    <a:pt x="6137" y="6624"/>
                    <a:pt x="6130" y="6603"/>
                  </a:cubicBezTo>
                  <a:cubicBezTo>
                    <a:pt x="6124" y="6584"/>
                    <a:pt x="6095" y="6555"/>
                    <a:pt x="6083" y="6539"/>
                  </a:cubicBezTo>
                  <a:cubicBezTo>
                    <a:pt x="6069" y="6519"/>
                    <a:pt x="6039" y="6480"/>
                    <a:pt x="6026" y="6459"/>
                  </a:cubicBezTo>
                  <a:cubicBezTo>
                    <a:pt x="6011" y="6436"/>
                    <a:pt x="5993" y="6380"/>
                    <a:pt x="5971" y="6363"/>
                  </a:cubicBezTo>
                  <a:cubicBezTo>
                    <a:pt x="5958" y="6351"/>
                    <a:pt x="5922" y="6343"/>
                    <a:pt x="5905" y="6340"/>
                  </a:cubicBezTo>
                  <a:cubicBezTo>
                    <a:pt x="5879" y="6336"/>
                    <a:pt x="5826" y="6344"/>
                    <a:pt x="5800" y="6340"/>
                  </a:cubicBezTo>
                  <a:cubicBezTo>
                    <a:pt x="5779" y="6337"/>
                    <a:pt x="5736" y="6322"/>
                    <a:pt x="5716" y="6313"/>
                  </a:cubicBezTo>
                  <a:cubicBezTo>
                    <a:pt x="5697" y="6305"/>
                    <a:pt x="5663" y="6276"/>
                    <a:pt x="5642" y="6271"/>
                  </a:cubicBezTo>
                  <a:cubicBezTo>
                    <a:pt x="5618" y="6265"/>
                    <a:pt x="5566" y="6281"/>
                    <a:pt x="5543" y="6271"/>
                  </a:cubicBezTo>
                  <a:cubicBezTo>
                    <a:pt x="5521" y="6262"/>
                    <a:pt x="5485" y="6224"/>
                    <a:pt x="5476" y="6202"/>
                  </a:cubicBezTo>
                  <a:cubicBezTo>
                    <a:pt x="5469" y="6184"/>
                    <a:pt x="5478" y="6146"/>
                    <a:pt x="5476" y="6127"/>
                  </a:cubicBezTo>
                  <a:cubicBezTo>
                    <a:pt x="5471" y="6090"/>
                    <a:pt x="5452" y="6014"/>
                    <a:pt x="5434" y="5981"/>
                  </a:cubicBezTo>
                  <a:cubicBezTo>
                    <a:pt x="5423" y="5962"/>
                    <a:pt x="5396" y="5922"/>
                    <a:pt x="5374" y="5917"/>
                  </a:cubicBezTo>
                  <a:cubicBezTo>
                    <a:pt x="5360" y="5913"/>
                    <a:pt x="5334" y="5936"/>
                    <a:pt x="5320" y="5937"/>
                  </a:cubicBezTo>
                  <a:cubicBezTo>
                    <a:pt x="5302" y="5937"/>
                    <a:pt x="5268" y="5913"/>
                    <a:pt x="5250" y="5917"/>
                  </a:cubicBezTo>
                  <a:cubicBezTo>
                    <a:pt x="5234" y="5920"/>
                    <a:pt x="5207" y="5947"/>
                    <a:pt x="5198" y="5961"/>
                  </a:cubicBezTo>
                  <a:cubicBezTo>
                    <a:pt x="5191" y="5974"/>
                    <a:pt x="5195" y="6007"/>
                    <a:pt x="5186" y="6018"/>
                  </a:cubicBezTo>
                  <a:cubicBezTo>
                    <a:pt x="5177" y="6029"/>
                    <a:pt x="5147" y="6036"/>
                    <a:pt x="5134" y="6041"/>
                  </a:cubicBezTo>
                  <a:cubicBezTo>
                    <a:pt x="5121" y="6045"/>
                    <a:pt x="5095" y="6051"/>
                    <a:pt x="5082" y="6055"/>
                  </a:cubicBezTo>
                  <a:cubicBezTo>
                    <a:pt x="5067" y="6060"/>
                    <a:pt x="5038" y="6073"/>
                    <a:pt x="5023" y="6078"/>
                  </a:cubicBezTo>
                  <a:cubicBezTo>
                    <a:pt x="5002" y="6084"/>
                    <a:pt x="4955" y="6084"/>
                    <a:pt x="4938" y="6098"/>
                  </a:cubicBezTo>
                  <a:cubicBezTo>
                    <a:pt x="4927" y="6107"/>
                    <a:pt x="4914" y="6135"/>
                    <a:pt x="4914" y="6150"/>
                  </a:cubicBezTo>
                  <a:cubicBezTo>
                    <a:pt x="4913" y="6174"/>
                    <a:pt x="4938" y="6220"/>
                    <a:pt x="4949" y="6241"/>
                  </a:cubicBezTo>
                  <a:cubicBezTo>
                    <a:pt x="4959" y="6260"/>
                    <a:pt x="4986" y="6295"/>
                    <a:pt x="4999" y="6312"/>
                  </a:cubicBezTo>
                  <a:cubicBezTo>
                    <a:pt x="5008" y="6326"/>
                    <a:pt x="5031" y="6350"/>
                    <a:pt x="5037" y="6365"/>
                  </a:cubicBezTo>
                  <a:cubicBezTo>
                    <a:pt x="5042" y="6380"/>
                    <a:pt x="5045" y="6414"/>
                    <a:pt x="5043" y="6430"/>
                  </a:cubicBezTo>
                  <a:cubicBezTo>
                    <a:pt x="5041" y="6445"/>
                    <a:pt x="5033" y="6477"/>
                    <a:pt x="5022" y="6487"/>
                  </a:cubicBezTo>
                  <a:cubicBezTo>
                    <a:pt x="5009" y="6500"/>
                    <a:pt x="4965" y="6496"/>
                    <a:pt x="4954" y="6510"/>
                  </a:cubicBezTo>
                  <a:cubicBezTo>
                    <a:pt x="4948" y="6518"/>
                    <a:pt x="4952" y="6539"/>
                    <a:pt x="4951" y="6548"/>
                  </a:cubicBezTo>
                  <a:cubicBezTo>
                    <a:pt x="4949" y="6563"/>
                    <a:pt x="4954" y="6596"/>
                    <a:pt x="4944" y="6606"/>
                  </a:cubicBezTo>
                  <a:cubicBezTo>
                    <a:pt x="4933" y="6619"/>
                    <a:pt x="4894" y="6614"/>
                    <a:pt x="4878" y="6620"/>
                  </a:cubicBezTo>
                  <a:cubicBezTo>
                    <a:pt x="4871" y="6622"/>
                    <a:pt x="4857" y="6629"/>
                    <a:pt x="4850" y="6633"/>
                  </a:cubicBezTo>
                  <a:cubicBezTo>
                    <a:pt x="4833" y="6642"/>
                    <a:pt x="4805" y="6675"/>
                    <a:pt x="4786" y="6677"/>
                  </a:cubicBezTo>
                  <a:cubicBezTo>
                    <a:pt x="4771" y="6679"/>
                    <a:pt x="4741" y="6668"/>
                    <a:pt x="4731" y="6658"/>
                  </a:cubicBezTo>
                  <a:cubicBezTo>
                    <a:pt x="4722" y="6648"/>
                    <a:pt x="4716" y="6619"/>
                    <a:pt x="4718" y="6606"/>
                  </a:cubicBezTo>
                  <a:cubicBezTo>
                    <a:pt x="4720" y="6591"/>
                    <a:pt x="4742" y="6565"/>
                    <a:pt x="4748" y="6550"/>
                  </a:cubicBezTo>
                  <a:cubicBezTo>
                    <a:pt x="4753" y="6535"/>
                    <a:pt x="4766" y="6500"/>
                    <a:pt x="4759" y="6486"/>
                  </a:cubicBezTo>
                  <a:cubicBezTo>
                    <a:pt x="4754" y="6476"/>
                    <a:pt x="4737" y="6466"/>
                    <a:pt x="4721" y="6460"/>
                  </a:cubicBezTo>
                  <a:cubicBezTo>
                    <a:pt x="4728" y="6439"/>
                    <a:pt x="4738" y="6405"/>
                    <a:pt x="4738" y="6390"/>
                  </a:cubicBezTo>
                  <a:cubicBezTo>
                    <a:pt x="4737" y="6373"/>
                    <a:pt x="4727" y="6338"/>
                    <a:pt x="4714" y="6327"/>
                  </a:cubicBezTo>
                  <a:cubicBezTo>
                    <a:pt x="4701" y="6316"/>
                    <a:pt x="4663" y="6310"/>
                    <a:pt x="4647" y="6316"/>
                  </a:cubicBezTo>
                  <a:cubicBezTo>
                    <a:pt x="4625" y="6324"/>
                    <a:pt x="4609" y="6388"/>
                    <a:pt x="4586" y="6388"/>
                  </a:cubicBezTo>
                  <a:cubicBezTo>
                    <a:pt x="4568" y="6389"/>
                    <a:pt x="4554" y="6343"/>
                    <a:pt x="4538" y="6335"/>
                  </a:cubicBezTo>
                  <a:cubicBezTo>
                    <a:pt x="4525" y="6329"/>
                    <a:pt x="4496" y="6332"/>
                    <a:pt x="4482" y="6330"/>
                  </a:cubicBezTo>
                  <a:cubicBezTo>
                    <a:pt x="4460" y="6329"/>
                    <a:pt x="4414" y="6335"/>
                    <a:pt x="4394" y="6326"/>
                  </a:cubicBezTo>
                  <a:cubicBezTo>
                    <a:pt x="4361" y="6310"/>
                    <a:pt x="4313" y="6251"/>
                    <a:pt x="4295" y="6220"/>
                  </a:cubicBezTo>
                  <a:cubicBezTo>
                    <a:pt x="4284" y="6200"/>
                    <a:pt x="4277" y="6155"/>
                    <a:pt x="4269" y="6134"/>
                  </a:cubicBezTo>
                  <a:cubicBezTo>
                    <a:pt x="4260" y="6113"/>
                    <a:pt x="4242" y="6072"/>
                    <a:pt x="4229" y="6055"/>
                  </a:cubicBezTo>
                  <a:cubicBezTo>
                    <a:pt x="4216" y="6038"/>
                    <a:pt x="4177" y="6016"/>
                    <a:pt x="4164" y="5998"/>
                  </a:cubicBezTo>
                  <a:cubicBezTo>
                    <a:pt x="4152" y="5982"/>
                    <a:pt x="4132" y="5943"/>
                    <a:pt x="4133" y="5923"/>
                  </a:cubicBezTo>
                  <a:cubicBezTo>
                    <a:pt x="4134" y="5901"/>
                    <a:pt x="4153" y="5856"/>
                    <a:pt x="4171" y="5845"/>
                  </a:cubicBezTo>
                  <a:cubicBezTo>
                    <a:pt x="4197" y="5829"/>
                    <a:pt x="4263" y="5840"/>
                    <a:pt x="4293" y="5845"/>
                  </a:cubicBezTo>
                  <a:cubicBezTo>
                    <a:pt x="4330" y="5851"/>
                    <a:pt x="4400" y="5877"/>
                    <a:pt x="4435" y="5889"/>
                  </a:cubicBezTo>
                  <a:cubicBezTo>
                    <a:pt x="4461" y="5898"/>
                    <a:pt x="4513" y="5915"/>
                    <a:pt x="4536" y="5927"/>
                  </a:cubicBezTo>
                  <a:cubicBezTo>
                    <a:pt x="4560" y="5941"/>
                    <a:pt x="4598" y="5983"/>
                    <a:pt x="4624" y="5994"/>
                  </a:cubicBezTo>
                  <a:cubicBezTo>
                    <a:pt x="4641" y="6001"/>
                    <a:pt x="4681" y="6002"/>
                    <a:pt x="4700" y="6003"/>
                  </a:cubicBezTo>
                  <a:cubicBezTo>
                    <a:pt x="4718" y="6005"/>
                    <a:pt x="4755" y="6011"/>
                    <a:pt x="4772" y="6007"/>
                  </a:cubicBezTo>
                  <a:cubicBezTo>
                    <a:pt x="4796" y="6001"/>
                    <a:pt x="4838" y="5973"/>
                    <a:pt x="4858" y="5959"/>
                  </a:cubicBezTo>
                  <a:cubicBezTo>
                    <a:pt x="4878" y="5945"/>
                    <a:pt x="4918" y="5918"/>
                    <a:pt x="4931" y="5898"/>
                  </a:cubicBezTo>
                  <a:cubicBezTo>
                    <a:pt x="4939" y="5884"/>
                    <a:pt x="4950" y="5849"/>
                    <a:pt x="4946" y="5833"/>
                  </a:cubicBezTo>
                  <a:cubicBezTo>
                    <a:pt x="4941" y="5815"/>
                    <a:pt x="4905" y="5793"/>
                    <a:pt x="4893" y="5779"/>
                  </a:cubicBezTo>
                  <a:cubicBezTo>
                    <a:pt x="4876" y="5758"/>
                    <a:pt x="4840" y="5718"/>
                    <a:pt x="4830" y="5693"/>
                  </a:cubicBezTo>
                  <a:cubicBezTo>
                    <a:pt x="4819" y="5665"/>
                    <a:pt x="4804" y="5602"/>
                    <a:pt x="4812" y="5572"/>
                  </a:cubicBezTo>
                  <a:cubicBezTo>
                    <a:pt x="4819" y="5546"/>
                    <a:pt x="4864" y="5511"/>
                    <a:pt x="4881" y="5490"/>
                  </a:cubicBezTo>
                  <a:cubicBezTo>
                    <a:pt x="4898" y="5469"/>
                    <a:pt x="4929" y="5427"/>
                    <a:pt x="4946" y="5407"/>
                  </a:cubicBezTo>
                  <a:cubicBezTo>
                    <a:pt x="4959" y="5391"/>
                    <a:pt x="4990" y="5363"/>
                    <a:pt x="5004" y="5346"/>
                  </a:cubicBezTo>
                  <a:cubicBezTo>
                    <a:pt x="5020" y="5326"/>
                    <a:pt x="5060" y="5286"/>
                    <a:pt x="5061" y="5260"/>
                  </a:cubicBezTo>
                  <a:cubicBezTo>
                    <a:pt x="5062" y="5235"/>
                    <a:pt x="5003" y="5196"/>
                    <a:pt x="5012" y="5173"/>
                  </a:cubicBezTo>
                  <a:cubicBezTo>
                    <a:pt x="5018" y="5155"/>
                    <a:pt x="5067" y="5160"/>
                    <a:pt x="5081" y="5148"/>
                  </a:cubicBezTo>
                  <a:cubicBezTo>
                    <a:pt x="5098" y="5134"/>
                    <a:pt x="5108" y="5088"/>
                    <a:pt x="5124" y="5074"/>
                  </a:cubicBezTo>
                  <a:cubicBezTo>
                    <a:pt x="5132" y="5066"/>
                    <a:pt x="5153" y="5056"/>
                    <a:pt x="5164" y="5055"/>
                  </a:cubicBezTo>
                  <a:cubicBezTo>
                    <a:pt x="5180" y="5054"/>
                    <a:pt x="5210" y="5069"/>
                    <a:pt x="5225" y="5075"/>
                  </a:cubicBezTo>
                  <a:cubicBezTo>
                    <a:pt x="5238" y="5081"/>
                    <a:pt x="5261" y="5106"/>
                    <a:pt x="5274" y="5102"/>
                  </a:cubicBezTo>
                  <a:cubicBezTo>
                    <a:pt x="5295" y="5095"/>
                    <a:pt x="5313" y="5045"/>
                    <a:pt x="5311" y="5024"/>
                  </a:cubicBezTo>
                  <a:cubicBezTo>
                    <a:pt x="5309" y="5009"/>
                    <a:pt x="5280" y="4990"/>
                    <a:pt x="5273" y="4976"/>
                  </a:cubicBezTo>
                  <a:cubicBezTo>
                    <a:pt x="5266" y="4963"/>
                    <a:pt x="5252" y="4935"/>
                    <a:pt x="5253" y="4920"/>
                  </a:cubicBezTo>
                  <a:cubicBezTo>
                    <a:pt x="5254" y="4906"/>
                    <a:pt x="5265" y="4875"/>
                    <a:pt x="5278" y="4869"/>
                  </a:cubicBezTo>
                  <a:cubicBezTo>
                    <a:pt x="5293" y="4862"/>
                    <a:pt x="5326" y="4889"/>
                    <a:pt x="5342" y="4887"/>
                  </a:cubicBezTo>
                  <a:cubicBezTo>
                    <a:pt x="5351" y="4886"/>
                    <a:pt x="5367" y="4875"/>
                    <a:pt x="5373" y="4869"/>
                  </a:cubicBezTo>
                  <a:cubicBezTo>
                    <a:pt x="5385" y="4857"/>
                    <a:pt x="5401" y="4827"/>
                    <a:pt x="5405" y="4811"/>
                  </a:cubicBezTo>
                  <a:cubicBezTo>
                    <a:pt x="5412" y="4782"/>
                    <a:pt x="5403" y="4722"/>
                    <a:pt x="5405" y="4692"/>
                  </a:cubicBezTo>
                  <a:cubicBezTo>
                    <a:pt x="5406" y="4670"/>
                    <a:pt x="5422" y="4626"/>
                    <a:pt x="5416" y="4605"/>
                  </a:cubicBezTo>
                  <a:cubicBezTo>
                    <a:pt x="5413" y="4591"/>
                    <a:pt x="5390" y="4570"/>
                    <a:pt x="5380" y="4560"/>
                  </a:cubicBezTo>
                  <a:cubicBezTo>
                    <a:pt x="5370" y="4549"/>
                    <a:pt x="5346" y="4531"/>
                    <a:pt x="5337" y="4519"/>
                  </a:cubicBezTo>
                  <a:cubicBezTo>
                    <a:pt x="5329" y="4507"/>
                    <a:pt x="5316" y="4481"/>
                    <a:pt x="5312" y="4467"/>
                  </a:cubicBezTo>
                  <a:cubicBezTo>
                    <a:pt x="5308" y="4452"/>
                    <a:pt x="5309" y="4418"/>
                    <a:pt x="5304" y="4403"/>
                  </a:cubicBezTo>
                  <a:cubicBezTo>
                    <a:pt x="5300" y="4389"/>
                    <a:pt x="5287" y="4361"/>
                    <a:pt x="5276" y="4350"/>
                  </a:cubicBezTo>
                  <a:cubicBezTo>
                    <a:pt x="5263" y="4337"/>
                    <a:pt x="5218" y="4330"/>
                    <a:pt x="5208" y="4314"/>
                  </a:cubicBezTo>
                  <a:cubicBezTo>
                    <a:pt x="5202" y="4303"/>
                    <a:pt x="5203" y="4274"/>
                    <a:pt x="5208" y="4263"/>
                  </a:cubicBezTo>
                  <a:cubicBezTo>
                    <a:pt x="5214" y="4251"/>
                    <a:pt x="5241" y="4242"/>
                    <a:pt x="5248" y="4231"/>
                  </a:cubicBezTo>
                  <a:cubicBezTo>
                    <a:pt x="5256" y="4218"/>
                    <a:pt x="5269" y="4184"/>
                    <a:pt x="5261" y="4170"/>
                  </a:cubicBezTo>
                  <a:cubicBezTo>
                    <a:pt x="5253" y="4157"/>
                    <a:pt x="5214" y="4163"/>
                    <a:pt x="5202" y="4154"/>
                  </a:cubicBezTo>
                  <a:cubicBezTo>
                    <a:pt x="5193" y="4146"/>
                    <a:pt x="5184" y="4123"/>
                    <a:pt x="5180" y="4112"/>
                  </a:cubicBezTo>
                  <a:cubicBezTo>
                    <a:pt x="5173" y="4092"/>
                    <a:pt x="5153" y="4049"/>
                    <a:pt x="5162" y="4030"/>
                  </a:cubicBezTo>
                  <a:cubicBezTo>
                    <a:pt x="5166" y="4022"/>
                    <a:pt x="5185" y="4016"/>
                    <a:pt x="5193" y="4015"/>
                  </a:cubicBezTo>
                  <a:cubicBezTo>
                    <a:pt x="5215" y="4013"/>
                    <a:pt x="5259" y="4050"/>
                    <a:pt x="5278" y="4038"/>
                  </a:cubicBezTo>
                  <a:cubicBezTo>
                    <a:pt x="5288" y="4031"/>
                    <a:pt x="5288" y="4002"/>
                    <a:pt x="5284" y="3990"/>
                  </a:cubicBezTo>
                  <a:cubicBezTo>
                    <a:pt x="5276" y="3965"/>
                    <a:pt x="5232" y="3928"/>
                    <a:pt x="5210" y="3912"/>
                  </a:cubicBezTo>
                  <a:cubicBezTo>
                    <a:pt x="5186" y="3895"/>
                    <a:pt x="5130" y="3877"/>
                    <a:pt x="5104" y="3863"/>
                  </a:cubicBezTo>
                  <a:cubicBezTo>
                    <a:pt x="5086" y="3852"/>
                    <a:pt x="5048" y="3831"/>
                    <a:pt x="5035" y="3815"/>
                  </a:cubicBezTo>
                  <a:cubicBezTo>
                    <a:pt x="5018" y="3795"/>
                    <a:pt x="5000" y="3744"/>
                    <a:pt x="4992" y="3720"/>
                  </a:cubicBezTo>
                  <a:cubicBezTo>
                    <a:pt x="4983" y="3694"/>
                    <a:pt x="4981" y="3637"/>
                    <a:pt x="4967" y="3614"/>
                  </a:cubicBezTo>
                  <a:cubicBezTo>
                    <a:pt x="4956" y="3594"/>
                    <a:pt x="4922" y="3558"/>
                    <a:pt x="4900" y="3554"/>
                  </a:cubicBezTo>
                  <a:cubicBezTo>
                    <a:pt x="4891" y="3553"/>
                    <a:pt x="4876" y="3563"/>
                    <a:pt x="4868" y="3567"/>
                  </a:cubicBezTo>
                  <a:cubicBezTo>
                    <a:pt x="4854" y="3575"/>
                    <a:pt x="4828" y="3601"/>
                    <a:pt x="4812" y="3600"/>
                  </a:cubicBezTo>
                  <a:cubicBezTo>
                    <a:pt x="4797" y="3600"/>
                    <a:pt x="4776" y="3576"/>
                    <a:pt x="4764" y="3567"/>
                  </a:cubicBezTo>
                  <a:cubicBezTo>
                    <a:pt x="4742" y="3551"/>
                    <a:pt x="4702" y="3517"/>
                    <a:pt x="4680" y="3501"/>
                  </a:cubicBezTo>
                  <a:cubicBezTo>
                    <a:pt x="4668" y="3493"/>
                    <a:pt x="4646" y="3475"/>
                    <a:pt x="4632" y="3471"/>
                  </a:cubicBezTo>
                  <a:cubicBezTo>
                    <a:pt x="4608" y="3466"/>
                    <a:pt x="4558" y="3481"/>
                    <a:pt x="4533" y="3480"/>
                  </a:cubicBezTo>
                  <a:cubicBezTo>
                    <a:pt x="4519" y="3479"/>
                    <a:pt x="4490" y="3479"/>
                    <a:pt x="4478" y="3471"/>
                  </a:cubicBezTo>
                  <a:cubicBezTo>
                    <a:pt x="4460" y="3460"/>
                    <a:pt x="4446" y="3413"/>
                    <a:pt x="4429" y="3399"/>
                  </a:cubicBezTo>
                  <a:cubicBezTo>
                    <a:pt x="4414" y="3387"/>
                    <a:pt x="4373" y="3384"/>
                    <a:pt x="4359" y="3371"/>
                  </a:cubicBezTo>
                  <a:cubicBezTo>
                    <a:pt x="4349" y="3360"/>
                    <a:pt x="4339" y="3330"/>
                    <a:pt x="4335" y="3316"/>
                  </a:cubicBezTo>
                  <a:cubicBezTo>
                    <a:pt x="4329" y="3301"/>
                    <a:pt x="4328" y="3266"/>
                    <a:pt x="4320" y="3252"/>
                  </a:cubicBezTo>
                  <a:cubicBezTo>
                    <a:pt x="4305" y="3228"/>
                    <a:pt x="4262" y="3187"/>
                    <a:pt x="4236" y="3178"/>
                  </a:cubicBezTo>
                  <a:cubicBezTo>
                    <a:pt x="4208" y="3167"/>
                    <a:pt x="4147" y="3187"/>
                    <a:pt x="4120" y="3178"/>
                  </a:cubicBezTo>
                  <a:cubicBezTo>
                    <a:pt x="4103" y="3172"/>
                    <a:pt x="4075" y="3148"/>
                    <a:pt x="4064" y="3135"/>
                  </a:cubicBezTo>
                  <a:cubicBezTo>
                    <a:pt x="4046" y="3114"/>
                    <a:pt x="4032" y="3058"/>
                    <a:pt x="4014" y="3037"/>
                  </a:cubicBezTo>
                  <a:cubicBezTo>
                    <a:pt x="4001" y="3021"/>
                    <a:pt x="3966" y="2995"/>
                    <a:pt x="3946" y="2989"/>
                  </a:cubicBezTo>
                  <a:cubicBezTo>
                    <a:pt x="3937" y="2986"/>
                    <a:pt x="3914" y="2985"/>
                    <a:pt x="3905" y="2989"/>
                  </a:cubicBezTo>
                  <a:cubicBezTo>
                    <a:pt x="3891" y="2996"/>
                    <a:pt x="3870" y="3023"/>
                    <a:pt x="3869" y="3039"/>
                  </a:cubicBezTo>
                  <a:cubicBezTo>
                    <a:pt x="3867" y="3054"/>
                    <a:pt x="3882" y="3084"/>
                    <a:pt x="3894" y="3093"/>
                  </a:cubicBezTo>
                  <a:cubicBezTo>
                    <a:pt x="3901" y="3099"/>
                    <a:pt x="3925" y="3094"/>
                    <a:pt x="3932" y="3101"/>
                  </a:cubicBezTo>
                  <a:cubicBezTo>
                    <a:pt x="3940" y="3112"/>
                    <a:pt x="3941" y="3145"/>
                    <a:pt x="3933" y="3156"/>
                  </a:cubicBezTo>
                  <a:cubicBezTo>
                    <a:pt x="3924" y="3170"/>
                    <a:pt x="3886" y="3180"/>
                    <a:pt x="3869" y="3178"/>
                  </a:cubicBezTo>
                  <a:cubicBezTo>
                    <a:pt x="3843" y="3173"/>
                    <a:pt x="3810" y="3127"/>
                    <a:pt x="3788" y="3113"/>
                  </a:cubicBezTo>
                  <a:cubicBezTo>
                    <a:pt x="3767" y="3100"/>
                    <a:pt x="3721" y="3080"/>
                    <a:pt x="3700" y="3067"/>
                  </a:cubicBezTo>
                  <a:cubicBezTo>
                    <a:pt x="3681" y="3054"/>
                    <a:pt x="3641" y="3029"/>
                    <a:pt x="3628" y="3011"/>
                  </a:cubicBezTo>
                  <a:cubicBezTo>
                    <a:pt x="3609" y="2984"/>
                    <a:pt x="3605" y="2914"/>
                    <a:pt x="3588" y="2887"/>
                  </a:cubicBezTo>
                  <a:cubicBezTo>
                    <a:pt x="3574" y="2864"/>
                    <a:pt x="3533" y="2829"/>
                    <a:pt x="3512" y="2812"/>
                  </a:cubicBezTo>
                  <a:cubicBezTo>
                    <a:pt x="3494" y="2799"/>
                    <a:pt x="3452" y="2779"/>
                    <a:pt x="3433" y="2766"/>
                  </a:cubicBezTo>
                  <a:cubicBezTo>
                    <a:pt x="3416" y="2755"/>
                    <a:pt x="3376" y="2734"/>
                    <a:pt x="3367" y="2715"/>
                  </a:cubicBezTo>
                  <a:cubicBezTo>
                    <a:pt x="3358" y="2698"/>
                    <a:pt x="3378" y="2654"/>
                    <a:pt x="3367" y="2639"/>
                  </a:cubicBezTo>
                  <a:cubicBezTo>
                    <a:pt x="3353" y="2621"/>
                    <a:pt x="3296" y="2631"/>
                    <a:pt x="3279" y="2616"/>
                  </a:cubicBezTo>
                  <a:cubicBezTo>
                    <a:pt x="3268" y="2606"/>
                    <a:pt x="3271" y="2567"/>
                    <a:pt x="3258" y="2560"/>
                  </a:cubicBezTo>
                  <a:cubicBezTo>
                    <a:pt x="3243" y="2551"/>
                    <a:pt x="3203" y="2560"/>
                    <a:pt x="3188" y="2570"/>
                  </a:cubicBezTo>
                  <a:cubicBezTo>
                    <a:pt x="3173" y="2579"/>
                    <a:pt x="3166" y="2622"/>
                    <a:pt x="3150" y="2631"/>
                  </a:cubicBezTo>
                  <a:cubicBezTo>
                    <a:pt x="3140" y="2637"/>
                    <a:pt x="3114" y="2634"/>
                    <a:pt x="3102" y="2631"/>
                  </a:cubicBezTo>
                  <a:cubicBezTo>
                    <a:pt x="3084" y="2625"/>
                    <a:pt x="3053" y="2601"/>
                    <a:pt x="3040" y="2588"/>
                  </a:cubicBezTo>
                  <a:cubicBezTo>
                    <a:pt x="3030" y="2578"/>
                    <a:pt x="3021" y="2548"/>
                    <a:pt x="3008" y="2543"/>
                  </a:cubicBezTo>
                  <a:cubicBezTo>
                    <a:pt x="2998" y="2539"/>
                    <a:pt x="2973" y="2547"/>
                    <a:pt x="2965" y="2555"/>
                  </a:cubicBezTo>
                  <a:cubicBezTo>
                    <a:pt x="2953" y="2568"/>
                    <a:pt x="2960" y="2609"/>
                    <a:pt x="2954" y="2626"/>
                  </a:cubicBezTo>
                  <a:cubicBezTo>
                    <a:pt x="2948" y="2642"/>
                    <a:pt x="2930" y="2673"/>
                    <a:pt x="2919" y="2687"/>
                  </a:cubicBezTo>
                  <a:cubicBezTo>
                    <a:pt x="2909" y="2701"/>
                    <a:pt x="2888" y="2734"/>
                    <a:pt x="2871" y="2738"/>
                  </a:cubicBezTo>
                  <a:cubicBezTo>
                    <a:pt x="2847" y="2743"/>
                    <a:pt x="2802" y="2714"/>
                    <a:pt x="2780" y="2702"/>
                  </a:cubicBezTo>
                  <a:cubicBezTo>
                    <a:pt x="2754" y="2686"/>
                    <a:pt x="2709" y="2643"/>
                    <a:pt x="2685" y="2624"/>
                  </a:cubicBezTo>
                  <a:cubicBezTo>
                    <a:pt x="2659" y="2604"/>
                    <a:pt x="2604" y="2567"/>
                    <a:pt x="2581" y="2543"/>
                  </a:cubicBezTo>
                  <a:cubicBezTo>
                    <a:pt x="2564" y="2526"/>
                    <a:pt x="2541" y="2482"/>
                    <a:pt x="2523" y="2466"/>
                  </a:cubicBezTo>
                  <a:cubicBezTo>
                    <a:pt x="2498" y="2443"/>
                    <a:pt x="2440" y="2402"/>
                    <a:pt x="2407" y="2396"/>
                  </a:cubicBezTo>
                  <a:cubicBezTo>
                    <a:pt x="2384" y="2392"/>
                    <a:pt x="2334" y="2401"/>
                    <a:pt x="2315" y="2414"/>
                  </a:cubicBezTo>
                  <a:cubicBezTo>
                    <a:pt x="2302" y="2423"/>
                    <a:pt x="2286" y="2453"/>
                    <a:pt x="2280" y="2467"/>
                  </a:cubicBezTo>
                  <a:cubicBezTo>
                    <a:pt x="2269" y="2493"/>
                    <a:pt x="2253" y="2550"/>
                    <a:pt x="2254" y="2578"/>
                  </a:cubicBezTo>
                  <a:cubicBezTo>
                    <a:pt x="2255" y="2606"/>
                    <a:pt x="2283" y="2656"/>
                    <a:pt x="2287" y="2684"/>
                  </a:cubicBezTo>
                  <a:cubicBezTo>
                    <a:pt x="2290" y="2713"/>
                    <a:pt x="2297" y="2776"/>
                    <a:pt x="2282" y="2801"/>
                  </a:cubicBezTo>
                  <a:cubicBezTo>
                    <a:pt x="2272" y="2817"/>
                    <a:pt x="2236" y="2837"/>
                    <a:pt x="2217" y="2839"/>
                  </a:cubicBezTo>
                  <a:cubicBezTo>
                    <a:pt x="2198" y="2841"/>
                    <a:pt x="2162" y="2808"/>
                    <a:pt x="2143" y="2812"/>
                  </a:cubicBezTo>
                  <a:cubicBezTo>
                    <a:pt x="2131" y="2815"/>
                    <a:pt x="2117" y="2837"/>
                    <a:pt x="2110" y="2847"/>
                  </a:cubicBezTo>
                  <a:cubicBezTo>
                    <a:pt x="2100" y="2860"/>
                    <a:pt x="2081" y="2887"/>
                    <a:pt x="2078" y="2903"/>
                  </a:cubicBezTo>
                  <a:cubicBezTo>
                    <a:pt x="2076" y="2919"/>
                    <a:pt x="2094" y="2950"/>
                    <a:pt x="2093" y="2966"/>
                  </a:cubicBezTo>
                  <a:cubicBezTo>
                    <a:pt x="2093" y="2991"/>
                    <a:pt x="2087" y="3051"/>
                    <a:pt x="2065" y="3064"/>
                  </a:cubicBezTo>
                  <a:cubicBezTo>
                    <a:pt x="2047" y="3074"/>
                    <a:pt x="2002" y="3049"/>
                    <a:pt x="1983" y="3040"/>
                  </a:cubicBezTo>
                  <a:cubicBezTo>
                    <a:pt x="1973" y="3036"/>
                    <a:pt x="1957" y="3019"/>
                    <a:pt x="1946" y="3019"/>
                  </a:cubicBezTo>
                  <a:cubicBezTo>
                    <a:pt x="1922" y="3018"/>
                    <a:pt x="1884" y="3058"/>
                    <a:pt x="1860" y="3064"/>
                  </a:cubicBezTo>
                  <a:cubicBezTo>
                    <a:pt x="1838" y="3068"/>
                    <a:pt x="1792" y="3066"/>
                    <a:pt x="1770" y="3060"/>
                  </a:cubicBezTo>
                  <a:cubicBezTo>
                    <a:pt x="1744" y="3054"/>
                    <a:pt x="1692" y="3035"/>
                    <a:pt x="1674" y="3016"/>
                  </a:cubicBezTo>
                  <a:cubicBezTo>
                    <a:pt x="1660" y="3001"/>
                    <a:pt x="1656" y="2955"/>
                    <a:pt x="1642" y="2940"/>
                  </a:cubicBezTo>
                  <a:cubicBezTo>
                    <a:pt x="1633" y="2929"/>
                    <a:pt x="1607" y="2911"/>
                    <a:pt x="1593" y="2910"/>
                  </a:cubicBezTo>
                  <a:cubicBezTo>
                    <a:pt x="1578" y="2908"/>
                    <a:pt x="1549" y="2924"/>
                    <a:pt x="1535" y="2930"/>
                  </a:cubicBezTo>
                  <a:cubicBezTo>
                    <a:pt x="1519" y="2936"/>
                    <a:pt x="1488" y="2954"/>
                    <a:pt x="1471" y="2958"/>
                  </a:cubicBezTo>
                  <a:cubicBezTo>
                    <a:pt x="1444" y="2963"/>
                    <a:pt x="1387" y="2963"/>
                    <a:pt x="1362" y="2955"/>
                  </a:cubicBezTo>
                  <a:cubicBezTo>
                    <a:pt x="1344" y="2948"/>
                    <a:pt x="1314" y="2923"/>
                    <a:pt x="1301" y="2910"/>
                  </a:cubicBezTo>
                  <a:cubicBezTo>
                    <a:pt x="1293" y="2903"/>
                    <a:pt x="1282" y="2883"/>
                    <a:pt x="1272" y="2877"/>
                  </a:cubicBezTo>
                  <a:cubicBezTo>
                    <a:pt x="1250" y="2862"/>
                    <a:pt x="1197" y="2848"/>
                    <a:pt x="1170" y="2847"/>
                  </a:cubicBezTo>
                  <a:cubicBezTo>
                    <a:pt x="1145" y="2846"/>
                    <a:pt x="1096" y="2869"/>
                    <a:pt x="1071" y="2869"/>
                  </a:cubicBezTo>
                  <a:cubicBezTo>
                    <a:pt x="1039" y="2868"/>
                    <a:pt x="974" y="2856"/>
                    <a:pt x="949" y="2837"/>
                  </a:cubicBezTo>
                  <a:cubicBezTo>
                    <a:pt x="932" y="2825"/>
                    <a:pt x="913" y="2785"/>
                    <a:pt x="907" y="2765"/>
                  </a:cubicBezTo>
                  <a:cubicBezTo>
                    <a:pt x="902" y="2743"/>
                    <a:pt x="911" y="2697"/>
                    <a:pt x="907" y="2675"/>
                  </a:cubicBezTo>
                  <a:cubicBezTo>
                    <a:pt x="903" y="2650"/>
                    <a:pt x="894" y="2591"/>
                    <a:pt x="873" y="2576"/>
                  </a:cubicBezTo>
                  <a:cubicBezTo>
                    <a:pt x="848" y="2558"/>
                    <a:pt x="780" y="2574"/>
                    <a:pt x="749" y="2576"/>
                  </a:cubicBezTo>
                  <a:cubicBezTo>
                    <a:pt x="719" y="2579"/>
                    <a:pt x="661" y="2603"/>
                    <a:pt x="632" y="2596"/>
                  </a:cubicBezTo>
                  <a:cubicBezTo>
                    <a:pt x="615" y="2592"/>
                    <a:pt x="585" y="2571"/>
                    <a:pt x="577" y="2556"/>
                  </a:cubicBezTo>
                  <a:cubicBezTo>
                    <a:pt x="572" y="2546"/>
                    <a:pt x="571" y="2519"/>
                    <a:pt x="577" y="2509"/>
                  </a:cubicBezTo>
                  <a:cubicBezTo>
                    <a:pt x="585" y="2495"/>
                    <a:pt x="630" y="2491"/>
                    <a:pt x="630" y="2476"/>
                  </a:cubicBezTo>
                  <a:cubicBezTo>
                    <a:pt x="630" y="2447"/>
                    <a:pt x="561" y="2424"/>
                    <a:pt x="534" y="2416"/>
                  </a:cubicBezTo>
                  <a:cubicBezTo>
                    <a:pt x="505" y="2407"/>
                    <a:pt x="441" y="2416"/>
                    <a:pt x="410" y="2413"/>
                  </a:cubicBezTo>
                  <a:cubicBezTo>
                    <a:pt x="385" y="2410"/>
                    <a:pt x="330" y="2412"/>
                    <a:pt x="310" y="2396"/>
                  </a:cubicBezTo>
                  <a:cubicBezTo>
                    <a:pt x="294" y="2384"/>
                    <a:pt x="282" y="2344"/>
                    <a:pt x="278" y="2325"/>
                  </a:cubicBezTo>
                  <a:cubicBezTo>
                    <a:pt x="275" y="2308"/>
                    <a:pt x="283" y="2271"/>
                    <a:pt x="278" y="2254"/>
                  </a:cubicBezTo>
                  <a:cubicBezTo>
                    <a:pt x="273" y="2237"/>
                    <a:pt x="259" y="2196"/>
                    <a:pt x="242" y="2191"/>
                  </a:cubicBezTo>
                  <a:cubicBezTo>
                    <a:pt x="219" y="2185"/>
                    <a:pt x="183" y="2237"/>
                    <a:pt x="159" y="2241"/>
                  </a:cubicBezTo>
                  <a:cubicBezTo>
                    <a:pt x="142" y="2244"/>
                    <a:pt x="109" y="2228"/>
                    <a:pt x="92" y="2229"/>
                  </a:cubicBezTo>
                  <a:cubicBezTo>
                    <a:pt x="75" y="2231"/>
                    <a:pt x="45" y="2249"/>
                    <a:pt x="29" y="2253"/>
                  </a:cubicBezTo>
                  <a:cubicBezTo>
                    <a:pt x="21" y="2254"/>
                    <a:pt x="11" y="2256"/>
                    <a:pt x="0" y="2257"/>
                  </a:cubicBezTo>
                  <a:cubicBezTo>
                    <a:pt x="0" y="2214"/>
                    <a:pt x="3" y="2141"/>
                    <a:pt x="16" y="2109"/>
                  </a:cubicBezTo>
                  <a:cubicBezTo>
                    <a:pt x="39" y="2051"/>
                    <a:pt x="83" y="1933"/>
                    <a:pt x="92" y="1871"/>
                  </a:cubicBezTo>
                  <a:cubicBezTo>
                    <a:pt x="99" y="1831"/>
                    <a:pt x="77" y="1745"/>
                    <a:pt x="92" y="1708"/>
                  </a:cubicBezTo>
                  <a:cubicBezTo>
                    <a:pt x="104" y="1680"/>
                    <a:pt x="163" y="1648"/>
                    <a:pt x="177" y="1621"/>
                  </a:cubicBezTo>
                  <a:cubicBezTo>
                    <a:pt x="187" y="1600"/>
                    <a:pt x="192" y="1552"/>
                    <a:pt x="194" y="1529"/>
                  </a:cubicBezTo>
                  <a:cubicBezTo>
                    <a:pt x="196" y="1502"/>
                    <a:pt x="185" y="1446"/>
                    <a:pt x="194" y="1420"/>
                  </a:cubicBezTo>
                  <a:cubicBezTo>
                    <a:pt x="200" y="1404"/>
                    <a:pt x="220" y="1374"/>
                    <a:pt x="236" y="1368"/>
                  </a:cubicBezTo>
                  <a:cubicBezTo>
                    <a:pt x="263" y="1358"/>
                    <a:pt x="321" y="1389"/>
                    <a:pt x="350" y="1390"/>
                  </a:cubicBezTo>
                  <a:cubicBezTo>
                    <a:pt x="394" y="1392"/>
                    <a:pt x="483" y="1385"/>
                    <a:pt x="523" y="1368"/>
                  </a:cubicBezTo>
                  <a:cubicBezTo>
                    <a:pt x="572" y="1348"/>
                    <a:pt x="655" y="1278"/>
                    <a:pt x="687" y="1237"/>
                  </a:cubicBezTo>
                  <a:cubicBezTo>
                    <a:pt x="716" y="1199"/>
                    <a:pt x="739" y="1102"/>
                    <a:pt x="766" y="1063"/>
                  </a:cubicBezTo>
                  <a:cubicBezTo>
                    <a:pt x="798" y="1018"/>
                    <a:pt x="880" y="940"/>
                    <a:pt x="927" y="910"/>
                  </a:cubicBezTo>
                  <a:cubicBezTo>
                    <a:pt x="954" y="893"/>
                    <a:pt x="1017" y="882"/>
                    <a:pt x="1044" y="865"/>
                  </a:cubicBezTo>
                  <a:cubicBezTo>
                    <a:pt x="1069" y="850"/>
                    <a:pt x="1109" y="806"/>
                    <a:pt x="1130" y="786"/>
                  </a:cubicBezTo>
                  <a:cubicBezTo>
                    <a:pt x="1148" y="769"/>
                    <a:pt x="1179" y="730"/>
                    <a:pt x="1200" y="717"/>
                  </a:cubicBezTo>
                  <a:cubicBezTo>
                    <a:pt x="1219" y="703"/>
                    <a:pt x="1264" y="686"/>
                    <a:pt x="1287" y="679"/>
                  </a:cubicBezTo>
                  <a:cubicBezTo>
                    <a:pt x="1335" y="666"/>
                    <a:pt x="1437" y="666"/>
                    <a:pt x="1485" y="652"/>
                  </a:cubicBezTo>
                  <a:cubicBezTo>
                    <a:pt x="1512" y="644"/>
                    <a:pt x="1562" y="612"/>
                    <a:pt x="1589" y="603"/>
                  </a:cubicBezTo>
                  <a:cubicBezTo>
                    <a:pt x="1607" y="596"/>
                    <a:pt x="1646" y="584"/>
                    <a:pt x="1666" y="585"/>
                  </a:cubicBezTo>
                  <a:cubicBezTo>
                    <a:pt x="1686" y="587"/>
                    <a:pt x="1722" y="611"/>
                    <a:pt x="1742" y="615"/>
                  </a:cubicBezTo>
                  <a:cubicBezTo>
                    <a:pt x="1767" y="620"/>
                    <a:pt x="1817" y="625"/>
                    <a:pt x="1841" y="620"/>
                  </a:cubicBezTo>
                  <a:cubicBezTo>
                    <a:pt x="1860" y="616"/>
                    <a:pt x="1896" y="600"/>
                    <a:pt x="1908" y="585"/>
                  </a:cubicBezTo>
                  <a:cubicBezTo>
                    <a:pt x="1937" y="550"/>
                    <a:pt x="1952" y="456"/>
                    <a:pt x="1958" y="412"/>
                  </a:cubicBezTo>
                  <a:cubicBezTo>
                    <a:pt x="1962" y="382"/>
                    <a:pt x="1958" y="321"/>
                    <a:pt x="1958" y="290"/>
                  </a:cubicBezTo>
                  <a:cubicBezTo>
                    <a:pt x="1958" y="261"/>
                    <a:pt x="1949" y="200"/>
                    <a:pt x="1958" y="171"/>
                  </a:cubicBezTo>
                  <a:cubicBezTo>
                    <a:pt x="1969" y="135"/>
                    <a:pt x="2010" y="64"/>
                    <a:pt x="2042" y="43"/>
                  </a:cubicBezTo>
                  <a:cubicBezTo>
                    <a:pt x="2070" y="24"/>
                    <a:pt x="2141" y="22"/>
                    <a:pt x="2173" y="15"/>
                  </a:cubicBezTo>
                  <a:cubicBezTo>
                    <a:pt x="2188" y="12"/>
                    <a:pt x="2220" y="6"/>
                    <a:pt x="2245" y="0"/>
                  </a:cubicBezTo>
                  <a:cubicBezTo>
                    <a:pt x="2273" y="10"/>
                    <a:pt x="2306" y="16"/>
                    <a:pt x="2326" y="20"/>
                  </a:cubicBezTo>
                  <a:cubicBezTo>
                    <a:pt x="2369" y="26"/>
                    <a:pt x="2456" y="16"/>
                    <a:pt x="2500" y="16"/>
                  </a:cubicBezTo>
                  <a:cubicBezTo>
                    <a:pt x="2520" y="16"/>
                    <a:pt x="2552" y="16"/>
                    <a:pt x="2582" y="17"/>
                  </a:cubicBezTo>
                  <a:cubicBezTo>
                    <a:pt x="2599" y="51"/>
                    <a:pt x="2631" y="115"/>
                    <a:pt x="2644" y="142"/>
                  </a:cubicBezTo>
                  <a:cubicBezTo>
                    <a:pt x="2664" y="184"/>
                    <a:pt x="2710" y="266"/>
                    <a:pt x="2723" y="310"/>
                  </a:cubicBezTo>
                  <a:cubicBezTo>
                    <a:pt x="2731" y="337"/>
                    <a:pt x="2731" y="393"/>
                    <a:pt x="2738" y="419"/>
                  </a:cubicBezTo>
                  <a:cubicBezTo>
                    <a:pt x="2746" y="449"/>
                    <a:pt x="2773" y="505"/>
                    <a:pt x="2785" y="533"/>
                  </a:cubicBezTo>
                  <a:cubicBezTo>
                    <a:pt x="2798" y="562"/>
                    <a:pt x="2827" y="618"/>
                    <a:pt x="2840" y="647"/>
                  </a:cubicBezTo>
                  <a:cubicBezTo>
                    <a:pt x="2851" y="672"/>
                    <a:pt x="2885" y="720"/>
                    <a:pt x="2882" y="746"/>
                  </a:cubicBezTo>
                  <a:cubicBezTo>
                    <a:pt x="2880" y="766"/>
                    <a:pt x="2852" y="800"/>
                    <a:pt x="2835" y="811"/>
                  </a:cubicBezTo>
                  <a:cubicBezTo>
                    <a:pt x="2817" y="822"/>
                    <a:pt x="2772" y="822"/>
                    <a:pt x="2753" y="830"/>
                  </a:cubicBezTo>
                  <a:cubicBezTo>
                    <a:pt x="2736" y="838"/>
                    <a:pt x="2696" y="857"/>
                    <a:pt x="2691" y="875"/>
                  </a:cubicBezTo>
                  <a:cubicBezTo>
                    <a:pt x="2684" y="903"/>
                    <a:pt x="2719" y="958"/>
                    <a:pt x="2738" y="979"/>
                  </a:cubicBezTo>
                  <a:cubicBezTo>
                    <a:pt x="2756" y="999"/>
                    <a:pt x="2810" y="1018"/>
                    <a:pt x="2830" y="1036"/>
                  </a:cubicBezTo>
                  <a:cubicBezTo>
                    <a:pt x="2845" y="1050"/>
                    <a:pt x="2868" y="1085"/>
                    <a:pt x="2882" y="1101"/>
                  </a:cubicBezTo>
                  <a:cubicBezTo>
                    <a:pt x="2907" y="1128"/>
                    <a:pt x="2957" y="1182"/>
                    <a:pt x="2986" y="1205"/>
                  </a:cubicBezTo>
                  <a:cubicBezTo>
                    <a:pt x="3011" y="1224"/>
                    <a:pt x="3077" y="1243"/>
                    <a:pt x="3095" y="1269"/>
                  </a:cubicBezTo>
                  <a:cubicBezTo>
                    <a:pt x="3106" y="1286"/>
                    <a:pt x="3109" y="1328"/>
                    <a:pt x="3107" y="1348"/>
                  </a:cubicBezTo>
                  <a:cubicBezTo>
                    <a:pt x="3106" y="1363"/>
                    <a:pt x="3092" y="1389"/>
                    <a:pt x="3090" y="1403"/>
                  </a:cubicBezTo>
                  <a:cubicBezTo>
                    <a:pt x="3088" y="1423"/>
                    <a:pt x="3084" y="1465"/>
                    <a:pt x="3095" y="1482"/>
                  </a:cubicBezTo>
                  <a:cubicBezTo>
                    <a:pt x="3102" y="1492"/>
                    <a:pt x="3126" y="1501"/>
                    <a:pt x="3137" y="1504"/>
                  </a:cubicBezTo>
                  <a:cubicBezTo>
                    <a:pt x="3156" y="1509"/>
                    <a:pt x="3203" y="1520"/>
                    <a:pt x="3214" y="1504"/>
                  </a:cubicBezTo>
                  <a:cubicBezTo>
                    <a:pt x="3221" y="1494"/>
                    <a:pt x="3200" y="1470"/>
                    <a:pt x="3199" y="1457"/>
                  </a:cubicBezTo>
                  <a:cubicBezTo>
                    <a:pt x="3198" y="1440"/>
                    <a:pt x="3199" y="1398"/>
                    <a:pt x="3214" y="1390"/>
                  </a:cubicBezTo>
                  <a:cubicBezTo>
                    <a:pt x="3227" y="1384"/>
                    <a:pt x="3254" y="1410"/>
                    <a:pt x="3268" y="1413"/>
                  </a:cubicBezTo>
                  <a:cubicBezTo>
                    <a:pt x="3284" y="1415"/>
                    <a:pt x="3317" y="1404"/>
                    <a:pt x="3333" y="1408"/>
                  </a:cubicBezTo>
                  <a:cubicBezTo>
                    <a:pt x="3352" y="1412"/>
                    <a:pt x="3381" y="1441"/>
                    <a:pt x="3400" y="1447"/>
                  </a:cubicBezTo>
                  <a:cubicBezTo>
                    <a:pt x="3418" y="1453"/>
                    <a:pt x="3456" y="1458"/>
                    <a:pt x="3474" y="1455"/>
                  </a:cubicBezTo>
                  <a:cubicBezTo>
                    <a:pt x="3487" y="1452"/>
                    <a:pt x="3514" y="1441"/>
                    <a:pt x="3521" y="1430"/>
                  </a:cubicBezTo>
                  <a:cubicBezTo>
                    <a:pt x="3533" y="1411"/>
                    <a:pt x="3505" y="1357"/>
                    <a:pt x="3521" y="1341"/>
                  </a:cubicBezTo>
                  <a:cubicBezTo>
                    <a:pt x="3536" y="1326"/>
                    <a:pt x="3583" y="1336"/>
                    <a:pt x="3603" y="1341"/>
                  </a:cubicBezTo>
                  <a:cubicBezTo>
                    <a:pt x="3619" y="1344"/>
                    <a:pt x="3646" y="1368"/>
                    <a:pt x="3662" y="1368"/>
                  </a:cubicBezTo>
                  <a:cubicBezTo>
                    <a:pt x="3682" y="1368"/>
                    <a:pt x="3715" y="1338"/>
                    <a:pt x="3734" y="1333"/>
                  </a:cubicBezTo>
                  <a:cubicBezTo>
                    <a:pt x="3751" y="1330"/>
                    <a:pt x="3785" y="1331"/>
                    <a:pt x="3801" y="1333"/>
                  </a:cubicBezTo>
                  <a:cubicBezTo>
                    <a:pt x="3852" y="1339"/>
                    <a:pt x="3962" y="1348"/>
                    <a:pt x="4002" y="1380"/>
                  </a:cubicBezTo>
                  <a:cubicBezTo>
                    <a:pt x="4025" y="1400"/>
                    <a:pt x="4045" y="1462"/>
                    <a:pt x="4051" y="1492"/>
                  </a:cubicBezTo>
                  <a:cubicBezTo>
                    <a:pt x="4055" y="1511"/>
                    <a:pt x="4060" y="1554"/>
                    <a:pt x="4051" y="1571"/>
                  </a:cubicBezTo>
                  <a:cubicBezTo>
                    <a:pt x="4043" y="1588"/>
                    <a:pt x="4001" y="1599"/>
                    <a:pt x="3992" y="1616"/>
                  </a:cubicBezTo>
                  <a:cubicBezTo>
                    <a:pt x="3985" y="1629"/>
                    <a:pt x="3991" y="1660"/>
                    <a:pt x="3989" y="1675"/>
                  </a:cubicBezTo>
                  <a:cubicBezTo>
                    <a:pt x="3987" y="1706"/>
                    <a:pt x="3983" y="1768"/>
                    <a:pt x="3972" y="1797"/>
                  </a:cubicBezTo>
                  <a:cubicBezTo>
                    <a:pt x="3965" y="1815"/>
                    <a:pt x="3943" y="1851"/>
                    <a:pt x="3927" y="1864"/>
                  </a:cubicBezTo>
                  <a:cubicBezTo>
                    <a:pt x="3910" y="1878"/>
                    <a:pt x="3866" y="1892"/>
                    <a:pt x="3846" y="1901"/>
                  </a:cubicBezTo>
                  <a:cubicBezTo>
                    <a:pt x="3829" y="1908"/>
                    <a:pt x="3794" y="1921"/>
                    <a:pt x="3776" y="1928"/>
                  </a:cubicBezTo>
                  <a:cubicBezTo>
                    <a:pt x="3756" y="1936"/>
                    <a:pt x="3717" y="1953"/>
                    <a:pt x="3697" y="1963"/>
                  </a:cubicBezTo>
                  <a:cubicBezTo>
                    <a:pt x="3679" y="1971"/>
                    <a:pt x="3629" y="1980"/>
                    <a:pt x="3625" y="2000"/>
                  </a:cubicBezTo>
                  <a:cubicBezTo>
                    <a:pt x="3622" y="2017"/>
                    <a:pt x="3656" y="2045"/>
                    <a:pt x="3672" y="2052"/>
                  </a:cubicBezTo>
                  <a:cubicBezTo>
                    <a:pt x="3691" y="2060"/>
                    <a:pt x="3734" y="2052"/>
                    <a:pt x="3754" y="2052"/>
                  </a:cubicBezTo>
                  <a:cubicBezTo>
                    <a:pt x="3781" y="2052"/>
                    <a:pt x="3837" y="2040"/>
                    <a:pt x="3861" y="2052"/>
                  </a:cubicBezTo>
                  <a:cubicBezTo>
                    <a:pt x="3881" y="2062"/>
                    <a:pt x="3897" y="2110"/>
                    <a:pt x="3915" y="2124"/>
                  </a:cubicBezTo>
                  <a:cubicBezTo>
                    <a:pt x="3928" y="2134"/>
                    <a:pt x="3959" y="2145"/>
                    <a:pt x="3975" y="2149"/>
                  </a:cubicBezTo>
                  <a:cubicBezTo>
                    <a:pt x="3987" y="2151"/>
                    <a:pt x="4015" y="2143"/>
                    <a:pt x="4027" y="2149"/>
                  </a:cubicBezTo>
                  <a:cubicBezTo>
                    <a:pt x="4036" y="2153"/>
                    <a:pt x="4046" y="2174"/>
                    <a:pt x="4051" y="2183"/>
                  </a:cubicBezTo>
                  <a:cubicBezTo>
                    <a:pt x="4058" y="2195"/>
                    <a:pt x="4065" y="2223"/>
                    <a:pt x="4071" y="2235"/>
                  </a:cubicBezTo>
                  <a:cubicBezTo>
                    <a:pt x="4080" y="2253"/>
                    <a:pt x="4095" y="2292"/>
                    <a:pt x="4111" y="2305"/>
                  </a:cubicBezTo>
                  <a:cubicBezTo>
                    <a:pt x="4124" y="2315"/>
                    <a:pt x="4163" y="2315"/>
                    <a:pt x="4175" y="2327"/>
                  </a:cubicBezTo>
                  <a:cubicBezTo>
                    <a:pt x="4186" y="2337"/>
                    <a:pt x="4187" y="2373"/>
                    <a:pt x="4200" y="2381"/>
                  </a:cubicBezTo>
                  <a:cubicBezTo>
                    <a:pt x="4216" y="2391"/>
                    <a:pt x="4257" y="2374"/>
                    <a:pt x="4274" y="2381"/>
                  </a:cubicBezTo>
                  <a:cubicBezTo>
                    <a:pt x="4292" y="2389"/>
                    <a:pt x="4319" y="2420"/>
                    <a:pt x="4326" y="2438"/>
                  </a:cubicBezTo>
                  <a:cubicBezTo>
                    <a:pt x="4336" y="2462"/>
                    <a:pt x="4328" y="2515"/>
                    <a:pt x="4326" y="2540"/>
                  </a:cubicBezTo>
                  <a:cubicBezTo>
                    <a:pt x="4325" y="2559"/>
                    <a:pt x="4309" y="2596"/>
                    <a:pt x="4314" y="2614"/>
                  </a:cubicBezTo>
                  <a:cubicBezTo>
                    <a:pt x="4318" y="2631"/>
                    <a:pt x="4350" y="2654"/>
                    <a:pt x="4359" y="2669"/>
                  </a:cubicBezTo>
                  <a:cubicBezTo>
                    <a:pt x="4366" y="2681"/>
                    <a:pt x="4365" y="2716"/>
                    <a:pt x="4378" y="2721"/>
                  </a:cubicBezTo>
                  <a:cubicBezTo>
                    <a:pt x="4388" y="2724"/>
                    <a:pt x="4404" y="2706"/>
                    <a:pt x="4413" y="2701"/>
                  </a:cubicBezTo>
                  <a:cubicBezTo>
                    <a:pt x="4428" y="2693"/>
                    <a:pt x="4456" y="2670"/>
                    <a:pt x="4473" y="2669"/>
                  </a:cubicBezTo>
                  <a:cubicBezTo>
                    <a:pt x="4482" y="2668"/>
                    <a:pt x="4500" y="2678"/>
                    <a:pt x="4507" y="2684"/>
                  </a:cubicBezTo>
                  <a:cubicBezTo>
                    <a:pt x="4521" y="2696"/>
                    <a:pt x="4537" y="2731"/>
                    <a:pt x="4548" y="2746"/>
                  </a:cubicBezTo>
                  <a:cubicBezTo>
                    <a:pt x="4565" y="2770"/>
                    <a:pt x="4601" y="2817"/>
                    <a:pt x="4624" y="2836"/>
                  </a:cubicBezTo>
                  <a:cubicBezTo>
                    <a:pt x="4651" y="2859"/>
                    <a:pt x="4711" y="2901"/>
                    <a:pt x="4746" y="2908"/>
                  </a:cubicBezTo>
                  <a:cubicBezTo>
                    <a:pt x="4771" y="2914"/>
                    <a:pt x="4825" y="2906"/>
                    <a:pt x="4848" y="2895"/>
                  </a:cubicBezTo>
                  <a:cubicBezTo>
                    <a:pt x="4869" y="2885"/>
                    <a:pt x="4904" y="2850"/>
                    <a:pt x="4914" y="2829"/>
                  </a:cubicBezTo>
                  <a:cubicBezTo>
                    <a:pt x="4925" y="2807"/>
                    <a:pt x="4938" y="2752"/>
                    <a:pt x="4928" y="2730"/>
                  </a:cubicBezTo>
                  <a:cubicBezTo>
                    <a:pt x="4921" y="2717"/>
                    <a:pt x="4887" y="2712"/>
                    <a:pt x="4878" y="2700"/>
                  </a:cubicBezTo>
                  <a:cubicBezTo>
                    <a:pt x="4869" y="2688"/>
                    <a:pt x="4858" y="2656"/>
                    <a:pt x="4862" y="2641"/>
                  </a:cubicBezTo>
                  <a:cubicBezTo>
                    <a:pt x="4867" y="2615"/>
                    <a:pt x="4904" y="2571"/>
                    <a:pt x="4928" y="2561"/>
                  </a:cubicBezTo>
                  <a:cubicBezTo>
                    <a:pt x="4951" y="2552"/>
                    <a:pt x="5004" y="2574"/>
                    <a:pt x="5030" y="2571"/>
                  </a:cubicBezTo>
                  <a:cubicBezTo>
                    <a:pt x="5050" y="2569"/>
                    <a:pt x="5087" y="2550"/>
                    <a:pt x="5106" y="2545"/>
                  </a:cubicBezTo>
                  <a:cubicBezTo>
                    <a:pt x="5127" y="2539"/>
                    <a:pt x="5170" y="2522"/>
                    <a:pt x="5192" y="2525"/>
                  </a:cubicBezTo>
                  <a:cubicBezTo>
                    <a:pt x="5216" y="2528"/>
                    <a:pt x="5256" y="2558"/>
                    <a:pt x="5278" y="2568"/>
                  </a:cubicBezTo>
                  <a:cubicBezTo>
                    <a:pt x="5293" y="2576"/>
                    <a:pt x="5325" y="2590"/>
                    <a:pt x="5340" y="2598"/>
                  </a:cubicBezTo>
                  <a:cubicBezTo>
                    <a:pt x="5369" y="2612"/>
                    <a:pt x="5421" y="2660"/>
                    <a:pt x="5453" y="2657"/>
                  </a:cubicBezTo>
                  <a:cubicBezTo>
                    <a:pt x="5479" y="2655"/>
                    <a:pt x="5515" y="2608"/>
                    <a:pt x="5535" y="2591"/>
                  </a:cubicBezTo>
                  <a:cubicBezTo>
                    <a:pt x="5563" y="2568"/>
                    <a:pt x="5613" y="2516"/>
                    <a:pt x="5644" y="2499"/>
                  </a:cubicBezTo>
                  <a:cubicBezTo>
                    <a:pt x="5668" y="2486"/>
                    <a:pt x="5722" y="2480"/>
                    <a:pt x="5747" y="2469"/>
                  </a:cubicBezTo>
                  <a:cubicBezTo>
                    <a:pt x="5763" y="2462"/>
                    <a:pt x="5790" y="2439"/>
                    <a:pt x="5806" y="2433"/>
                  </a:cubicBezTo>
                  <a:cubicBezTo>
                    <a:pt x="5824" y="2425"/>
                    <a:pt x="5863" y="2417"/>
                    <a:pt x="5882" y="2413"/>
                  </a:cubicBezTo>
                  <a:cubicBezTo>
                    <a:pt x="5920" y="2405"/>
                    <a:pt x="6005" y="2368"/>
                    <a:pt x="6034" y="2393"/>
                  </a:cubicBezTo>
                  <a:cubicBezTo>
                    <a:pt x="6050" y="2407"/>
                    <a:pt x="6030" y="2455"/>
                    <a:pt x="6034" y="2476"/>
                  </a:cubicBezTo>
                  <a:cubicBezTo>
                    <a:pt x="6041" y="2505"/>
                    <a:pt x="6069" y="2558"/>
                    <a:pt x="6084" y="2585"/>
                  </a:cubicBezTo>
                  <a:cubicBezTo>
                    <a:pt x="6095" y="2605"/>
                    <a:pt x="6130" y="2641"/>
                    <a:pt x="6137" y="2664"/>
                  </a:cubicBezTo>
                  <a:cubicBezTo>
                    <a:pt x="6143" y="2685"/>
                    <a:pt x="6145" y="2732"/>
                    <a:pt x="6137" y="2753"/>
                  </a:cubicBezTo>
                  <a:cubicBezTo>
                    <a:pt x="6124" y="2784"/>
                    <a:pt x="6065" y="2825"/>
                    <a:pt x="6041" y="2849"/>
                  </a:cubicBezTo>
                  <a:cubicBezTo>
                    <a:pt x="6019" y="2870"/>
                    <a:pt x="5976" y="2913"/>
                    <a:pt x="5952" y="2931"/>
                  </a:cubicBezTo>
                  <a:cubicBezTo>
                    <a:pt x="5928" y="2950"/>
                    <a:pt x="5876" y="2983"/>
                    <a:pt x="5849" y="2997"/>
                  </a:cubicBezTo>
                  <a:cubicBezTo>
                    <a:pt x="5828" y="3009"/>
                    <a:pt x="5781" y="3022"/>
                    <a:pt x="5760" y="3034"/>
                  </a:cubicBezTo>
                  <a:cubicBezTo>
                    <a:pt x="5738" y="3047"/>
                    <a:pt x="5686" y="3072"/>
                    <a:pt x="5681" y="3097"/>
                  </a:cubicBezTo>
                  <a:cubicBezTo>
                    <a:pt x="5677" y="3115"/>
                    <a:pt x="5711" y="3145"/>
                    <a:pt x="5717" y="3163"/>
                  </a:cubicBezTo>
                  <a:cubicBezTo>
                    <a:pt x="5724" y="3185"/>
                    <a:pt x="5733" y="3232"/>
                    <a:pt x="5730" y="3255"/>
                  </a:cubicBezTo>
                  <a:cubicBezTo>
                    <a:pt x="5729" y="3273"/>
                    <a:pt x="5715" y="3306"/>
                    <a:pt x="5707" y="3321"/>
                  </a:cubicBezTo>
                  <a:cubicBezTo>
                    <a:pt x="5699" y="3337"/>
                    <a:pt x="5669" y="3363"/>
                    <a:pt x="5668" y="3381"/>
                  </a:cubicBezTo>
                  <a:cubicBezTo>
                    <a:pt x="5666" y="3401"/>
                    <a:pt x="5689" y="3439"/>
                    <a:pt x="5701" y="3457"/>
                  </a:cubicBezTo>
                  <a:cubicBezTo>
                    <a:pt x="5715" y="3479"/>
                    <a:pt x="5753" y="3516"/>
                    <a:pt x="5773" y="3533"/>
                  </a:cubicBezTo>
                  <a:cubicBezTo>
                    <a:pt x="5794" y="3549"/>
                    <a:pt x="5842" y="3572"/>
                    <a:pt x="5862" y="3589"/>
                  </a:cubicBezTo>
                  <a:cubicBezTo>
                    <a:pt x="5895" y="3617"/>
                    <a:pt x="5946" y="3687"/>
                    <a:pt x="5975" y="3720"/>
                  </a:cubicBezTo>
                  <a:cubicBezTo>
                    <a:pt x="5984" y="3731"/>
                    <a:pt x="6001" y="3756"/>
                    <a:pt x="6014" y="3764"/>
                  </a:cubicBezTo>
                  <a:cubicBezTo>
                    <a:pt x="6045" y="3781"/>
                    <a:pt x="6113" y="3782"/>
                    <a:pt x="6155" y="379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8" name="Freeform 51"/>
            <p:cNvSpPr>
              <a:spLocks/>
            </p:cNvSpPr>
            <p:nvPr/>
          </p:nvSpPr>
          <p:spPr bwMode="auto">
            <a:xfrm>
              <a:off x="3916363" y="3116262"/>
              <a:ext cx="303213" cy="468313"/>
            </a:xfrm>
            <a:custGeom>
              <a:avLst/>
              <a:gdLst>
                <a:gd name="T0" fmla="*/ 1767 w 1790"/>
                <a:gd name="T1" fmla="*/ 1017 h 2765"/>
                <a:gd name="T2" fmla="*/ 1615 w 1790"/>
                <a:gd name="T3" fmla="*/ 1161 h 2765"/>
                <a:gd name="T4" fmla="*/ 1546 w 1790"/>
                <a:gd name="T5" fmla="*/ 1280 h 2765"/>
                <a:gd name="T6" fmla="*/ 1554 w 1790"/>
                <a:gd name="T7" fmla="*/ 1415 h 2765"/>
                <a:gd name="T8" fmla="*/ 1471 w 1790"/>
                <a:gd name="T9" fmla="*/ 1511 h 2765"/>
                <a:gd name="T10" fmla="*/ 1299 w 1790"/>
                <a:gd name="T11" fmla="*/ 1486 h 2765"/>
                <a:gd name="T12" fmla="*/ 1209 w 1790"/>
                <a:gd name="T13" fmla="*/ 1571 h 2765"/>
                <a:gd name="T14" fmla="*/ 1212 w 1790"/>
                <a:gd name="T15" fmla="*/ 1737 h 2765"/>
                <a:gd name="T16" fmla="*/ 1143 w 1790"/>
                <a:gd name="T17" fmla="*/ 1817 h 2765"/>
                <a:gd name="T18" fmla="*/ 1170 w 1790"/>
                <a:gd name="T19" fmla="*/ 2102 h 2765"/>
                <a:gd name="T20" fmla="*/ 1401 w 1790"/>
                <a:gd name="T21" fmla="*/ 2207 h 2765"/>
                <a:gd name="T22" fmla="*/ 1389 w 1790"/>
                <a:gd name="T23" fmla="*/ 2357 h 2765"/>
                <a:gd name="T24" fmla="*/ 1299 w 1790"/>
                <a:gd name="T25" fmla="*/ 2496 h 2765"/>
                <a:gd name="T26" fmla="*/ 1166 w 1790"/>
                <a:gd name="T27" fmla="*/ 2500 h 2765"/>
                <a:gd name="T28" fmla="*/ 1131 w 1790"/>
                <a:gd name="T29" fmla="*/ 2746 h 2765"/>
                <a:gd name="T30" fmla="*/ 963 w 1790"/>
                <a:gd name="T31" fmla="*/ 2692 h 2765"/>
                <a:gd name="T32" fmla="*/ 795 w 1790"/>
                <a:gd name="T33" fmla="*/ 2600 h 2765"/>
                <a:gd name="T34" fmla="*/ 580 w 1790"/>
                <a:gd name="T35" fmla="*/ 2469 h 2765"/>
                <a:gd name="T36" fmla="*/ 514 w 1790"/>
                <a:gd name="T37" fmla="*/ 2311 h 2765"/>
                <a:gd name="T38" fmla="*/ 584 w 1790"/>
                <a:gd name="T39" fmla="*/ 2099 h 2765"/>
                <a:gd name="T40" fmla="*/ 467 w 1790"/>
                <a:gd name="T41" fmla="*/ 1894 h 2765"/>
                <a:gd name="T42" fmla="*/ 408 w 1790"/>
                <a:gd name="T43" fmla="*/ 1667 h 2765"/>
                <a:gd name="T44" fmla="*/ 229 w 1790"/>
                <a:gd name="T45" fmla="*/ 1478 h 2765"/>
                <a:gd name="T46" fmla="*/ 151 w 1790"/>
                <a:gd name="T47" fmla="*/ 1405 h 2765"/>
                <a:gd name="T48" fmla="*/ 71 w 1790"/>
                <a:gd name="T49" fmla="*/ 1328 h 2765"/>
                <a:gd name="T50" fmla="*/ 0 w 1790"/>
                <a:gd name="T51" fmla="*/ 1301 h 2765"/>
                <a:gd name="T52" fmla="*/ 205 w 1790"/>
                <a:gd name="T53" fmla="*/ 1277 h 2765"/>
                <a:gd name="T54" fmla="*/ 411 w 1790"/>
                <a:gd name="T55" fmla="*/ 1166 h 2765"/>
                <a:gd name="T56" fmla="*/ 684 w 1790"/>
                <a:gd name="T57" fmla="*/ 1109 h 2765"/>
                <a:gd name="T58" fmla="*/ 745 w 1790"/>
                <a:gd name="T59" fmla="*/ 841 h 2765"/>
                <a:gd name="T60" fmla="*/ 790 w 1790"/>
                <a:gd name="T61" fmla="*/ 571 h 2765"/>
                <a:gd name="T62" fmla="*/ 882 w 1790"/>
                <a:gd name="T63" fmla="*/ 207 h 2765"/>
                <a:gd name="T64" fmla="*/ 1082 w 1790"/>
                <a:gd name="T65" fmla="*/ 58 h 2765"/>
                <a:gd name="T66" fmla="*/ 1226 w 1790"/>
                <a:gd name="T67" fmla="*/ 6 h 2765"/>
                <a:gd name="T68" fmla="*/ 1318 w 1790"/>
                <a:gd name="T69" fmla="*/ 172 h 2765"/>
                <a:gd name="T70" fmla="*/ 1345 w 1790"/>
                <a:gd name="T71" fmla="*/ 356 h 2765"/>
                <a:gd name="T72" fmla="*/ 1211 w 1790"/>
                <a:gd name="T73" fmla="*/ 529 h 2765"/>
                <a:gd name="T74" fmla="*/ 1226 w 1790"/>
                <a:gd name="T75" fmla="*/ 720 h 2765"/>
                <a:gd name="T76" fmla="*/ 1551 w 1790"/>
                <a:gd name="T77" fmla="*/ 869 h 2765"/>
                <a:gd name="T78" fmla="*/ 1727 w 1790"/>
                <a:gd name="T79" fmla="*/ 973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0" h="2765">
                  <a:moveTo>
                    <a:pt x="1790" y="989"/>
                  </a:moveTo>
                  <a:cubicBezTo>
                    <a:pt x="1782" y="999"/>
                    <a:pt x="1773" y="1012"/>
                    <a:pt x="1767" y="1017"/>
                  </a:cubicBezTo>
                  <a:cubicBezTo>
                    <a:pt x="1744" y="1037"/>
                    <a:pt x="1681" y="1052"/>
                    <a:pt x="1660" y="1073"/>
                  </a:cubicBezTo>
                  <a:cubicBezTo>
                    <a:pt x="1642" y="1091"/>
                    <a:pt x="1625" y="1138"/>
                    <a:pt x="1615" y="1161"/>
                  </a:cubicBezTo>
                  <a:cubicBezTo>
                    <a:pt x="1609" y="1175"/>
                    <a:pt x="1601" y="1205"/>
                    <a:pt x="1594" y="1219"/>
                  </a:cubicBezTo>
                  <a:cubicBezTo>
                    <a:pt x="1584" y="1236"/>
                    <a:pt x="1554" y="1262"/>
                    <a:pt x="1546" y="1280"/>
                  </a:cubicBezTo>
                  <a:cubicBezTo>
                    <a:pt x="1539" y="1294"/>
                    <a:pt x="1534" y="1324"/>
                    <a:pt x="1534" y="1339"/>
                  </a:cubicBezTo>
                  <a:cubicBezTo>
                    <a:pt x="1535" y="1359"/>
                    <a:pt x="1551" y="1396"/>
                    <a:pt x="1554" y="1415"/>
                  </a:cubicBezTo>
                  <a:cubicBezTo>
                    <a:pt x="1557" y="1437"/>
                    <a:pt x="1553" y="1476"/>
                    <a:pt x="1554" y="1504"/>
                  </a:cubicBezTo>
                  <a:cubicBezTo>
                    <a:pt x="1523" y="1506"/>
                    <a:pt x="1484" y="1509"/>
                    <a:pt x="1471" y="1511"/>
                  </a:cubicBezTo>
                  <a:cubicBezTo>
                    <a:pt x="1448" y="1515"/>
                    <a:pt x="1399" y="1534"/>
                    <a:pt x="1376" y="1529"/>
                  </a:cubicBezTo>
                  <a:cubicBezTo>
                    <a:pt x="1352" y="1524"/>
                    <a:pt x="1323" y="1494"/>
                    <a:pt x="1299" y="1486"/>
                  </a:cubicBezTo>
                  <a:cubicBezTo>
                    <a:pt x="1284" y="1480"/>
                    <a:pt x="1246" y="1476"/>
                    <a:pt x="1233" y="1486"/>
                  </a:cubicBezTo>
                  <a:cubicBezTo>
                    <a:pt x="1215" y="1499"/>
                    <a:pt x="1215" y="1549"/>
                    <a:pt x="1209" y="1571"/>
                  </a:cubicBezTo>
                  <a:cubicBezTo>
                    <a:pt x="1203" y="1595"/>
                    <a:pt x="1182" y="1645"/>
                    <a:pt x="1186" y="1671"/>
                  </a:cubicBezTo>
                  <a:cubicBezTo>
                    <a:pt x="1190" y="1694"/>
                    <a:pt x="1212" y="1713"/>
                    <a:pt x="1212" y="1737"/>
                  </a:cubicBezTo>
                  <a:cubicBezTo>
                    <a:pt x="1213" y="1748"/>
                    <a:pt x="1206" y="1778"/>
                    <a:pt x="1198" y="1785"/>
                  </a:cubicBezTo>
                  <a:cubicBezTo>
                    <a:pt x="1183" y="1797"/>
                    <a:pt x="1154" y="1802"/>
                    <a:pt x="1143" y="1817"/>
                  </a:cubicBezTo>
                  <a:cubicBezTo>
                    <a:pt x="1119" y="1849"/>
                    <a:pt x="1123" y="1936"/>
                    <a:pt x="1127" y="1975"/>
                  </a:cubicBezTo>
                  <a:cubicBezTo>
                    <a:pt x="1131" y="2009"/>
                    <a:pt x="1147" y="2078"/>
                    <a:pt x="1170" y="2102"/>
                  </a:cubicBezTo>
                  <a:cubicBezTo>
                    <a:pt x="1182" y="2114"/>
                    <a:pt x="1217" y="2119"/>
                    <a:pt x="1233" y="2126"/>
                  </a:cubicBezTo>
                  <a:cubicBezTo>
                    <a:pt x="1276" y="2144"/>
                    <a:pt x="1373" y="2170"/>
                    <a:pt x="1401" y="2207"/>
                  </a:cubicBezTo>
                  <a:cubicBezTo>
                    <a:pt x="1414" y="2225"/>
                    <a:pt x="1419" y="2273"/>
                    <a:pt x="1416" y="2295"/>
                  </a:cubicBezTo>
                  <a:cubicBezTo>
                    <a:pt x="1414" y="2312"/>
                    <a:pt x="1394" y="2341"/>
                    <a:pt x="1389" y="2357"/>
                  </a:cubicBezTo>
                  <a:cubicBezTo>
                    <a:pt x="1380" y="2384"/>
                    <a:pt x="1384" y="2447"/>
                    <a:pt x="1366" y="2469"/>
                  </a:cubicBezTo>
                  <a:cubicBezTo>
                    <a:pt x="1354" y="2482"/>
                    <a:pt x="1317" y="2495"/>
                    <a:pt x="1299" y="2496"/>
                  </a:cubicBezTo>
                  <a:cubicBezTo>
                    <a:pt x="1279" y="2497"/>
                    <a:pt x="1241" y="2471"/>
                    <a:pt x="1221" y="2473"/>
                  </a:cubicBezTo>
                  <a:cubicBezTo>
                    <a:pt x="1206" y="2474"/>
                    <a:pt x="1175" y="2487"/>
                    <a:pt x="1166" y="2500"/>
                  </a:cubicBezTo>
                  <a:cubicBezTo>
                    <a:pt x="1137" y="2545"/>
                    <a:pt x="1179" y="2665"/>
                    <a:pt x="1159" y="2715"/>
                  </a:cubicBezTo>
                  <a:cubicBezTo>
                    <a:pt x="1155" y="2725"/>
                    <a:pt x="1140" y="2741"/>
                    <a:pt x="1131" y="2746"/>
                  </a:cubicBezTo>
                  <a:cubicBezTo>
                    <a:pt x="1116" y="2755"/>
                    <a:pt x="1078" y="2765"/>
                    <a:pt x="1061" y="2762"/>
                  </a:cubicBezTo>
                  <a:cubicBezTo>
                    <a:pt x="1031" y="2756"/>
                    <a:pt x="992" y="2701"/>
                    <a:pt x="963" y="2692"/>
                  </a:cubicBezTo>
                  <a:cubicBezTo>
                    <a:pt x="934" y="2683"/>
                    <a:pt x="868" y="2708"/>
                    <a:pt x="842" y="2692"/>
                  </a:cubicBezTo>
                  <a:cubicBezTo>
                    <a:pt x="820" y="2679"/>
                    <a:pt x="804" y="2624"/>
                    <a:pt x="795" y="2600"/>
                  </a:cubicBezTo>
                  <a:cubicBezTo>
                    <a:pt x="788" y="2579"/>
                    <a:pt x="791" y="2531"/>
                    <a:pt x="776" y="2515"/>
                  </a:cubicBezTo>
                  <a:cubicBezTo>
                    <a:pt x="740" y="2480"/>
                    <a:pt x="622" y="2496"/>
                    <a:pt x="580" y="2469"/>
                  </a:cubicBezTo>
                  <a:cubicBezTo>
                    <a:pt x="555" y="2452"/>
                    <a:pt x="518" y="2401"/>
                    <a:pt x="510" y="2372"/>
                  </a:cubicBezTo>
                  <a:cubicBezTo>
                    <a:pt x="506" y="2358"/>
                    <a:pt x="509" y="2325"/>
                    <a:pt x="514" y="2311"/>
                  </a:cubicBezTo>
                  <a:cubicBezTo>
                    <a:pt x="523" y="2285"/>
                    <a:pt x="567" y="2248"/>
                    <a:pt x="576" y="2222"/>
                  </a:cubicBezTo>
                  <a:cubicBezTo>
                    <a:pt x="587" y="2193"/>
                    <a:pt x="595" y="2128"/>
                    <a:pt x="584" y="2099"/>
                  </a:cubicBezTo>
                  <a:cubicBezTo>
                    <a:pt x="575" y="2073"/>
                    <a:pt x="524" y="2041"/>
                    <a:pt x="510" y="2018"/>
                  </a:cubicBezTo>
                  <a:cubicBezTo>
                    <a:pt x="493" y="1990"/>
                    <a:pt x="474" y="1926"/>
                    <a:pt x="467" y="1894"/>
                  </a:cubicBezTo>
                  <a:cubicBezTo>
                    <a:pt x="458" y="1851"/>
                    <a:pt x="469" y="1758"/>
                    <a:pt x="451" y="1717"/>
                  </a:cubicBezTo>
                  <a:cubicBezTo>
                    <a:pt x="445" y="1702"/>
                    <a:pt x="421" y="1678"/>
                    <a:pt x="408" y="1667"/>
                  </a:cubicBezTo>
                  <a:cubicBezTo>
                    <a:pt x="380" y="1640"/>
                    <a:pt x="309" y="1603"/>
                    <a:pt x="283" y="1574"/>
                  </a:cubicBezTo>
                  <a:cubicBezTo>
                    <a:pt x="265" y="1554"/>
                    <a:pt x="253" y="1492"/>
                    <a:pt x="229" y="1478"/>
                  </a:cubicBezTo>
                  <a:cubicBezTo>
                    <a:pt x="210" y="1467"/>
                    <a:pt x="157" y="1494"/>
                    <a:pt x="143" y="1478"/>
                  </a:cubicBezTo>
                  <a:cubicBezTo>
                    <a:pt x="130" y="1464"/>
                    <a:pt x="156" y="1422"/>
                    <a:pt x="151" y="1405"/>
                  </a:cubicBezTo>
                  <a:cubicBezTo>
                    <a:pt x="145" y="1387"/>
                    <a:pt x="138" y="1374"/>
                    <a:pt x="122" y="1364"/>
                  </a:cubicBezTo>
                  <a:cubicBezTo>
                    <a:pt x="109" y="1354"/>
                    <a:pt x="84" y="1335"/>
                    <a:pt x="71" y="1328"/>
                  </a:cubicBezTo>
                  <a:cubicBezTo>
                    <a:pt x="58" y="1320"/>
                    <a:pt x="29" y="1309"/>
                    <a:pt x="15" y="1305"/>
                  </a:cubicBezTo>
                  <a:cubicBezTo>
                    <a:pt x="10" y="1303"/>
                    <a:pt x="5" y="1302"/>
                    <a:pt x="0" y="1301"/>
                  </a:cubicBezTo>
                  <a:cubicBezTo>
                    <a:pt x="22" y="1284"/>
                    <a:pt x="52" y="1270"/>
                    <a:pt x="69" y="1265"/>
                  </a:cubicBezTo>
                  <a:cubicBezTo>
                    <a:pt x="102" y="1255"/>
                    <a:pt x="172" y="1286"/>
                    <a:pt x="205" y="1277"/>
                  </a:cubicBezTo>
                  <a:cubicBezTo>
                    <a:pt x="236" y="1269"/>
                    <a:pt x="284" y="1220"/>
                    <a:pt x="312" y="1205"/>
                  </a:cubicBezTo>
                  <a:cubicBezTo>
                    <a:pt x="335" y="1193"/>
                    <a:pt x="385" y="1171"/>
                    <a:pt x="411" y="1166"/>
                  </a:cubicBezTo>
                  <a:cubicBezTo>
                    <a:pt x="436" y="1161"/>
                    <a:pt x="488" y="1170"/>
                    <a:pt x="513" y="1166"/>
                  </a:cubicBezTo>
                  <a:cubicBezTo>
                    <a:pt x="557" y="1159"/>
                    <a:pt x="651" y="1140"/>
                    <a:pt x="684" y="1109"/>
                  </a:cubicBezTo>
                  <a:cubicBezTo>
                    <a:pt x="703" y="1091"/>
                    <a:pt x="716" y="1036"/>
                    <a:pt x="723" y="1010"/>
                  </a:cubicBezTo>
                  <a:cubicBezTo>
                    <a:pt x="734" y="969"/>
                    <a:pt x="743" y="884"/>
                    <a:pt x="745" y="841"/>
                  </a:cubicBezTo>
                  <a:cubicBezTo>
                    <a:pt x="748" y="808"/>
                    <a:pt x="740" y="741"/>
                    <a:pt x="745" y="707"/>
                  </a:cubicBezTo>
                  <a:cubicBezTo>
                    <a:pt x="751" y="672"/>
                    <a:pt x="781" y="606"/>
                    <a:pt x="790" y="571"/>
                  </a:cubicBezTo>
                  <a:cubicBezTo>
                    <a:pt x="804" y="518"/>
                    <a:pt x="816" y="409"/>
                    <a:pt x="830" y="356"/>
                  </a:cubicBezTo>
                  <a:cubicBezTo>
                    <a:pt x="840" y="318"/>
                    <a:pt x="862" y="241"/>
                    <a:pt x="882" y="207"/>
                  </a:cubicBezTo>
                  <a:cubicBezTo>
                    <a:pt x="899" y="178"/>
                    <a:pt x="944" y="128"/>
                    <a:pt x="971" y="108"/>
                  </a:cubicBezTo>
                  <a:cubicBezTo>
                    <a:pt x="996" y="90"/>
                    <a:pt x="1055" y="72"/>
                    <a:pt x="1082" y="58"/>
                  </a:cubicBezTo>
                  <a:cubicBezTo>
                    <a:pt x="1105" y="47"/>
                    <a:pt x="1145" y="13"/>
                    <a:pt x="1169" y="6"/>
                  </a:cubicBezTo>
                  <a:cubicBezTo>
                    <a:pt x="1183" y="3"/>
                    <a:pt x="1213" y="0"/>
                    <a:pt x="1226" y="6"/>
                  </a:cubicBezTo>
                  <a:cubicBezTo>
                    <a:pt x="1248" y="17"/>
                    <a:pt x="1274" y="62"/>
                    <a:pt x="1286" y="83"/>
                  </a:cubicBezTo>
                  <a:cubicBezTo>
                    <a:pt x="1297" y="104"/>
                    <a:pt x="1306" y="152"/>
                    <a:pt x="1318" y="172"/>
                  </a:cubicBezTo>
                  <a:cubicBezTo>
                    <a:pt x="1326" y="188"/>
                    <a:pt x="1358" y="210"/>
                    <a:pt x="1362" y="227"/>
                  </a:cubicBezTo>
                  <a:cubicBezTo>
                    <a:pt x="1371" y="258"/>
                    <a:pt x="1359" y="326"/>
                    <a:pt x="1345" y="356"/>
                  </a:cubicBezTo>
                  <a:cubicBezTo>
                    <a:pt x="1335" y="376"/>
                    <a:pt x="1297" y="405"/>
                    <a:pt x="1283" y="423"/>
                  </a:cubicBezTo>
                  <a:cubicBezTo>
                    <a:pt x="1263" y="448"/>
                    <a:pt x="1224" y="499"/>
                    <a:pt x="1211" y="529"/>
                  </a:cubicBezTo>
                  <a:cubicBezTo>
                    <a:pt x="1200" y="555"/>
                    <a:pt x="1186" y="612"/>
                    <a:pt x="1189" y="641"/>
                  </a:cubicBezTo>
                  <a:cubicBezTo>
                    <a:pt x="1192" y="662"/>
                    <a:pt x="1211" y="704"/>
                    <a:pt x="1226" y="720"/>
                  </a:cubicBezTo>
                  <a:cubicBezTo>
                    <a:pt x="1263" y="757"/>
                    <a:pt x="1369" y="787"/>
                    <a:pt x="1417" y="809"/>
                  </a:cubicBezTo>
                  <a:cubicBezTo>
                    <a:pt x="1450" y="824"/>
                    <a:pt x="1522" y="846"/>
                    <a:pt x="1551" y="869"/>
                  </a:cubicBezTo>
                  <a:cubicBezTo>
                    <a:pt x="1569" y="883"/>
                    <a:pt x="1586" y="930"/>
                    <a:pt x="1605" y="943"/>
                  </a:cubicBezTo>
                  <a:cubicBezTo>
                    <a:pt x="1631" y="960"/>
                    <a:pt x="1696" y="965"/>
                    <a:pt x="1727" y="973"/>
                  </a:cubicBezTo>
                  <a:cubicBezTo>
                    <a:pt x="1742" y="977"/>
                    <a:pt x="1771" y="982"/>
                    <a:pt x="1790" y="9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9" name="Freeform 52"/>
            <p:cNvSpPr>
              <a:spLocks/>
            </p:cNvSpPr>
            <p:nvPr/>
          </p:nvSpPr>
          <p:spPr bwMode="auto">
            <a:xfrm>
              <a:off x="3181349" y="4260850"/>
              <a:ext cx="928688" cy="957263"/>
            </a:xfrm>
            <a:custGeom>
              <a:avLst/>
              <a:gdLst>
                <a:gd name="T0" fmla="*/ 4647 w 5483"/>
                <a:gd name="T1" fmla="*/ 3365 h 5650"/>
                <a:gd name="T2" fmla="*/ 4926 w 5483"/>
                <a:gd name="T3" fmla="*/ 3597 h 5650"/>
                <a:gd name="T4" fmla="*/ 5231 w 5483"/>
                <a:gd name="T5" fmla="*/ 3522 h 5650"/>
                <a:gd name="T6" fmla="*/ 5452 w 5483"/>
                <a:gd name="T7" fmla="*/ 3991 h 5650"/>
                <a:gd name="T8" fmla="*/ 4950 w 5483"/>
                <a:gd name="T9" fmla="*/ 4120 h 5650"/>
                <a:gd name="T10" fmla="*/ 4584 w 5483"/>
                <a:gd name="T11" fmla="*/ 4373 h 5650"/>
                <a:gd name="T12" fmla="*/ 4225 w 5483"/>
                <a:gd name="T13" fmla="*/ 4504 h 5650"/>
                <a:gd name="T14" fmla="*/ 3967 w 5483"/>
                <a:gd name="T15" fmla="*/ 4626 h 5650"/>
                <a:gd name="T16" fmla="*/ 3619 w 5483"/>
                <a:gd name="T17" fmla="*/ 4576 h 5650"/>
                <a:gd name="T18" fmla="*/ 3173 w 5483"/>
                <a:gd name="T19" fmla="*/ 4505 h 5650"/>
                <a:gd name="T20" fmla="*/ 2791 w 5483"/>
                <a:gd name="T21" fmla="*/ 4768 h 5650"/>
                <a:gd name="T22" fmla="*/ 2522 w 5483"/>
                <a:gd name="T23" fmla="*/ 4900 h 5650"/>
                <a:gd name="T24" fmla="*/ 2661 w 5483"/>
                <a:gd name="T25" fmla="*/ 5544 h 5650"/>
                <a:gd name="T26" fmla="*/ 2265 w 5483"/>
                <a:gd name="T27" fmla="*/ 5516 h 5650"/>
                <a:gd name="T28" fmla="*/ 2144 w 5483"/>
                <a:gd name="T29" fmla="*/ 5232 h 5650"/>
                <a:gd name="T30" fmla="*/ 1731 w 5483"/>
                <a:gd name="T31" fmla="*/ 5334 h 5650"/>
                <a:gd name="T32" fmla="*/ 1518 w 5483"/>
                <a:gd name="T33" fmla="*/ 5044 h 5650"/>
                <a:gd name="T34" fmla="*/ 1011 w 5483"/>
                <a:gd name="T35" fmla="*/ 4846 h 5650"/>
                <a:gd name="T36" fmla="*/ 1163 w 5483"/>
                <a:gd name="T37" fmla="*/ 4429 h 5650"/>
                <a:gd name="T38" fmla="*/ 990 w 5483"/>
                <a:gd name="T39" fmla="*/ 4216 h 5650"/>
                <a:gd name="T40" fmla="*/ 811 w 5483"/>
                <a:gd name="T41" fmla="*/ 3921 h 5650"/>
                <a:gd name="T42" fmla="*/ 852 w 5483"/>
                <a:gd name="T43" fmla="*/ 3511 h 5650"/>
                <a:gd name="T44" fmla="*/ 238 w 5483"/>
                <a:gd name="T45" fmla="*/ 3514 h 5650"/>
                <a:gd name="T46" fmla="*/ 99 w 5483"/>
                <a:gd name="T47" fmla="*/ 3453 h 5650"/>
                <a:gd name="T48" fmla="*/ 50 w 5483"/>
                <a:gd name="T49" fmla="*/ 2996 h 5650"/>
                <a:gd name="T50" fmla="*/ 207 w 5483"/>
                <a:gd name="T51" fmla="*/ 2708 h 5650"/>
                <a:gd name="T52" fmla="*/ 514 w 5483"/>
                <a:gd name="T53" fmla="*/ 2423 h 5650"/>
                <a:gd name="T54" fmla="*/ 826 w 5483"/>
                <a:gd name="T55" fmla="*/ 2228 h 5650"/>
                <a:gd name="T56" fmla="*/ 839 w 5483"/>
                <a:gd name="T57" fmla="*/ 1952 h 5650"/>
                <a:gd name="T58" fmla="*/ 887 w 5483"/>
                <a:gd name="T59" fmla="*/ 1171 h 5650"/>
                <a:gd name="T60" fmla="*/ 615 w 5483"/>
                <a:gd name="T61" fmla="*/ 974 h 5650"/>
                <a:gd name="T62" fmla="*/ 638 w 5483"/>
                <a:gd name="T63" fmla="*/ 548 h 5650"/>
                <a:gd name="T64" fmla="*/ 902 w 5483"/>
                <a:gd name="T65" fmla="*/ 654 h 5650"/>
                <a:gd name="T66" fmla="*/ 905 w 5483"/>
                <a:gd name="T67" fmla="*/ 224 h 5650"/>
                <a:gd name="T68" fmla="*/ 1145 w 5483"/>
                <a:gd name="T69" fmla="*/ 135 h 5650"/>
                <a:gd name="T70" fmla="*/ 1207 w 5483"/>
                <a:gd name="T71" fmla="*/ 332 h 5650"/>
                <a:gd name="T72" fmla="*/ 1489 w 5483"/>
                <a:gd name="T73" fmla="*/ 345 h 5650"/>
                <a:gd name="T74" fmla="*/ 1715 w 5483"/>
                <a:gd name="T75" fmla="*/ 835 h 5650"/>
                <a:gd name="T76" fmla="*/ 2183 w 5483"/>
                <a:gd name="T77" fmla="*/ 1083 h 5650"/>
                <a:gd name="T78" fmla="*/ 2521 w 5483"/>
                <a:gd name="T79" fmla="*/ 1741 h 5650"/>
                <a:gd name="T80" fmla="*/ 2755 w 5483"/>
                <a:gd name="T81" fmla="*/ 2200 h 5650"/>
                <a:gd name="T82" fmla="*/ 3333 w 5483"/>
                <a:gd name="T83" fmla="*/ 2100 h 5650"/>
                <a:gd name="T84" fmla="*/ 3490 w 5483"/>
                <a:gd name="T85" fmla="*/ 1298 h 5650"/>
                <a:gd name="T86" fmla="*/ 3818 w 5483"/>
                <a:gd name="T87" fmla="*/ 747 h 5650"/>
                <a:gd name="T88" fmla="*/ 4278 w 5483"/>
                <a:gd name="T89" fmla="*/ 466 h 5650"/>
                <a:gd name="T90" fmla="*/ 4345 w 5483"/>
                <a:gd name="T91" fmla="*/ 905 h 5650"/>
                <a:gd name="T92" fmla="*/ 4820 w 5483"/>
                <a:gd name="T93" fmla="*/ 917 h 5650"/>
                <a:gd name="T94" fmla="*/ 4647 w 5483"/>
                <a:gd name="T95" fmla="*/ 1376 h 5650"/>
                <a:gd name="T96" fmla="*/ 4113 w 5483"/>
                <a:gd name="T97" fmla="*/ 1338 h 5650"/>
                <a:gd name="T98" fmla="*/ 3943 w 5483"/>
                <a:gd name="T99" fmla="*/ 1735 h 5650"/>
                <a:gd name="T100" fmla="*/ 4330 w 5483"/>
                <a:gd name="T101" fmla="*/ 1842 h 5650"/>
                <a:gd name="T102" fmla="*/ 4392 w 5483"/>
                <a:gd name="T103" fmla="*/ 2292 h 5650"/>
                <a:gd name="T104" fmla="*/ 4458 w 5483"/>
                <a:gd name="T105" fmla="*/ 275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3" h="5650">
                  <a:moveTo>
                    <a:pt x="4408" y="3194"/>
                  </a:moveTo>
                  <a:cubicBezTo>
                    <a:pt x="4400" y="3219"/>
                    <a:pt x="4394" y="3244"/>
                    <a:pt x="4396" y="3262"/>
                  </a:cubicBezTo>
                  <a:cubicBezTo>
                    <a:pt x="4400" y="3303"/>
                    <a:pt x="4450" y="3375"/>
                    <a:pt x="4477" y="3407"/>
                  </a:cubicBezTo>
                  <a:cubicBezTo>
                    <a:pt x="4486" y="3417"/>
                    <a:pt x="4507" y="3445"/>
                    <a:pt x="4520" y="3441"/>
                  </a:cubicBezTo>
                  <a:cubicBezTo>
                    <a:pt x="4537" y="3436"/>
                    <a:pt x="4529" y="3383"/>
                    <a:pt x="4543" y="3372"/>
                  </a:cubicBezTo>
                  <a:cubicBezTo>
                    <a:pt x="4564" y="3356"/>
                    <a:pt x="4623" y="3356"/>
                    <a:pt x="4647" y="3365"/>
                  </a:cubicBezTo>
                  <a:cubicBezTo>
                    <a:pt x="4659" y="3369"/>
                    <a:pt x="4670" y="3398"/>
                    <a:pt x="4682" y="3399"/>
                  </a:cubicBezTo>
                  <a:cubicBezTo>
                    <a:pt x="4701" y="3401"/>
                    <a:pt x="4725" y="3357"/>
                    <a:pt x="4744" y="3357"/>
                  </a:cubicBezTo>
                  <a:cubicBezTo>
                    <a:pt x="4757" y="3357"/>
                    <a:pt x="4777" y="3378"/>
                    <a:pt x="4787" y="3388"/>
                  </a:cubicBezTo>
                  <a:cubicBezTo>
                    <a:pt x="4800" y="3401"/>
                    <a:pt x="4826" y="3431"/>
                    <a:pt x="4833" y="3449"/>
                  </a:cubicBezTo>
                  <a:cubicBezTo>
                    <a:pt x="4846" y="3480"/>
                    <a:pt x="4829" y="3558"/>
                    <a:pt x="4852" y="3582"/>
                  </a:cubicBezTo>
                  <a:cubicBezTo>
                    <a:pt x="4865" y="3596"/>
                    <a:pt x="4908" y="3591"/>
                    <a:pt x="4926" y="3597"/>
                  </a:cubicBezTo>
                  <a:cubicBezTo>
                    <a:pt x="4938" y="3602"/>
                    <a:pt x="4961" y="3614"/>
                    <a:pt x="4972" y="3620"/>
                  </a:cubicBezTo>
                  <a:cubicBezTo>
                    <a:pt x="4981" y="3626"/>
                    <a:pt x="4997" y="3645"/>
                    <a:pt x="5007" y="3643"/>
                  </a:cubicBezTo>
                  <a:cubicBezTo>
                    <a:pt x="5021" y="3642"/>
                    <a:pt x="5035" y="3610"/>
                    <a:pt x="5046" y="3601"/>
                  </a:cubicBezTo>
                  <a:cubicBezTo>
                    <a:pt x="5057" y="3592"/>
                    <a:pt x="5082" y="3576"/>
                    <a:pt x="5096" y="3571"/>
                  </a:cubicBezTo>
                  <a:cubicBezTo>
                    <a:pt x="5110" y="3565"/>
                    <a:pt x="5139" y="3561"/>
                    <a:pt x="5153" y="3556"/>
                  </a:cubicBezTo>
                  <a:cubicBezTo>
                    <a:pt x="5173" y="3549"/>
                    <a:pt x="5210" y="3521"/>
                    <a:pt x="5231" y="3522"/>
                  </a:cubicBezTo>
                  <a:cubicBezTo>
                    <a:pt x="5251" y="3524"/>
                    <a:pt x="5282" y="3554"/>
                    <a:pt x="5300" y="3564"/>
                  </a:cubicBezTo>
                  <a:cubicBezTo>
                    <a:pt x="5313" y="3572"/>
                    <a:pt x="5342" y="3585"/>
                    <a:pt x="5355" y="3594"/>
                  </a:cubicBezTo>
                  <a:cubicBezTo>
                    <a:pt x="5377" y="3608"/>
                    <a:pt x="5415" y="3643"/>
                    <a:pt x="5433" y="3662"/>
                  </a:cubicBezTo>
                  <a:cubicBezTo>
                    <a:pt x="5448" y="3680"/>
                    <a:pt x="5467" y="3718"/>
                    <a:pt x="5470" y="3741"/>
                  </a:cubicBezTo>
                  <a:cubicBezTo>
                    <a:pt x="5472" y="3755"/>
                    <a:pt x="5470" y="3778"/>
                    <a:pt x="5467" y="3792"/>
                  </a:cubicBezTo>
                  <a:cubicBezTo>
                    <a:pt x="5457" y="3841"/>
                    <a:pt x="5483" y="3952"/>
                    <a:pt x="5452" y="3991"/>
                  </a:cubicBezTo>
                  <a:cubicBezTo>
                    <a:pt x="5440" y="4005"/>
                    <a:pt x="5398" y="4013"/>
                    <a:pt x="5378" y="4013"/>
                  </a:cubicBezTo>
                  <a:cubicBezTo>
                    <a:pt x="5359" y="4014"/>
                    <a:pt x="5321" y="3990"/>
                    <a:pt x="5301" y="3994"/>
                  </a:cubicBezTo>
                  <a:cubicBezTo>
                    <a:pt x="5284" y="3998"/>
                    <a:pt x="5260" y="4025"/>
                    <a:pt x="5247" y="4036"/>
                  </a:cubicBezTo>
                  <a:cubicBezTo>
                    <a:pt x="5204" y="4075"/>
                    <a:pt x="5087" y="4147"/>
                    <a:pt x="5059" y="4250"/>
                  </a:cubicBezTo>
                  <a:cubicBezTo>
                    <a:pt x="5044" y="4226"/>
                    <a:pt x="5017" y="4176"/>
                    <a:pt x="4998" y="4155"/>
                  </a:cubicBezTo>
                  <a:cubicBezTo>
                    <a:pt x="4988" y="4144"/>
                    <a:pt x="4964" y="4127"/>
                    <a:pt x="4950" y="4120"/>
                  </a:cubicBezTo>
                  <a:cubicBezTo>
                    <a:pt x="4937" y="4114"/>
                    <a:pt x="4908" y="4103"/>
                    <a:pt x="4894" y="4106"/>
                  </a:cubicBezTo>
                  <a:cubicBezTo>
                    <a:pt x="4870" y="4110"/>
                    <a:pt x="4836" y="4149"/>
                    <a:pt x="4815" y="4160"/>
                  </a:cubicBezTo>
                  <a:cubicBezTo>
                    <a:pt x="4797" y="4170"/>
                    <a:pt x="4747" y="4188"/>
                    <a:pt x="4740" y="4188"/>
                  </a:cubicBezTo>
                  <a:cubicBezTo>
                    <a:pt x="4734" y="4188"/>
                    <a:pt x="4661" y="4239"/>
                    <a:pt x="4638" y="4259"/>
                  </a:cubicBezTo>
                  <a:cubicBezTo>
                    <a:pt x="4622" y="4273"/>
                    <a:pt x="4586" y="4300"/>
                    <a:pt x="4579" y="4320"/>
                  </a:cubicBezTo>
                  <a:cubicBezTo>
                    <a:pt x="4574" y="4333"/>
                    <a:pt x="4583" y="4360"/>
                    <a:pt x="4584" y="4373"/>
                  </a:cubicBezTo>
                  <a:cubicBezTo>
                    <a:pt x="4584" y="4385"/>
                    <a:pt x="4588" y="4410"/>
                    <a:pt x="4582" y="4419"/>
                  </a:cubicBezTo>
                  <a:cubicBezTo>
                    <a:pt x="4571" y="4438"/>
                    <a:pt x="4529" y="4455"/>
                    <a:pt x="4509" y="4462"/>
                  </a:cubicBezTo>
                  <a:cubicBezTo>
                    <a:pt x="4497" y="4467"/>
                    <a:pt x="4472" y="4470"/>
                    <a:pt x="4460" y="4474"/>
                  </a:cubicBezTo>
                  <a:cubicBezTo>
                    <a:pt x="4434" y="4482"/>
                    <a:pt x="4386" y="4506"/>
                    <a:pt x="4362" y="4517"/>
                  </a:cubicBezTo>
                  <a:cubicBezTo>
                    <a:pt x="4341" y="4527"/>
                    <a:pt x="4300" y="4561"/>
                    <a:pt x="4276" y="4557"/>
                  </a:cubicBezTo>
                  <a:cubicBezTo>
                    <a:pt x="4258" y="4553"/>
                    <a:pt x="4241" y="4512"/>
                    <a:pt x="4225" y="4504"/>
                  </a:cubicBezTo>
                  <a:cubicBezTo>
                    <a:pt x="4217" y="4499"/>
                    <a:pt x="4199" y="4495"/>
                    <a:pt x="4190" y="4497"/>
                  </a:cubicBezTo>
                  <a:cubicBezTo>
                    <a:pt x="4171" y="4501"/>
                    <a:pt x="4135" y="4523"/>
                    <a:pt x="4123" y="4538"/>
                  </a:cubicBezTo>
                  <a:cubicBezTo>
                    <a:pt x="4111" y="4552"/>
                    <a:pt x="4105" y="4589"/>
                    <a:pt x="4098" y="4606"/>
                  </a:cubicBezTo>
                  <a:cubicBezTo>
                    <a:pt x="4090" y="4626"/>
                    <a:pt x="4080" y="4672"/>
                    <a:pt x="4063" y="4685"/>
                  </a:cubicBezTo>
                  <a:cubicBezTo>
                    <a:pt x="4055" y="4692"/>
                    <a:pt x="4032" y="4696"/>
                    <a:pt x="4022" y="4692"/>
                  </a:cubicBezTo>
                  <a:cubicBezTo>
                    <a:pt x="4002" y="4684"/>
                    <a:pt x="3981" y="4643"/>
                    <a:pt x="3967" y="4626"/>
                  </a:cubicBezTo>
                  <a:cubicBezTo>
                    <a:pt x="3951" y="4605"/>
                    <a:pt x="3926" y="4555"/>
                    <a:pt x="3903" y="4542"/>
                  </a:cubicBezTo>
                  <a:cubicBezTo>
                    <a:pt x="3881" y="4529"/>
                    <a:pt x="3826" y="4523"/>
                    <a:pt x="3801" y="4528"/>
                  </a:cubicBezTo>
                  <a:cubicBezTo>
                    <a:pt x="3779" y="4533"/>
                    <a:pt x="3747" y="4578"/>
                    <a:pt x="3726" y="4573"/>
                  </a:cubicBezTo>
                  <a:cubicBezTo>
                    <a:pt x="3713" y="4570"/>
                    <a:pt x="3711" y="4527"/>
                    <a:pt x="3697" y="4525"/>
                  </a:cubicBezTo>
                  <a:cubicBezTo>
                    <a:pt x="3689" y="4524"/>
                    <a:pt x="3680" y="4542"/>
                    <a:pt x="3673" y="4547"/>
                  </a:cubicBezTo>
                  <a:cubicBezTo>
                    <a:pt x="3661" y="4556"/>
                    <a:pt x="3631" y="4567"/>
                    <a:pt x="3619" y="4576"/>
                  </a:cubicBezTo>
                  <a:cubicBezTo>
                    <a:pt x="3594" y="4595"/>
                    <a:pt x="3550" y="4639"/>
                    <a:pt x="3530" y="4662"/>
                  </a:cubicBezTo>
                  <a:cubicBezTo>
                    <a:pt x="3514" y="4680"/>
                    <a:pt x="3496" y="4731"/>
                    <a:pt x="3474" y="4738"/>
                  </a:cubicBezTo>
                  <a:cubicBezTo>
                    <a:pt x="3455" y="4744"/>
                    <a:pt x="3417" y="4722"/>
                    <a:pt x="3401" y="4712"/>
                  </a:cubicBezTo>
                  <a:cubicBezTo>
                    <a:pt x="3381" y="4699"/>
                    <a:pt x="3354" y="4659"/>
                    <a:pt x="3337" y="4642"/>
                  </a:cubicBezTo>
                  <a:cubicBezTo>
                    <a:pt x="3311" y="4618"/>
                    <a:pt x="3255" y="4573"/>
                    <a:pt x="3228" y="4550"/>
                  </a:cubicBezTo>
                  <a:cubicBezTo>
                    <a:pt x="3214" y="4539"/>
                    <a:pt x="3190" y="4511"/>
                    <a:pt x="3173" y="4505"/>
                  </a:cubicBezTo>
                  <a:cubicBezTo>
                    <a:pt x="3159" y="4500"/>
                    <a:pt x="3126" y="4502"/>
                    <a:pt x="3112" y="4507"/>
                  </a:cubicBezTo>
                  <a:cubicBezTo>
                    <a:pt x="3095" y="4513"/>
                    <a:pt x="3063" y="4534"/>
                    <a:pt x="3052" y="4548"/>
                  </a:cubicBezTo>
                  <a:cubicBezTo>
                    <a:pt x="3043" y="4560"/>
                    <a:pt x="3041" y="4592"/>
                    <a:pt x="3034" y="4606"/>
                  </a:cubicBezTo>
                  <a:cubicBezTo>
                    <a:pt x="3021" y="4635"/>
                    <a:pt x="2988" y="4691"/>
                    <a:pt x="2965" y="4712"/>
                  </a:cubicBezTo>
                  <a:cubicBezTo>
                    <a:pt x="2946" y="4729"/>
                    <a:pt x="2898" y="4751"/>
                    <a:pt x="2874" y="4758"/>
                  </a:cubicBezTo>
                  <a:cubicBezTo>
                    <a:pt x="2854" y="4764"/>
                    <a:pt x="2812" y="4770"/>
                    <a:pt x="2791" y="4768"/>
                  </a:cubicBezTo>
                  <a:cubicBezTo>
                    <a:pt x="2775" y="4767"/>
                    <a:pt x="2743" y="4754"/>
                    <a:pt x="2727" y="4750"/>
                  </a:cubicBezTo>
                  <a:cubicBezTo>
                    <a:pt x="2713" y="4746"/>
                    <a:pt x="2684" y="4744"/>
                    <a:pt x="2671" y="4738"/>
                  </a:cubicBezTo>
                  <a:cubicBezTo>
                    <a:pt x="2659" y="4733"/>
                    <a:pt x="2639" y="4711"/>
                    <a:pt x="2626" y="4708"/>
                  </a:cubicBezTo>
                  <a:cubicBezTo>
                    <a:pt x="2616" y="4707"/>
                    <a:pt x="2594" y="4710"/>
                    <a:pt x="2587" y="4717"/>
                  </a:cubicBezTo>
                  <a:cubicBezTo>
                    <a:pt x="2566" y="4736"/>
                    <a:pt x="2567" y="4801"/>
                    <a:pt x="2557" y="4827"/>
                  </a:cubicBezTo>
                  <a:cubicBezTo>
                    <a:pt x="2550" y="4846"/>
                    <a:pt x="2524" y="4880"/>
                    <a:pt x="2522" y="4900"/>
                  </a:cubicBezTo>
                  <a:cubicBezTo>
                    <a:pt x="2519" y="4937"/>
                    <a:pt x="2548" y="5008"/>
                    <a:pt x="2560" y="5042"/>
                  </a:cubicBezTo>
                  <a:cubicBezTo>
                    <a:pt x="2569" y="5065"/>
                    <a:pt x="2593" y="5107"/>
                    <a:pt x="2602" y="5130"/>
                  </a:cubicBezTo>
                  <a:cubicBezTo>
                    <a:pt x="2614" y="5163"/>
                    <a:pt x="2641" y="5231"/>
                    <a:pt x="2643" y="5267"/>
                  </a:cubicBezTo>
                  <a:cubicBezTo>
                    <a:pt x="2644" y="5300"/>
                    <a:pt x="2619" y="5364"/>
                    <a:pt x="2616" y="5397"/>
                  </a:cubicBezTo>
                  <a:cubicBezTo>
                    <a:pt x="2614" y="5426"/>
                    <a:pt x="2605" y="5487"/>
                    <a:pt x="2618" y="5513"/>
                  </a:cubicBezTo>
                  <a:cubicBezTo>
                    <a:pt x="2624" y="5525"/>
                    <a:pt x="2654" y="5533"/>
                    <a:pt x="2661" y="5544"/>
                  </a:cubicBezTo>
                  <a:cubicBezTo>
                    <a:pt x="2669" y="5557"/>
                    <a:pt x="2679" y="5589"/>
                    <a:pt x="2674" y="5604"/>
                  </a:cubicBezTo>
                  <a:cubicBezTo>
                    <a:pt x="2669" y="5620"/>
                    <a:pt x="2638" y="5644"/>
                    <a:pt x="2621" y="5647"/>
                  </a:cubicBezTo>
                  <a:cubicBezTo>
                    <a:pt x="2593" y="5650"/>
                    <a:pt x="2546" y="5603"/>
                    <a:pt x="2517" y="5599"/>
                  </a:cubicBezTo>
                  <a:cubicBezTo>
                    <a:pt x="2488" y="5594"/>
                    <a:pt x="2429" y="5613"/>
                    <a:pt x="2400" y="5610"/>
                  </a:cubicBezTo>
                  <a:cubicBezTo>
                    <a:pt x="2374" y="5608"/>
                    <a:pt x="2320" y="5599"/>
                    <a:pt x="2299" y="5582"/>
                  </a:cubicBezTo>
                  <a:cubicBezTo>
                    <a:pt x="2285" y="5570"/>
                    <a:pt x="2269" y="5534"/>
                    <a:pt x="2265" y="5516"/>
                  </a:cubicBezTo>
                  <a:cubicBezTo>
                    <a:pt x="2259" y="5495"/>
                    <a:pt x="2260" y="5451"/>
                    <a:pt x="2265" y="5430"/>
                  </a:cubicBezTo>
                  <a:cubicBezTo>
                    <a:pt x="2267" y="5419"/>
                    <a:pt x="2285" y="5402"/>
                    <a:pt x="2284" y="5391"/>
                  </a:cubicBezTo>
                  <a:cubicBezTo>
                    <a:pt x="2284" y="5377"/>
                    <a:pt x="2263" y="5355"/>
                    <a:pt x="2258" y="5343"/>
                  </a:cubicBezTo>
                  <a:cubicBezTo>
                    <a:pt x="2252" y="5327"/>
                    <a:pt x="2248" y="5294"/>
                    <a:pt x="2241" y="5278"/>
                  </a:cubicBezTo>
                  <a:cubicBezTo>
                    <a:pt x="2236" y="5266"/>
                    <a:pt x="2227" y="5237"/>
                    <a:pt x="2215" y="5230"/>
                  </a:cubicBezTo>
                  <a:cubicBezTo>
                    <a:pt x="2200" y="5222"/>
                    <a:pt x="2161" y="5228"/>
                    <a:pt x="2144" y="5232"/>
                  </a:cubicBezTo>
                  <a:cubicBezTo>
                    <a:pt x="2122" y="5237"/>
                    <a:pt x="2077" y="5254"/>
                    <a:pt x="2060" y="5270"/>
                  </a:cubicBezTo>
                  <a:cubicBezTo>
                    <a:pt x="2047" y="5283"/>
                    <a:pt x="2040" y="5322"/>
                    <a:pt x="2027" y="5334"/>
                  </a:cubicBezTo>
                  <a:cubicBezTo>
                    <a:pt x="2007" y="5354"/>
                    <a:pt x="1954" y="5373"/>
                    <a:pt x="1928" y="5382"/>
                  </a:cubicBezTo>
                  <a:cubicBezTo>
                    <a:pt x="1907" y="5389"/>
                    <a:pt x="1865" y="5402"/>
                    <a:pt x="1843" y="5401"/>
                  </a:cubicBezTo>
                  <a:cubicBezTo>
                    <a:pt x="1825" y="5399"/>
                    <a:pt x="1791" y="5384"/>
                    <a:pt x="1776" y="5374"/>
                  </a:cubicBezTo>
                  <a:cubicBezTo>
                    <a:pt x="1763" y="5366"/>
                    <a:pt x="1746" y="5338"/>
                    <a:pt x="1731" y="5334"/>
                  </a:cubicBezTo>
                  <a:cubicBezTo>
                    <a:pt x="1709" y="5329"/>
                    <a:pt x="1666" y="5357"/>
                    <a:pt x="1644" y="5354"/>
                  </a:cubicBezTo>
                  <a:cubicBezTo>
                    <a:pt x="1628" y="5352"/>
                    <a:pt x="1600" y="5337"/>
                    <a:pt x="1589" y="5326"/>
                  </a:cubicBezTo>
                  <a:cubicBezTo>
                    <a:pt x="1575" y="5311"/>
                    <a:pt x="1570" y="5265"/>
                    <a:pt x="1556" y="5250"/>
                  </a:cubicBezTo>
                  <a:cubicBezTo>
                    <a:pt x="1549" y="5243"/>
                    <a:pt x="1528" y="5240"/>
                    <a:pt x="1521" y="5232"/>
                  </a:cubicBezTo>
                  <a:cubicBezTo>
                    <a:pt x="1505" y="5212"/>
                    <a:pt x="1493" y="5160"/>
                    <a:pt x="1493" y="5135"/>
                  </a:cubicBezTo>
                  <a:cubicBezTo>
                    <a:pt x="1493" y="5111"/>
                    <a:pt x="1524" y="5067"/>
                    <a:pt x="1518" y="5044"/>
                  </a:cubicBezTo>
                  <a:cubicBezTo>
                    <a:pt x="1513" y="5025"/>
                    <a:pt x="1482" y="4998"/>
                    <a:pt x="1465" y="4988"/>
                  </a:cubicBezTo>
                  <a:cubicBezTo>
                    <a:pt x="1432" y="4967"/>
                    <a:pt x="1350" y="4962"/>
                    <a:pt x="1315" y="4945"/>
                  </a:cubicBezTo>
                  <a:cubicBezTo>
                    <a:pt x="1302" y="4938"/>
                    <a:pt x="1282" y="4914"/>
                    <a:pt x="1269" y="4910"/>
                  </a:cubicBezTo>
                  <a:cubicBezTo>
                    <a:pt x="1237" y="4900"/>
                    <a:pt x="1170" y="4916"/>
                    <a:pt x="1137" y="4915"/>
                  </a:cubicBezTo>
                  <a:cubicBezTo>
                    <a:pt x="1114" y="4915"/>
                    <a:pt x="1065" y="4921"/>
                    <a:pt x="1046" y="4908"/>
                  </a:cubicBezTo>
                  <a:cubicBezTo>
                    <a:pt x="1031" y="4899"/>
                    <a:pt x="1013" y="4863"/>
                    <a:pt x="1011" y="4846"/>
                  </a:cubicBezTo>
                  <a:cubicBezTo>
                    <a:pt x="1009" y="4827"/>
                    <a:pt x="1026" y="4791"/>
                    <a:pt x="1031" y="4773"/>
                  </a:cubicBezTo>
                  <a:cubicBezTo>
                    <a:pt x="1036" y="4757"/>
                    <a:pt x="1043" y="4723"/>
                    <a:pt x="1051" y="4708"/>
                  </a:cubicBezTo>
                  <a:cubicBezTo>
                    <a:pt x="1058" y="4693"/>
                    <a:pt x="1084" y="4669"/>
                    <a:pt x="1092" y="4654"/>
                  </a:cubicBezTo>
                  <a:cubicBezTo>
                    <a:pt x="1099" y="4641"/>
                    <a:pt x="1108" y="4612"/>
                    <a:pt x="1110" y="4598"/>
                  </a:cubicBezTo>
                  <a:cubicBezTo>
                    <a:pt x="1113" y="4577"/>
                    <a:pt x="1104" y="4535"/>
                    <a:pt x="1110" y="4515"/>
                  </a:cubicBezTo>
                  <a:cubicBezTo>
                    <a:pt x="1117" y="4491"/>
                    <a:pt x="1149" y="4451"/>
                    <a:pt x="1163" y="4429"/>
                  </a:cubicBezTo>
                  <a:cubicBezTo>
                    <a:pt x="1169" y="4421"/>
                    <a:pt x="1179" y="4402"/>
                    <a:pt x="1186" y="4395"/>
                  </a:cubicBezTo>
                  <a:cubicBezTo>
                    <a:pt x="1194" y="4386"/>
                    <a:pt x="1216" y="4373"/>
                    <a:pt x="1222" y="4363"/>
                  </a:cubicBezTo>
                  <a:cubicBezTo>
                    <a:pt x="1232" y="4348"/>
                    <a:pt x="1242" y="4312"/>
                    <a:pt x="1241" y="4294"/>
                  </a:cubicBezTo>
                  <a:cubicBezTo>
                    <a:pt x="1239" y="4274"/>
                    <a:pt x="1222" y="4235"/>
                    <a:pt x="1208" y="4221"/>
                  </a:cubicBezTo>
                  <a:cubicBezTo>
                    <a:pt x="1186" y="4202"/>
                    <a:pt x="1125" y="4185"/>
                    <a:pt x="1095" y="4185"/>
                  </a:cubicBezTo>
                  <a:cubicBezTo>
                    <a:pt x="1068" y="4185"/>
                    <a:pt x="1017" y="4217"/>
                    <a:pt x="990" y="4216"/>
                  </a:cubicBezTo>
                  <a:cubicBezTo>
                    <a:pt x="967" y="4216"/>
                    <a:pt x="926" y="4197"/>
                    <a:pt x="905" y="4188"/>
                  </a:cubicBezTo>
                  <a:cubicBezTo>
                    <a:pt x="889" y="4181"/>
                    <a:pt x="853" y="4168"/>
                    <a:pt x="843" y="4154"/>
                  </a:cubicBezTo>
                  <a:cubicBezTo>
                    <a:pt x="833" y="4140"/>
                    <a:pt x="832" y="4104"/>
                    <a:pt x="834" y="4087"/>
                  </a:cubicBezTo>
                  <a:cubicBezTo>
                    <a:pt x="837" y="4071"/>
                    <a:pt x="862" y="4044"/>
                    <a:pt x="864" y="4028"/>
                  </a:cubicBezTo>
                  <a:cubicBezTo>
                    <a:pt x="866" y="4013"/>
                    <a:pt x="858" y="3982"/>
                    <a:pt x="851" y="3969"/>
                  </a:cubicBezTo>
                  <a:cubicBezTo>
                    <a:pt x="844" y="3955"/>
                    <a:pt x="816" y="3936"/>
                    <a:pt x="811" y="3921"/>
                  </a:cubicBezTo>
                  <a:cubicBezTo>
                    <a:pt x="804" y="3897"/>
                    <a:pt x="825" y="3847"/>
                    <a:pt x="821" y="3823"/>
                  </a:cubicBezTo>
                  <a:cubicBezTo>
                    <a:pt x="818" y="3800"/>
                    <a:pt x="795" y="3759"/>
                    <a:pt x="786" y="3737"/>
                  </a:cubicBezTo>
                  <a:cubicBezTo>
                    <a:pt x="779" y="3719"/>
                    <a:pt x="758" y="3683"/>
                    <a:pt x="757" y="3663"/>
                  </a:cubicBezTo>
                  <a:cubicBezTo>
                    <a:pt x="756" y="3645"/>
                    <a:pt x="763" y="3607"/>
                    <a:pt x="775" y="3594"/>
                  </a:cubicBezTo>
                  <a:cubicBezTo>
                    <a:pt x="785" y="3582"/>
                    <a:pt x="822" y="3582"/>
                    <a:pt x="833" y="3570"/>
                  </a:cubicBezTo>
                  <a:cubicBezTo>
                    <a:pt x="843" y="3559"/>
                    <a:pt x="850" y="3527"/>
                    <a:pt x="852" y="3511"/>
                  </a:cubicBezTo>
                  <a:cubicBezTo>
                    <a:pt x="854" y="3498"/>
                    <a:pt x="860" y="3468"/>
                    <a:pt x="851" y="3458"/>
                  </a:cubicBezTo>
                  <a:cubicBezTo>
                    <a:pt x="841" y="3448"/>
                    <a:pt x="809" y="3453"/>
                    <a:pt x="795" y="3453"/>
                  </a:cubicBezTo>
                  <a:cubicBezTo>
                    <a:pt x="766" y="3454"/>
                    <a:pt x="708" y="3466"/>
                    <a:pt x="679" y="3468"/>
                  </a:cubicBezTo>
                  <a:cubicBezTo>
                    <a:pt x="637" y="3471"/>
                    <a:pt x="551" y="3473"/>
                    <a:pt x="509" y="3473"/>
                  </a:cubicBezTo>
                  <a:cubicBezTo>
                    <a:pt x="472" y="3473"/>
                    <a:pt x="398" y="3464"/>
                    <a:pt x="362" y="3470"/>
                  </a:cubicBezTo>
                  <a:cubicBezTo>
                    <a:pt x="329" y="3475"/>
                    <a:pt x="267" y="3498"/>
                    <a:pt x="238" y="3514"/>
                  </a:cubicBezTo>
                  <a:cubicBezTo>
                    <a:pt x="209" y="3531"/>
                    <a:pt x="161" y="3579"/>
                    <a:pt x="132" y="3597"/>
                  </a:cubicBezTo>
                  <a:cubicBezTo>
                    <a:pt x="114" y="3609"/>
                    <a:pt x="76" y="3638"/>
                    <a:pt x="55" y="3637"/>
                  </a:cubicBezTo>
                  <a:cubicBezTo>
                    <a:pt x="39" y="3635"/>
                    <a:pt x="12" y="3614"/>
                    <a:pt x="5" y="3600"/>
                  </a:cubicBezTo>
                  <a:cubicBezTo>
                    <a:pt x="0" y="3589"/>
                    <a:pt x="6" y="3563"/>
                    <a:pt x="8" y="3551"/>
                  </a:cubicBezTo>
                  <a:cubicBezTo>
                    <a:pt x="11" y="3535"/>
                    <a:pt x="17" y="3503"/>
                    <a:pt x="27" y="3491"/>
                  </a:cubicBezTo>
                  <a:cubicBezTo>
                    <a:pt x="40" y="3475"/>
                    <a:pt x="84" y="3467"/>
                    <a:pt x="99" y="3453"/>
                  </a:cubicBezTo>
                  <a:cubicBezTo>
                    <a:pt x="113" y="3441"/>
                    <a:pt x="137" y="3409"/>
                    <a:pt x="139" y="3390"/>
                  </a:cubicBezTo>
                  <a:cubicBezTo>
                    <a:pt x="142" y="3367"/>
                    <a:pt x="120" y="3322"/>
                    <a:pt x="111" y="3300"/>
                  </a:cubicBezTo>
                  <a:cubicBezTo>
                    <a:pt x="103" y="3280"/>
                    <a:pt x="83" y="3244"/>
                    <a:pt x="75" y="3225"/>
                  </a:cubicBezTo>
                  <a:cubicBezTo>
                    <a:pt x="66" y="3206"/>
                    <a:pt x="49" y="3167"/>
                    <a:pt x="45" y="3146"/>
                  </a:cubicBezTo>
                  <a:cubicBezTo>
                    <a:pt x="42" y="3128"/>
                    <a:pt x="44" y="3091"/>
                    <a:pt x="45" y="3073"/>
                  </a:cubicBezTo>
                  <a:cubicBezTo>
                    <a:pt x="45" y="3054"/>
                    <a:pt x="41" y="3013"/>
                    <a:pt x="50" y="2996"/>
                  </a:cubicBezTo>
                  <a:cubicBezTo>
                    <a:pt x="58" y="2981"/>
                    <a:pt x="87" y="2961"/>
                    <a:pt x="103" y="2954"/>
                  </a:cubicBezTo>
                  <a:cubicBezTo>
                    <a:pt x="117" y="2949"/>
                    <a:pt x="150" y="2957"/>
                    <a:pt x="164" y="2949"/>
                  </a:cubicBezTo>
                  <a:cubicBezTo>
                    <a:pt x="175" y="2943"/>
                    <a:pt x="191" y="2921"/>
                    <a:pt x="192" y="2908"/>
                  </a:cubicBezTo>
                  <a:cubicBezTo>
                    <a:pt x="192" y="2897"/>
                    <a:pt x="173" y="2881"/>
                    <a:pt x="170" y="2870"/>
                  </a:cubicBezTo>
                  <a:cubicBezTo>
                    <a:pt x="166" y="2851"/>
                    <a:pt x="174" y="2810"/>
                    <a:pt x="179" y="2791"/>
                  </a:cubicBezTo>
                  <a:cubicBezTo>
                    <a:pt x="183" y="2770"/>
                    <a:pt x="194" y="2726"/>
                    <a:pt x="207" y="2708"/>
                  </a:cubicBezTo>
                  <a:cubicBezTo>
                    <a:pt x="220" y="2688"/>
                    <a:pt x="259" y="2654"/>
                    <a:pt x="281" y="2644"/>
                  </a:cubicBezTo>
                  <a:cubicBezTo>
                    <a:pt x="298" y="2636"/>
                    <a:pt x="336" y="2638"/>
                    <a:pt x="354" y="2632"/>
                  </a:cubicBezTo>
                  <a:cubicBezTo>
                    <a:pt x="375" y="2625"/>
                    <a:pt x="415" y="2605"/>
                    <a:pt x="431" y="2589"/>
                  </a:cubicBezTo>
                  <a:cubicBezTo>
                    <a:pt x="445" y="2576"/>
                    <a:pt x="466" y="2541"/>
                    <a:pt x="471" y="2522"/>
                  </a:cubicBezTo>
                  <a:cubicBezTo>
                    <a:pt x="476" y="2502"/>
                    <a:pt x="459" y="2456"/>
                    <a:pt x="471" y="2439"/>
                  </a:cubicBezTo>
                  <a:cubicBezTo>
                    <a:pt x="477" y="2430"/>
                    <a:pt x="502" y="2421"/>
                    <a:pt x="514" y="2423"/>
                  </a:cubicBezTo>
                  <a:cubicBezTo>
                    <a:pt x="525" y="2424"/>
                    <a:pt x="540" y="2449"/>
                    <a:pt x="552" y="2449"/>
                  </a:cubicBezTo>
                  <a:cubicBezTo>
                    <a:pt x="569" y="2449"/>
                    <a:pt x="594" y="2421"/>
                    <a:pt x="606" y="2409"/>
                  </a:cubicBezTo>
                  <a:cubicBezTo>
                    <a:pt x="626" y="2391"/>
                    <a:pt x="657" y="2346"/>
                    <a:pt x="677" y="2328"/>
                  </a:cubicBezTo>
                  <a:cubicBezTo>
                    <a:pt x="690" y="2318"/>
                    <a:pt x="717" y="2297"/>
                    <a:pt x="734" y="2294"/>
                  </a:cubicBezTo>
                  <a:cubicBezTo>
                    <a:pt x="747" y="2291"/>
                    <a:pt x="776" y="2307"/>
                    <a:pt x="788" y="2300"/>
                  </a:cubicBezTo>
                  <a:cubicBezTo>
                    <a:pt x="806" y="2291"/>
                    <a:pt x="834" y="2247"/>
                    <a:pt x="826" y="2228"/>
                  </a:cubicBezTo>
                  <a:cubicBezTo>
                    <a:pt x="821" y="2215"/>
                    <a:pt x="784" y="2218"/>
                    <a:pt x="773" y="2210"/>
                  </a:cubicBezTo>
                  <a:cubicBezTo>
                    <a:pt x="760" y="2200"/>
                    <a:pt x="730" y="2172"/>
                    <a:pt x="735" y="2157"/>
                  </a:cubicBezTo>
                  <a:cubicBezTo>
                    <a:pt x="740" y="2141"/>
                    <a:pt x="782" y="2144"/>
                    <a:pt x="796" y="2137"/>
                  </a:cubicBezTo>
                  <a:cubicBezTo>
                    <a:pt x="813" y="2128"/>
                    <a:pt x="849" y="2106"/>
                    <a:pt x="857" y="2089"/>
                  </a:cubicBezTo>
                  <a:cubicBezTo>
                    <a:pt x="865" y="2073"/>
                    <a:pt x="861" y="2037"/>
                    <a:pt x="859" y="2020"/>
                  </a:cubicBezTo>
                  <a:cubicBezTo>
                    <a:pt x="857" y="2002"/>
                    <a:pt x="839" y="1970"/>
                    <a:pt x="839" y="1952"/>
                  </a:cubicBezTo>
                  <a:cubicBezTo>
                    <a:pt x="840" y="1936"/>
                    <a:pt x="857" y="1906"/>
                    <a:pt x="861" y="1891"/>
                  </a:cubicBezTo>
                  <a:cubicBezTo>
                    <a:pt x="867" y="1867"/>
                    <a:pt x="875" y="1818"/>
                    <a:pt x="877" y="1793"/>
                  </a:cubicBezTo>
                  <a:cubicBezTo>
                    <a:pt x="883" y="1744"/>
                    <a:pt x="886" y="1643"/>
                    <a:pt x="887" y="1593"/>
                  </a:cubicBezTo>
                  <a:cubicBezTo>
                    <a:pt x="888" y="1568"/>
                    <a:pt x="886" y="1517"/>
                    <a:pt x="886" y="1491"/>
                  </a:cubicBezTo>
                  <a:cubicBezTo>
                    <a:pt x="885" y="1444"/>
                    <a:pt x="882" y="1349"/>
                    <a:pt x="882" y="1301"/>
                  </a:cubicBezTo>
                  <a:cubicBezTo>
                    <a:pt x="883" y="1268"/>
                    <a:pt x="895" y="1202"/>
                    <a:pt x="887" y="1171"/>
                  </a:cubicBezTo>
                  <a:cubicBezTo>
                    <a:pt x="881" y="1146"/>
                    <a:pt x="857" y="1096"/>
                    <a:pt x="836" y="1081"/>
                  </a:cubicBezTo>
                  <a:cubicBezTo>
                    <a:pt x="821" y="1072"/>
                    <a:pt x="784" y="1069"/>
                    <a:pt x="767" y="1072"/>
                  </a:cubicBezTo>
                  <a:cubicBezTo>
                    <a:pt x="741" y="1075"/>
                    <a:pt x="698" y="1110"/>
                    <a:pt x="672" y="1111"/>
                  </a:cubicBezTo>
                  <a:cubicBezTo>
                    <a:pt x="652" y="1112"/>
                    <a:pt x="606" y="1101"/>
                    <a:pt x="593" y="1085"/>
                  </a:cubicBezTo>
                  <a:cubicBezTo>
                    <a:pt x="582" y="1071"/>
                    <a:pt x="582" y="1032"/>
                    <a:pt x="587" y="1015"/>
                  </a:cubicBezTo>
                  <a:cubicBezTo>
                    <a:pt x="590" y="1003"/>
                    <a:pt x="610" y="986"/>
                    <a:pt x="615" y="974"/>
                  </a:cubicBezTo>
                  <a:cubicBezTo>
                    <a:pt x="625" y="950"/>
                    <a:pt x="638" y="897"/>
                    <a:pt x="636" y="870"/>
                  </a:cubicBezTo>
                  <a:cubicBezTo>
                    <a:pt x="635" y="842"/>
                    <a:pt x="607" y="792"/>
                    <a:pt x="601" y="764"/>
                  </a:cubicBezTo>
                  <a:cubicBezTo>
                    <a:pt x="599" y="753"/>
                    <a:pt x="600" y="735"/>
                    <a:pt x="600" y="718"/>
                  </a:cubicBezTo>
                  <a:cubicBezTo>
                    <a:pt x="608" y="706"/>
                    <a:pt x="616" y="695"/>
                    <a:pt x="620" y="688"/>
                  </a:cubicBezTo>
                  <a:cubicBezTo>
                    <a:pt x="627" y="673"/>
                    <a:pt x="635" y="641"/>
                    <a:pt x="638" y="624"/>
                  </a:cubicBezTo>
                  <a:cubicBezTo>
                    <a:pt x="640" y="605"/>
                    <a:pt x="623" y="560"/>
                    <a:pt x="638" y="548"/>
                  </a:cubicBezTo>
                  <a:cubicBezTo>
                    <a:pt x="647" y="541"/>
                    <a:pt x="671" y="554"/>
                    <a:pt x="681" y="560"/>
                  </a:cubicBezTo>
                  <a:cubicBezTo>
                    <a:pt x="693" y="567"/>
                    <a:pt x="716" y="586"/>
                    <a:pt x="722" y="599"/>
                  </a:cubicBezTo>
                  <a:cubicBezTo>
                    <a:pt x="729" y="616"/>
                    <a:pt x="716" y="654"/>
                    <a:pt x="722" y="670"/>
                  </a:cubicBezTo>
                  <a:cubicBezTo>
                    <a:pt x="727" y="683"/>
                    <a:pt x="746" y="706"/>
                    <a:pt x="758" y="711"/>
                  </a:cubicBezTo>
                  <a:cubicBezTo>
                    <a:pt x="773" y="718"/>
                    <a:pt x="807" y="716"/>
                    <a:pt x="823" y="711"/>
                  </a:cubicBezTo>
                  <a:cubicBezTo>
                    <a:pt x="846" y="704"/>
                    <a:pt x="890" y="675"/>
                    <a:pt x="902" y="654"/>
                  </a:cubicBezTo>
                  <a:cubicBezTo>
                    <a:pt x="916" y="629"/>
                    <a:pt x="915" y="567"/>
                    <a:pt x="909" y="540"/>
                  </a:cubicBezTo>
                  <a:cubicBezTo>
                    <a:pt x="903" y="515"/>
                    <a:pt x="864" y="478"/>
                    <a:pt x="857" y="454"/>
                  </a:cubicBezTo>
                  <a:cubicBezTo>
                    <a:pt x="852" y="434"/>
                    <a:pt x="850" y="389"/>
                    <a:pt x="857" y="370"/>
                  </a:cubicBezTo>
                  <a:cubicBezTo>
                    <a:pt x="862" y="358"/>
                    <a:pt x="884" y="344"/>
                    <a:pt x="890" y="333"/>
                  </a:cubicBezTo>
                  <a:cubicBezTo>
                    <a:pt x="897" y="323"/>
                    <a:pt x="903" y="299"/>
                    <a:pt x="905" y="287"/>
                  </a:cubicBezTo>
                  <a:cubicBezTo>
                    <a:pt x="908" y="272"/>
                    <a:pt x="902" y="239"/>
                    <a:pt x="905" y="224"/>
                  </a:cubicBezTo>
                  <a:cubicBezTo>
                    <a:pt x="909" y="212"/>
                    <a:pt x="918" y="184"/>
                    <a:pt x="930" y="178"/>
                  </a:cubicBezTo>
                  <a:cubicBezTo>
                    <a:pt x="940" y="173"/>
                    <a:pt x="964" y="179"/>
                    <a:pt x="975" y="183"/>
                  </a:cubicBezTo>
                  <a:cubicBezTo>
                    <a:pt x="991" y="189"/>
                    <a:pt x="1016" y="219"/>
                    <a:pt x="1032" y="224"/>
                  </a:cubicBezTo>
                  <a:cubicBezTo>
                    <a:pt x="1047" y="229"/>
                    <a:pt x="1080" y="230"/>
                    <a:pt x="1094" y="224"/>
                  </a:cubicBezTo>
                  <a:cubicBezTo>
                    <a:pt x="1105" y="220"/>
                    <a:pt x="1120" y="200"/>
                    <a:pt x="1127" y="190"/>
                  </a:cubicBezTo>
                  <a:cubicBezTo>
                    <a:pt x="1134" y="177"/>
                    <a:pt x="1142" y="149"/>
                    <a:pt x="1145" y="135"/>
                  </a:cubicBezTo>
                  <a:cubicBezTo>
                    <a:pt x="1148" y="120"/>
                    <a:pt x="1148" y="89"/>
                    <a:pt x="1153" y="74"/>
                  </a:cubicBezTo>
                  <a:cubicBezTo>
                    <a:pt x="1158" y="60"/>
                    <a:pt x="1171" y="32"/>
                    <a:pt x="1181" y="21"/>
                  </a:cubicBezTo>
                  <a:cubicBezTo>
                    <a:pt x="1186" y="16"/>
                    <a:pt x="1196" y="8"/>
                    <a:pt x="1207" y="0"/>
                  </a:cubicBezTo>
                  <a:cubicBezTo>
                    <a:pt x="1207" y="20"/>
                    <a:pt x="1206" y="39"/>
                    <a:pt x="1207" y="52"/>
                  </a:cubicBezTo>
                  <a:cubicBezTo>
                    <a:pt x="1209" y="85"/>
                    <a:pt x="1221" y="149"/>
                    <a:pt x="1222" y="181"/>
                  </a:cubicBezTo>
                  <a:cubicBezTo>
                    <a:pt x="1222" y="219"/>
                    <a:pt x="1206" y="294"/>
                    <a:pt x="1207" y="332"/>
                  </a:cubicBezTo>
                  <a:cubicBezTo>
                    <a:pt x="1208" y="379"/>
                    <a:pt x="1218" y="472"/>
                    <a:pt x="1232" y="516"/>
                  </a:cubicBezTo>
                  <a:cubicBezTo>
                    <a:pt x="1239" y="541"/>
                    <a:pt x="1256" y="597"/>
                    <a:pt x="1279" y="610"/>
                  </a:cubicBezTo>
                  <a:cubicBezTo>
                    <a:pt x="1290" y="617"/>
                    <a:pt x="1321" y="616"/>
                    <a:pt x="1331" y="607"/>
                  </a:cubicBezTo>
                  <a:cubicBezTo>
                    <a:pt x="1349" y="591"/>
                    <a:pt x="1335" y="533"/>
                    <a:pt x="1345" y="511"/>
                  </a:cubicBezTo>
                  <a:cubicBezTo>
                    <a:pt x="1358" y="486"/>
                    <a:pt x="1404" y="452"/>
                    <a:pt x="1422" y="432"/>
                  </a:cubicBezTo>
                  <a:cubicBezTo>
                    <a:pt x="1440" y="411"/>
                    <a:pt x="1465" y="357"/>
                    <a:pt x="1489" y="345"/>
                  </a:cubicBezTo>
                  <a:cubicBezTo>
                    <a:pt x="1506" y="336"/>
                    <a:pt x="1548" y="339"/>
                    <a:pt x="1566" y="345"/>
                  </a:cubicBezTo>
                  <a:cubicBezTo>
                    <a:pt x="1594" y="355"/>
                    <a:pt x="1641" y="396"/>
                    <a:pt x="1660" y="419"/>
                  </a:cubicBezTo>
                  <a:cubicBezTo>
                    <a:pt x="1684" y="449"/>
                    <a:pt x="1710" y="522"/>
                    <a:pt x="1727" y="555"/>
                  </a:cubicBezTo>
                  <a:cubicBezTo>
                    <a:pt x="1739" y="579"/>
                    <a:pt x="1778" y="623"/>
                    <a:pt x="1777" y="650"/>
                  </a:cubicBezTo>
                  <a:cubicBezTo>
                    <a:pt x="1775" y="669"/>
                    <a:pt x="1737" y="695"/>
                    <a:pt x="1729" y="714"/>
                  </a:cubicBezTo>
                  <a:cubicBezTo>
                    <a:pt x="1718" y="742"/>
                    <a:pt x="1702" y="808"/>
                    <a:pt x="1715" y="835"/>
                  </a:cubicBezTo>
                  <a:cubicBezTo>
                    <a:pt x="1727" y="861"/>
                    <a:pt x="1792" y="876"/>
                    <a:pt x="1811" y="897"/>
                  </a:cubicBezTo>
                  <a:cubicBezTo>
                    <a:pt x="1834" y="923"/>
                    <a:pt x="1844" y="1001"/>
                    <a:pt x="1873" y="1019"/>
                  </a:cubicBezTo>
                  <a:cubicBezTo>
                    <a:pt x="1890" y="1029"/>
                    <a:pt x="1934" y="1025"/>
                    <a:pt x="1952" y="1019"/>
                  </a:cubicBezTo>
                  <a:cubicBezTo>
                    <a:pt x="1975" y="1011"/>
                    <a:pt x="2004" y="967"/>
                    <a:pt x="2027" y="959"/>
                  </a:cubicBezTo>
                  <a:cubicBezTo>
                    <a:pt x="2043" y="954"/>
                    <a:pt x="2079" y="952"/>
                    <a:pt x="2094" y="959"/>
                  </a:cubicBezTo>
                  <a:cubicBezTo>
                    <a:pt x="2128" y="977"/>
                    <a:pt x="2163" y="1050"/>
                    <a:pt x="2183" y="1083"/>
                  </a:cubicBezTo>
                  <a:cubicBezTo>
                    <a:pt x="2197" y="1107"/>
                    <a:pt x="2223" y="1156"/>
                    <a:pt x="2232" y="1182"/>
                  </a:cubicBezTo>
                  <a:cubicBezTo>
                    <a:pt x="2240" y="1207"/>
                    <a:pt x="2239" y="1263"/>
                    <a:pt x="2251" y="1286"/>
                  </a:cubicBezTo>
                  <a:cubicBezTo>
                    <a:pt x="2275" y="1331"/>
                    <a:pt x="2374" y="1383"/>
                    <a:pt x="2396" y="1429"/>
                  </a:cubicBezTo>
                  <a:cubicBezTo>
                    <a:pt x="2413" y="1467"/>
                    <a:pt x="2388" y="1561"/>
                    <a:pt x="2407" y="1598"/>
                  </a:cubicBezTo>
                  <a:cubicBezTo>
                    <a:pt x="2418" y="1620"/>
                    <a:pt x="2467" y="1641"/>
                    <a:pt x="2482" y="1660"/>
                  </a:cubicBezTo>
                  <a:cubicBezTo>
                    <a:pt x="2495" y="1678"/>
                    <a:pt x="2504" y="1725"/>
                    <a:pt x="2521" y="1741"/>
                  </a:cubicBezTo>
                  <a:cubicBezTo>
                    <a:pt x="2528" y="1748"/>
                    <a:pt x="2551" y="1748"/>
                    <a:pt x="2556" y="1756"/>
                  </a:cubicBezTo>
                  <a:cubicBezTo>
                    <a:pt x="2570" y="1783"/>
                    <a:pt x="2524" y="1848"/>
                    <a:pt x="2536" y="1876"/>
                  </a:cubicBezTo>
                  <a:cubicBezTo>
                    <a:pt x="2547" y="1899"/>
                    <a:pt x="2609" y="1908"/>
                    <a:pt x="2622" y="1930"/>
                  </a:cubicBezTo>
                  <a:cubicBezTo>
                    <a:pt x="2645" y="1967"/>
                    <a:pt x="2606" y="2070"/>
                    <a:pt x="2634" y="2103"/>
                  </a:cubicBezTo>
                  <a:cubicBezTo>
                    <a:pt x="2646" y="2118"/>
                    <a:pt x="2693" y="2111"/>
                    <a:pt x="2708" y="2123"/>
                  </a:cubicBezTo>
                  <a:cubicBezTo>
                    <a:pt x="2726" y="2136"/>
                    <a:pt x="2736" y="2188"/>
                    <a:pt x="2755" y="2200"/>
                  </a:cubicBezTo>
                  <a:cubicBezTo>
                    <a:pt x="2796" y="2224"/>
                    <a:pt x="2903" y="2228"/>
                    <a:pt x="2947" y="2208"/>
                  </a:cubicBezTo>
                  <a:cubicBezTo>
                    <a:pt x="2961" y="2200"/>
                    <a:pt x="2973" y="2165"/>
                    <a:pt x="2986" y="2154"/>
                  </a:cubicBezTo>
                  <a:cubicBezTo>
                    <a:pt x="3029" y="2114"/>
                    <a:pt x="3133" y="2053"/>
                    <a:pt x="3189" y="2034"/>
                  </a:cubicBezTo>
                  <a:cubicBezTo>
                    <a:pt x="3202" y="2030"/>
                    <a:pt x="3231" y="2020"/>
                    <a:pt x="3243" y="2026"/>
                  </a:cubicBezTo>
                  <a:cubicBezTo>
                    <a:pt x="3268" y="2039"/>
                    <a:pt x="3267" y="2120"/>
                    <a:pt x="3294" y="2127"/>
                  </a:cubicBezTo>
                  <a:cubicBezTo>
                    <a:pt x="3306" y="2129"/>
                    <a:pt x="3323" y="2106"/>
                    <a:pt x="3333" y="2100"/>
                  </a:cubicBezTo>
                  <a:cubicBezTo>
                    <a:pt x="3374" y="2073"/>
                    <a:pt x="3470" y="2036"/>
                    <a:pt x="3497" y="1996"/>
                  </a:cubicBezTo>
                  <a:cubicBezTo>
                    <a:pt x="3506" y="1983"/>
                    <a:pt x="3508" y="1952"/>
                    <a:pt x="3509" y="1938"/>
                  </a:cubicBezTo>
                  <a:cubicBezTo>
                    <a:pt x="3513" y="1898"/>
                    <a:pt x="3521" y="1817"/>
                    <a:pt x="3509" y="1780"/>
                  </a:cubicBezTo>
                  <a:cubicBezTo>
                    <a:pt x="3498" y="1744"/>
                    <a:pt x="3433" y="1693"/>
                    <a:pt x="3423" y="1656"/>
                  </a:cubicBezTo>
                  <a:cubicBezTo>
                    <a:pt x="3403" y="1580"/>
                    <a:pt x="3419" y="1413"/>
                    <a:pt x="3451" y="1340"/>
                  </a:cubicBezTo>
                  <a:cubicBezTo>
                    <a:pt x="3456" y="1327"/>
                    <a:pt x="3477" y="1304"/>
                    <a:pt x="3490" y="1298"/>
                  </a:cubicBezTo>
                  <a:cubicBezTo>
                    <a:pt x="3504" y="1291"/>
                    <a:pt x="3538" y="1301"/>
                    <a:pt x="3552" y="1294"/>
                  </a:cubicBezTo>
                  <a:cubicBezTo>
                    <a:pt x="3581" y="1279"/>
                    <a:pt x="3612" y="1217"/>
                    <a:pt x="3634" y="1194"/>
                  </a:cubicBezTo>
                  <a:cubicBezTo>
                    <a:pt x="3668" y="1157"/>
                    <a:pt x="3754" y="1099"/>
                    <a:pt x="3779" y="1055"/>
                  </a:cubicBezTo>
                  <a:cubicBezTo>
                    <a:pt x="3795" y="1026"/>
                    <a:pt x="3812" y="960"/>
                    <a:pt x="3806" y="928"/>
                  </a:cubicBezTo>
                  <a:cubicBezTo>
                    <a:pt x="3803" y="910"/>
                    <a:pt x="3768" y="884"/>
                    <a:pt x="3767" y="866"/>
                  </a:cubicBezTo>
                  <a:cubicBezTo>
                    <a:pt x="3764" y="834"/>
                    <a:pt x="3791" y="765"/>
                    <a:pt x="3818" y="747"/>
                  </a:cubicBezTo>
                  <a:cubicBezTo>
                    <a:pt x="3856" y="720"/>
                    <a:pt x="3963" y="757"/>
                    <a:pt x="4005" y="736"/>
                  </a:cubicBezTo>
                  <a:cubicBezTo>
                    <a:pt x="4018" y="729"/>
                    <a:pt x="4041" y="704"/>
                    <a:pt x="4044" y="689"/>
                  </a:cubicBezTo>
                  <a:cubicBezTo>
                    <a:pt x="4050" y="657"/>
                    <a:pt x="3998" y="599"/>
                    <a:pt x="4001" y="566"/>
                  </a:cubicBezTo>
                  <a:cubicBezTo>
                    <a:pt x="4003" y="542"/>
                    <a:pt x="4026" y="491"/>
                    <a:pt x="4048" y="481"/>
                  </a:cubicBezTo>
                  <a:cubicBezTo>
                    <a:pt x="4074" y="470"/>
                    <a:pt x="4129" y="510"/>
                    <a:pt x="4157" y="508"/>
                  </a:cubicBezTo>
                  <a:cubicBezTo>
                    <a:pt x="4189" y="507"/>
                    <a:pt x="4247" y="459"/>
                    <a:pt x="4278" y="466"/>
                  </a:cubicBezTo>
                  <a:cubicBezTo>
                    <a:pt x="4298" y="470"/>
                    <a:pt x="4337" y="500"/>
                    <a:pt x="4337" y="520"/>
                  </a:cubicBezTo>
                  <a:cubicBezTo>
                    <a:pt x="4337" y="538"/>
                    <a:pt x="4289" y="549"/>
                    <a:pt x="4282" y="566"/>
                  </a:cubicBezTo>
                  <a:cubicBezTo>
                    <a:pt x="4271" y="596"/>
                    <a:pt x="4284" y="667"/>
                    <a:pt x="4302" y="693"/>
                  </a:cubicBezTo>
                  <a:cubicBezTo>
                    <a:pt x="4315" y="712"/>
                    <a:pt x="4368" y="720"/>
                    <a:pt x="4380" y="740"/>
                  </a:cubicBezTo>
                  <a:cubicBezTo>
                    <a:pt x="4395" y="764"/>
                    <a:pt x="4397" y="828"/>
                    <a:pt x="4388" y="855"/>
                  </a:cubicBezTo>
                  <a:cubicBezTo>
                    <a:pt x="4383" y="871"/>
                    <a:pt x="4343" y="889"/>
                    <a:pt x="4345" y="905"/>
                  </a:cubicBezTo>
                  <a:cubicBezTo>
                    <a:pt x="4348" y="936"/>
                    <a:pt x="4414" y="970"/>
                    <a:pt x="4443" y="982"/>
                  </a:cubicBezTo>
                  <a:cubicBezTo>
                    <a:pt x="4467" y="993"/>
                    <a:pt x="4521" y="998"/>
                    <a:pt x="4548" y="998"/>
                  </a:cubicBezTo>
                  <a:cubicBezTo>
                    <a:pt x="4568" y="998"/>
                    <a:pt x="4612" y="998"/>
                    <a:pt x="4629" y="986"/>
                  </a:cubicBezTo>
                  <a:cubicBezTo>
                    <a:pt x="4657" y="966"/>
                    <a:pt x="4664" y="884"/>
                    <a:pt x="4691" y="863"/>
                  </a:cubicBezTo>
                  <a:cubicBezTo>
                    <a:pt x="4704" y="853"/>
                    <a:pt x="4739" y="843"/>
                    <a:pt x="4754" y="847"/>
                  </a:cubicBezTo>
                  <a:cubicBezTo>
                    <a:pt x="4777" y="854"/>
                    <a:pt x="4799" y="906"/>
                    <a:pt x="4820" y="917"/>
                  </a:cubicBezTo>
                  <a:cubicBezTo>
                    <a:pt x="4827" y="920"/>
                    <a:pt x="4847" y="914"/>
                    <a:pt x="4852" y="920"/>
                  </a:cubicBezTo>
                  <a:cubicBezTo>
                    <a:pt x="4870" y="943"/>
                    <a:pt x="4833" y="1008"/>
                    <a:pt x="4840" y="1036"/>
                  </a:cubicBezTo>
                  <a:cubicBezTo>
                    <a:pt x="4845" y="1055"/>
                    <a:pt x="4869" y="1085"/>
                    <a:pt x="4889" y="1100"/>
                  </a:cubicBezTo>
                  <a:cubicBezTo>
                    <a:pt x="4859" y="1164"/>
                    <a:pt x="4859" y="1289"/>
                    <a:pt x="4813" y="1323"/>
                  </a:cubicBezTo>
                  <a:cubicBezTo>
                    <a:pt x="4794" y="1337"/>
                    <a:pt x="4740" y="1323"/>
                    <a:pt x="4717" y="1331"/>
                  </a:cubicBezTo>
                  <a:cubicBezTo>
                    <a:pt x="4697" y="1337"/>
                    <a:pt x="4667" y="1372"/>
                    <a:pt x="4647" y="1376"/>
                  </a:cubicBezTo>
                  <a:cubicBezTo>
                    <a:pt x="4625" y="1381"/>
                    <a:pt x="4581" y="1363"/>
                    <a:pt x="4558" y="1361"/>
                  </a:cubicBezTo>
                  <a:cubicBezTo>
                    <a:pt x="4524" y="1359"/>
                    <a:pt x="4455" y="1378"/>
                    <a:pt x="4423" y="1369"/>
                  </a:cubicBezTo>
                  <a:cubicBezTo>
                    <a:pt x="4407" y="1364"/>
                    <a:pt x="4384" y="1337"/>
                    <a:pt x="4368" y="1331"/>
                  </a:cubicBezTo>
                  <a:cubicBezTo>
                    <a:pt x="4352" y="1324"/>
                    <a:pt x="4316" y="1314"/>
                    <a:pt x="4299" y="1319"/>
                  </a:cubicBezTo>
                  <a:cubicBezTo>
                    <a:pt x="4271" y="1328"/>
                    <a:pt x="4247" y="1400"/>
                    <a:pt x="4218" y="1403"/>
                  </a:cubicBezTo>
                  <a:cubicBezTo>
                    <a:pt x="4187" y="1407"/>
                    <a:pt x="4143" y="1347"/>
                    <a:pt x="4113" y="1338"/>
                  </a:cubicBezTo>
                  <a:cubicBezTo>
                    <a:pt x="4103" y="1335"/>
                    <a:pt x="4080" y="1334"/>
                    <a:pt x="4071" y="1338"/>
                  </a:cubicBezTo>
                  <a:cubicBezTo>
                    <a:pt x="4009" y="1365"/>
                    <a:pt x="3910" y="1471"/>
                    <a:pt x="3885" y="1533"/>
                  </a:cubicBezTo>
                  <a:cubicBezTo>
                    <a:pt x="3882" y="1541"/>
                    <a:pt x="3880" y="1560"/>
                    <a:pt x="3885" y="1567"/>
                  </a:cubicBezTo>
                  <a:cubicBezTo>
                    <a:pt x="3898" y="1586"/>
                    <a:pt x="3954" y="1582"/>
                    <a:pt x="3970" y="1598"/>
                  </a:cubicBezTo>
                  <a:cubicBezTo>
                    <a:pt x="3980" y="1607"/>
                    <a:pt x="3990" y="1634"/>
                    <a:pt x="3989" y="1647"/>
                  </a:cubicBezTo>
                  <a:cubicBezTo>
                    <a:pt x="3988" y="1672"/>
                    <a:pt x="3942" y="1711"/>
                    <a:pt x="3943" y="1735"/>
                  </a:cubicBezTo>
                  <a:cubicBezTo>
                    <a:pt x="3944" y="1756"/>
                    <a:pt x="3983" y="1784"/>
                    <a:pt x="3989" y="1804"/>
                  </a:cubicBezTo>
                  <a:cubicBezTo>
                    <a:pt x="3997" y="1828"/>
                    <a:pt x="3977" y="1884"/>
                    <a:pt x="3993" y="1903"/>
                  </a:cubicBezTo>
                  <a:cubicBezTo>
                    <a:pt x="4013" y="1926"/>
                    <a:pt x="4083" y="1928"/>
                    <a:pt x="4113" y="1926"/>
                  </a:cubicBezTo>
                  <a:cubicBezTo>
                    <a:pt x="4125" y="1925"/>
                    <a:pt x="4150" y="1918"/>
                    <a:pt x="4160" y="1911"/>
                  </a:cubicBezTo>
                  <a:cubicBezTo>
                    <a:pt x="4176" y="1898"/>
                    <a:pt x="4188" y="1852"/>
                    <a:pt x="4206" y="1842"/>
                  </a:cubicBezTo>
                  <a:cubicBezTo>
                    <a:pt x="4233" y="1828"/>
                    <a:pt x="4301" y="1852"/>
                    <a:pt x="4330" y="1842"/>
                  </a:cubicBezTo>
                  <a:cubicBezTo>
                    <a:pt x="4345" y="1837"/>
                    <a:pt x="4364" y="1803"/>
                    <a:pt x="4380" y="1804"/>
                  </a:cubicBezTo>
                  <a:cubicBezTo>
                    <a:pt x="4393" y="1805"/>
                    <a:pt x="4406" y="1832"/>
                    <a:pt x="4415" y="1842"/>
                  </a:cubicBezTo>
                  <a:cubicBezTo>
                    <a:pt x="4448" y="1880"/>
                    <a:pt x="4486" y="1987"/>
                    <a:pt x="4489" y="2037"/>
                  </a:cubicBezTo>
                  <a:cubicBezTo>
                    <a:pt x="4489" y="2047"/>
                    <a:pt x="4472" y="2063"/>
                    <a:pt x="4466" y="2071"/>
                  </a:cubicBezTo>
                  <a:cubicBezTo>
                    <a:pt x="4451" y="2090"/>
                    <a:pt x="4413" y="2122"/>
                    <a:pt x="4404" y="2143"/>
                  </a:cubicBezTo>
                  <a:cubicBezTo>
                    <a:pt x="4389" y="2178"/>
                    <a:pt x="4403" y="2256"/>
                    <a:pt x="4392" y="2292"/>
                  </a:cubicBezTo>
                  <a:cubicBezTo>
                    <a:pt x="4385" y="2316"/>
                    <a:pt x="4357" y="2358"/>
                    <a:pt x="4346" y="2380"/>
                  </a:cubicBezTo>
                  <a:cubicBezTo>
                    <a:pt x="4333" y="2406"/>
                    <a:pt x="4313" y="2461"/>
                    <a:pt x="4299" y="2487"/>
                  </a:cubicBezTo>
                  <a:cubicBezTo>
                    <a:pt x="4293" y="2498"/>
                    <a:pt x="4273" y="2517"/>
                    <a:pt x="4272" y="2529"/>
                  </a:cubicBezTo>
                  <a:cubicBezTo>
                    <a:pt x="4271" y="2553"/>
                    <a:pt x="4305" y="2595"/>
                    <a:pt x="4315" y="2617"/>
                  </a:cubicBezTo>
                  <a:cubicBezTo>
                    <a:pt x="4325" y="2638"/>
                    <a:pt x="4336" y="2687"/>
                    <a:pt x="4353" y="2704"/>
                  </a:cubicBezTo>
                  <a:cubicBezTo>
                    <a:pt x="4374" y="2724"/>
                    <a:pt x="4436" y="2733"/>
                    <a:pt x="4458" y="2750"/>
                  </a:cubicBezTo>
                  <a:cubicBezTo>
                    <a:pt x="4481" y="2768"/>
                    <a:pt x="4519" y="2814"/>
                    <a:pt x="4528" y="2842"/>
                  </a:cubicBezTo>
                  <a:cubicBezTo>
                    <a:pt x="4540" y="2883"/>
                    <a:pt x="4531" y="2973"/>
                    <a:pt x="4516" y="3014"/>
                  </a:cubicBezTo>
                  <a:cubicBezTo>
                    <a:pt x="4505" y="3042"/>
                    <a:pt x="4456" y="3085"/>
                    <a:pt x="4442" y="3113"/>
                  </a:cubicBezTo>
                  <a:cubicBezTo>
                    <a:pt x="4433" y="3132"/>
                    <a:pt x="4419" y="3163"/>
                    <a:pt x="4408" y="31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0" name="Freeform 53"/>
            <p:cNvSpPr>
              <a:spLocks/>
            </p:cNvSpPr>
            <p:nvPr/>
          </p:nvSpPr>
          <p:spPr bwMode="auto">
            <a:xfrm>
              <a:off x="2513012" y="3065462"/>
              <a:ext cx="1279525" cy="901700"/>
            </a:xfrm>
            <a:custGeom>
              <a:avLst/>
              <a:gdLst>
                <a:gd name="T0" fmla="*/ 2410 w 7554"/>
                <a:gd name="T1" fmla="*/ 140 h 5322"/>
                <a:gd name="T2" fmla="*/ 2764 w 7554"/>
                <a:gd name="T3" fmla="*/ 411 h 5322"/>
                <a:gd name="T4" fmla="*/ 3302 w 7554"/>
                <a:gd name="T5" fmla="*/ 662 h 5322"/>
                <a:gd name="T6" fmla="*/ 3774 w 7554"/>
                <a:gd name="T7" fmla="*/ 755 h 5322"/>
                <a:gd name="T8" fmla="*/ 4225 w 7554"/>
                <a:gd name="T9" fmla="*/ 781 h 5322"/>
                <a:gd name="T10" fmla="*/ 4386 w 7554"/>
                <a:gd name="T11" fmla="*/ 393 h 5322"/>
                <a:gd name="T12" fmla="*/ 4912 w 7554"/>
                <a:gd name="T13" fmla="*/ 517 h 5322"/>
                <a:gd name="T14" fmla="*/ 5234 w 7554"/>
                <a:gd name="T15" fmla="*/ 446 h 5322"/>
                <a:gd name="T16" fmla="*/ 5565 w 7554"/>
                <a:gd name="T17" fmla="*/ 581 h 5322"/>
                <a:gd name="T18" fmla="*/ 6065 w 7554"/>
                <a:gd name="T19" fmla="*/ 971 h 5322"/>
                <a:gd name="T20" fmla="*/ 6196 w 7554"/>
                <a:gd name="T21" fmla="*/ 950 h 5322"/>
                <a:gd name="T22" fmla="*/ 6610 w 7554"/>
                <a:gd name="T23" fmla="*/ 1286 h 5322"/>
                <a:gd name="T24" fmla="*/ 7032 w 7554"/>
                <a:gd name="T25" fmla="*/ 1369 h 5322"/>
                <a:gd name="T26" fmla="*/ 7410 w 7554"/>
                <a:gd name="T27" fmla="*/ 1853 h 5322"/>
                <a:gd name="T28" fmla="*/ 7340 w 7554"/>
                <a:gd name="T29" fmla="*/ 2078 h 5322"/>
                <a:gd name="T30" fmla="*/ 7548 w 7554"/>
                <a:gd name="T31" fmla="*/ 2420 h 5322"/>
                <a:gd name="T32" fmla="*/ 7405 w 7554"/>
                <a:gd name="T33" fmla="*/ 2791 h 5322"/>
                <a:gd name="T34" fmla="*/ 7144 w 7554"/>
                <a:gd name="T35" fmla="*/ 2988 h 5322"/>
                <a:gd name="T36" fmla="*/ 7025 w 7554"/>
                <a:gd name="T37" fmla="*/ 3594 h 5322"/>
                <a:gd name="T38" fmla="*/ 6668 w 7554"/>
                <a:gd name="T39" fmla="*/ 3742 h 5322"/>
                <a:gd name="T40" fmla="*/ 6401 w 7554"/>
                <a:gd name="T41" fmla="*/ 3949 h 5322"/>
                <a:gd name="T42" fmla="*/ 6846 w 7554"/>
                <a:gd name="T43" fmla="*/ 4142 h 5322"/>
                <a:gd name="T44" fmla="*/ 6690 w 7554"/>
                <a:gd name="T45" fmla="*/ 4466 h 5322"/>
                <a:gd name="T46" fmla="*/ 6477 w 7554"/>
                <a:gd name="T47" fmla="*/ 4608 h 5322"/>
                <a:gd name="T48" fmla="*/ 6179 w 7554"/>
                <a:gd name="T49" fmla="*/ 4788 h 5322"/>
                <a:gd name="T50" fmla="*/ 5872 w 7554"/>
                <a:gd name="T51" fmla="*/ 4753 h 5322"/>
                <a:gd name="T52" fmla="*/ 5651 w 7554"/>
                <a:gd name="T53" fmla="*/ 4648 h 5322"/>
                <a:gd name="T54" fmla="*/ 5116 w 7554"/>
                <a:gd name="T55" fmla="*/ 4349 h 5322"/>
                <a:gd name="T56" fmla="*/ 4822 w 7554"/>
                <a:gd name="T57" fmla="*/ 3759 h 5322"/>
                <a:gd name="T58" fmla="*/ 4422 w 7554"/>
                <a:gd name="T59" fmla="*/ 3827 h 5322"/>
                <a:gd name="T60" fmla="*/ 4457 w 7554"/>
                <a:gd name="T61" fmla="*/ 4263 h 5322"/>
                <a:gd name="T62" fmla="*/ 4300 w 7554"/>
                <a:gd name="T63" fmla="*/ 4624 h 5322"/>
                <a:gd name="T64" fmla="*/ 4412 w 7554"/>
                <a:gd name="T65" fmla="*/ 4813 h 5322"/>
                <a:gd name="T66" fmla="*/ 4232 w 7554"/>
                <a:gd name="T67" fmla="*/ 4927 h 5322"/>
                <a:gd name="T68" fmla="*/ 4039 w 7554"/>
                <a:gd name="T69" fmla="*/ 5030 h 5322"/>
                <a:gd name="T70" fmla="*/ 3860 w 7554"/>
                <a:gd name="T71" fmla="*/ 5088 h 5322"/>
                <a:gd name="T72" fmla="*/ 3701 w 7554"/>
                <a:gd name="T73" fmla="*/ 5223 h 5322"/>
                <a:gd name="T74" fmla="*/ 3472 w 7554"/>
                <a:gd name="T75" fmla="*/ 5281 h 5322"/>
                <a:gd name="T76" fmla="*/ 3163 w 7554"/>
                <a:gd name="T77" fmla="*/ 5205 h 5322"/>
                <a:gd name="T78" fmla="*/ 3043 w 7554"/>
                <a:gd name="T79" fmla="*/ 4926 h 5322"/>
                <a:gd name="T80" fmla="*/ 2933 w 7554"/>
                <a:gd name="T81" fmla="*/ 4745 h 5322"/>
                <a:gd name="T82" fmla="*/ 2487 w 7554"/>
                <a:gd name="T83" fmla="*/ 4603 h 5322"/>
                <a:gd name="T84" fmla="*/ 1999 w 7554"/>
                <a:gd name="T85" fmla="*/ 4525 h 5322"/>
                <a:gd name="T86" fmla="*/ 1259 w 7554"/>
                <a:gd name="T87" fmla="*/ 4258 h 5322"/>
                <a:gd name="T88" fmla="*/ 826 w 7554"/>
                <a:gd name="T89" fmla="*/ 3982 h 5322"/>
                <a:gd name="T90" fmla="*/ 151 w 7554"/>
                <a:gd name="T91" fmla="*/ 3514 h 5322"/>
                <a:gd name="T92" fmla="*/ 131 w 7554"/>
                <a:gd name="T93" fmla="*/ 2887 h 5322"/>
                <a:gd name="T94" fmla="*/ 42 w 7554"/>
                <a:gd name="T95" fmla="*/ 2523 h 5322"/>
                <a:gd name="T96" fmla="*/ 260 w 7554"/>
                <a:gd name="T97" fmla="*/ 2124 h 5322"/>
                <a:gd name="T98" fmla="*/ 250 w 7554"/>
                <a:gd name="T99" fmla="*/ 1799 h 5322"/>
                <a:gd name="T100" fmla="*/ 673 w 7554"/>
                <a:gd name="T101" fmla="*/ 1898 h 5322"/>
                <a:gd name="T102" fmla="*/ 991 w 7554"/>
                <a:gd name="T103" fmla="*/ 1807 h 5322"/>
                <a:gd name="T104" fmla="*/ 1199 w 7554"/>
                <a:gd name="T105" fmla="*/ 1348 h 5322"/>
                <a:gd name="T106" fmla="*/ 1020 w 7554"/>
                <a:gd name="T107" fmla="*/ 954 h 5322"/>
                <a:gd name="T108" fmla="*/ 894 w 7554"/>
                <a:gd name="T109" fmla="*/ 484 h 5322"/>
                <a:gd name="T110" fmla="*/ 877 w 7554"/>
                <a:gd name="T111" fmla="*/ 283 h 5322"/>
                <a:gd name="T112" fmla="*/ 1754 w 7554"/>
                <a:gd name="T113" fmla="*/ 115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54" h="5322">
                  <a:moveTo>
                    <a:pt x="2132" y="72"/>
                  </a:moveTo>
                  <a:cubicBezTo>
                    <a:pt x="2143" y="71"/>
                    <a:pt x="2153" y="69"/>
                    <a:pt x="2161" y="68"/>
                  </a:cubicBezTo>
                  <a:cubicBezTo>
                    <a:pt x="2177" y="64"/>
                    <a:pt x="2207" y="46"/>
                    <a:pt x="2224" y="44"/>
                  </a:cubicBezTo>
                  <a:cubicBezTo>
                    <a:pt x="2241" y="43"/>
                    <a:pt x="2274" y="59"/>
                    <a:pt x="2291" y="56"/>
                  </a:cubicBezTo>
                  <a:cubicBezTo>
                    <a:pt x="2315" y="52"/>
                    <a:pt x="2351" y="0"/>
                    <a:pt x="2374" y="6"/>
                  </a:cubicBezTo>
                  <a:cubicBezTo>
                    <a:pt x="2391" y="11"/>
                    <a:pt x="2405" y="52"/>
                    <a:pt x="2410" y="69"/>
                  </a:cubicBezTo>
                  <a:cubicBezTo>
                    <a:pt x="2415" y="86"/>
                    <a:pt x="2407" y="123"/>
                    <a:pt x="2410" y="140"/>
                  </a:cubicBezTo>
                  <a:cubicBezTo>
                    <a:pt x="2414" y="159"/>
                    <a:pt x="2426" y="199"/>
                    <a:pt x="2442" y="211"/>
                  </a:cubicBezTo>
                  <a:cubicBezTo>
                    <a:pt x="2462" y="227"/>
                    <a:pt x="2517" y="225"/>
                    <a:pt x="2542" y="228"/>
                  </a:cubicBezTo>
                  <a:cubicBezTo>
                    <a:pt x="2573" y="231"/>
                    <a:pt x="2637" y="222"/>
                    <a:pt x="2666" y="231"/>
                  </a:cubicBezTo>
                  <a:cubicBezTo>
                    <a:pt x="2693" y="239"/>
                    <a:pt x="2762" y="262"/>
                    <a:pt x="2762" y="291"/>
                  </a:cubicBezTo>
                  <a:cubicBezTo>
                    <a:pt x="2762" y="306"/>
                    <a:pt x="2717" y="310"/>
                    <a:pt x="2709" y="324"/>
                  </a:cubicBezTo>
                  <a:cubicBezTo>
                    <a:pt x="2703" y="334"/>
                    <a:pt x="2704" y="361"/>
                    <a:pt x="2709" y="371"/>
                  </a:cubicBezTo>
                  <a:cubicBezTo>
                    <a:pt x="2717" y="386"/>
                    <a:pt x="2747" y="407"/>
                    <a:pt x="2764" y="411"/>
                  </a:cubicBezTo>
                  <a:cubicBezTo>
                    <a:pt x="2793" y="418"/>
                    <a:pt x="2851" y="394"/>
                    <a:pt x="2881" y="391"/>
                  </a:cubicBezTo>
                  <a:cubicBezTo>
                    <a:pt x="2912" y="389"/>
                    <a:pt x="2980" y="373"/>
                    <a:pt x="3005" y="391"/>
                  </a:cubicBezTo>
                  <a:cubicBezTo>
                    <a:pt x="3026" y="406"/>
                    <a:pt x="3035" y="465"/>
                    <a:pt x="3039" y="490"/>
                  </a:cubicBezTo>
                  <a:cubicBezTo>
                    <a:pt x="3043" y="512"/>
                    <a:pt x="3034" y="558"/>
                    <a:pt x="3039" y="580"/>
                  </a:cubicBezTo>
                  <a:cubicBezTo>
                    <a:pt x="3045" y="600"/>
                    <a:pt x="3064" y="640"/>
                    <a:pt x="3081" y="652"/>
                  </a:cubicBezTo>
                  <a:cubicBezTo>
                    <a:pt x="3106" y="671"/>
                    <a:pt x="3171" y="683"/>
                    <a:pt x="3203" y="684"/>
                  </a:cubicBezTo>
                  <a:cubicBezTo>
                    <a:pt x="3228" y="684"/>
                    <a:pt x="3277" y="661"/>
                    <a:pt x="3302" y="662"/>
                  </a:cubicBezTo>
                  <a:cubicBezTo>
                    <a:pt x="3329" y="663"/>
                    <a:pt x="3382" y="677"/>
                    <a:pt x="3404" y="692"/>
                  </a:cubicBezTo>
                  <a:cubicBezTo>
                    <a:pt x="3414" y="698"/>
                    <a:pt x="3425" y="718"/>
                    <a:pt x="3433" y="725"/>
                  </a:cubicBezTo>
                  <a:cubicBezTo>
                    <a:pt x="3446" y="738"/>
                    <a:pt x="3476" y="763"/>
                    <a:pt x="3494" y="770"/>
                  </a:cubicBezTo>
                  <a:cubicBezTo>
                    <a:pt x="3519" y="778"/>
                    <a:pt x="3576" y="778"/>
                    <a:pt x="3603" y="773"/>
                  </a:cubicBezTo>
                  <a:cubicBezTo>
                    <a:pt x="3620" y="769"/>
                    <a:pt x="3651" y="751"/>
                    <a:pt x="3667" y="745"/>
                  </a:cubicBezTo>
                  <a:cubicBezTo>
                    <a:pt x="3681" y="739"/>
                    <a:pt x="3710" y="723"/>
                    <a:pt x="3725" y="725"/>
                  </a:cubicBezTo>
                  <a:cubicBezTo>
                    <a:pt x="3739" y="726"/>
                    <a:pt x="3765" y="744"/>
                    <a:pt x="3774" y="755"/>
                  </a:cubicBezTo>
                  <a:cubicBezTo>
                    <a:pt x="3788" y="770"/>
                    <a:pt x="3792" y="816"/>
                    <a:pt x="3806" y="831"/>
                  </a:cubicBezTo>
                  <a:cubicBezTo>
                    <a:pt x="3824" y="850"/>
                    <a:pt x="3876" y="869"/>
                    <a:pt x="3902" y="875"/>
                  </a:cubicBezTo>
                  <a:cubicBezTo>
                    <a:pt x="3924" y="881"/>
                    <a:pt x="3970" y="883"/>
                    <a:pt x="3992" y="879"/>
                  </a:cubicBezTo>
                  <a:cubicBezTo>
                    <a:pt x="4016" y="873"/>
                    <a:pt x="4054" y="833"/>
                    <a:pt x="4078" y="834"/>
                  </a:cubicBezTo>
                  <a:cubicBezTo>
                    <a:pt x="4089" y="834"/>
                    <a:pt x="4105" y="851"/>
                    <a:pt x="4115" y="855"/>
                  </a:cubicBezTo>
                  <a:cubicBezTo>
                    <a:pt x="4134" y="864"/>
                    <a:pt x="4179" y="889"/>
                    <a:pt x="4197" y="879"/>
                  </a:cubicBezTo>
                  <a:cubicBezTo>
                    <a:pt x="4219" y="866"/>
                    <a:pt x="4225" y="806"/>
                    <a:pt x="4225" y="781"/>
                  </a:cubicBezTo>
                  <a:cubicBezTo>
                    <a:pt x="4226" y="765"/>
                    <a:pt x="4208" y="734"/>
                    <a:pt x="4210" y="718"/>
                  </a:cubicBezTo>
                  <a:cubicBezTo>
                    <a:pt x="4213" y="702"/>
                    <a:pt x="4232" y="675"/>
                    <a:pt x="4242" y="662"/>
                  </a:cubicBezTo>
                  <a:cubicBezTo>
                    <a:pt x="4249" y="652"/>
                    <a:pt x="4263" y="630"/>
                    <a:pt x="4275" y="627"/>
                  </a:cubicBezTo>
                  <a:cubicBezTo>
                    <a:pt x="4294" y="623"/>
                    <a:pt x="4330" y="656"/>
                    <a:pt x="4349" y="654"/>
                  </a:cubicBezTo>
                  <a:cubicBezTo>
                    <a:pt x="4368" y="652"/>
                    <a:pt x="4404" y="632"/>
                    <a:pt x="4414" y="616"/>
                  </a:cubicBezTo>
                  <a:cubicBezTo>
                    <a:pt x="4429" y="591"/>
                    <a:pt x="4422" y="528"/>
                    <a:pt x="4419" y="499"/>
                  </a:cubicBezTo>
                  <a:cubicBezTo>
                    <a:pt x="4415" y="471"/>
                    <a:pt x="4387" y="421"/>
                    <a:pt x="4386" y="393"/>
                  </a:cubicBezTo>
                  <a:cubicBezTo>
                    <a:pt x="4385" y="365"/>
                    <a:pt x="4401" y="308"/>
                    <a:pt x="4412" y="282"/>
                  </a:cubicBezTo>
                  <a:cubicBezTo>
                    <a:pt x="4418" y="268"/>
                    <a:pt x="4434" y="238"/>
                    <a:pt x="4447" y="229"/>
                  </a:cubicBezTo>
                  <a:cubicBezTo>
                    <a:pt x="4466" y="216"/>
                    <a:pt x="4516" y="207"/>
                    <a:pt x="4539" y="211"/>
                  </a:cubicBezTo>
                  <a:cubicBezTo>
                    <a:pt x="4572" y="217"/>
                    <a:pt x="4630" y="258"/>
                    <a:pt x="4655" y="281"/>
                  </a:cubicBezTo>
                  <a:cubicBezTo>
                    <a:pt x="4673" y="297"/>
                    <a:pt x="4696" y="341"/>
                    <a:pt x="4713" y="358"/>
                  </a:cubicBezTo>
                  <a:cubicBezTo>
                    <a:pt x="4736" y="382"/>
                    <a:pt x="4791" y="419"/>
                    <a:pt x="4817" y="439"/>
                  </a:cubicBezTo>
                  <a:cubicBezTo>
                    <a:pt x="4841" y="458"/>
                    <a:pt x="4886" y="501"/>
                    <a:pt x="4912" y="517"/>
                  </a:cubicBezTo>
                  <a:cubicBezTo>
                    <a:pt x="4934" y="529"/>
                    <a:pt x="4979" y="558"/>
                    <a:pt x="5003" y="553"/>
                  </a:cubicBezTo>
                  <a:cubicBezTo>
                    <a:pt x="5020" y="549"/>
                    <a:pt x="5041" y="516"/>
                    <a:pt x="5051" y="502"/>
                  </a:cubicBezTo>
                  <a:cubicBezTo>
                    <a:pt x="5062" y="488"/>
                    <a:pt x="5080" y="457"/>
                    <a:pt x="5086" y="441"/>
                  </a:cubicBezTo>
                  <a:cubicBezTo>
                    <a:pt x="5092" y="424"/>
                    <a:pt x="5085" y="383"/>
                    <a:pt x="5097" y="370"/>
                  </a:cubicBezTo>
                  <a:cubicBezTo>
                    <a:pt x="5105" y="362"/>
                    <a:pt x="5130" y="354"/>
                    <a:pt x="5140" y="358"/>
                  </a:cubicBezTo>
                  <a:cubicBezTo>
                    <a:pt x="5153" y="363"/>
                    <a:pt x="5162" y="393"/>
                    <a:pt x="5172" y="403"/>
                  </a:cubicBezTo>
                  <a:cubicBezTo>
                    <a:pt x="5185" y="416"/>
                    <a:pt x="5216" y="440"/>
                    <a:pt x="5234" y="446"/>
                  </a:cubicBezTo>
                  <a:cubicBezTo>
                    <a:pt x="5246" y="449"/>
                    <a:pt x="5272" y="452"/>
                    <a:pt x="5282" y="446"/>
                  </a:cubicBezTo>
                  <a:cubicBezTo>
                    <a:pt x="5298" y="437"/>
                    <a:pt x="5305" y="394"/>
                    <a:pt x="5320" y="385"/>
                  </a:cubicBezTo>
                  <a:cubicBezTo>
                    <a:pt x="5335" y="375"/>
                    <a:pt x="5375" y="366"/>
                    <a:pt x="5390" y="375"/>
                  </a:cubicBezTo>
                  <a:cubicBezTo>
                    <a:pt x="5403" y="382"/>
                    <a:pt x="5400" y="421"/>
                    <a:pt x="5411" y="431"/>
                  </a:cubicBezTo>
                  <a:cubicBezTo>
                    <a:pt x="5428" y="446"/>
                    <a:pt x="5485" y="436"/>
                    <a:pt x="5499" y="454"/>
                  </a:cubicBezTo>
                  <a:cubicBezTo>
                    <a:pt x="5510" y="469"/>
                    <a:pt x="5490" y="513"/>
                    <a:pt x="5499" y="530"/>
                  </a:cubicBezTo>
                  <a:cubicBezTo>
                    <a:pt x="5508" y="549"/>
                    <a:pt x="5548" y="570"/>
                    <a:pt x="5565" y="581"/>
                  </a:cubicBezTo>
                  <a:cubicBezTo>
                    <a:pt x="5584" y="594"/>
                    <a:pt x="5626" y="614"/>
                    <a:pt x="5644" y="627"/>
                  </a:cubicBezTo>
                  <a:cubicBezTo>
                    <a:pt x="5665" y="644"/>
                    <a:pt x="5706" y="679"/>
                    <a:pt x="5720" y="702"/>
                  </a:cubicBezTo>
                  <a:cubicBezTo>
                    <a:pt x="5737" y="729"/>
                    <a:pt x="5741" y="799"/>
                    <a:pt x="5760" y="826"/>
                  </a:cubicBezTo>
                  <a:cubicBezTo>
                    <a:pt x="5773" y="844"/>
                    <a:pt x="5813" y="869"/>
                    <a:pt x="5832" y="882"/>
                  </a:cubicBezTo>
                  <a:cubicBezTo>
                    <a:pt x="5853" y="895"/>
                    <a:pt x="5899" y="915"/>
                    <a:pt x="5920" y="928"/>
                  </a:cubicBezTo>
                  <a:cubicBezTo>
                    <a:pt x="5942" y="942"/>
                    <a:pt x="5975" y="988"/>
                    <a:pt x="6001" y="993"/>
                  </a:cubicBezTo>
                  <a:cubicBezTo>
                    <a:pt x="6018" y="995"/>
                    <a:pt x="6056" y="985"/>
                    <a:pt x="6065" y="971"/>
                  </a:cubicBezTo>
                  <a:cubicBezTo>
                    <a:pt x="6073" y="960"/>
                    <a:pt x="6072" y="927"/>
                    <a:pt x="6064" y="916"/>
                  </a:cubicBezTo>
                  <a:cubicBezTo>
                    <a:pt x="6057" y="909"/>
                    <a:pt x="6033" y="914"/>
                    <a:pt x="6026" y="908"/>
                  </a:cubicBezTo>
                  <a:cubicBezTo>
                    <a:pt x="6014" y="899"/>
                    <a:pt x="5999" y="869"/>
                    <a:pt x="6001" y="854"/>
                  </a:cubicBezTo>
                  <a:cubicBezTo>
                    <a:pt x="6002" y="838"/>
                    <a:pt x="6023" y="811"/>
                    <a:pt x="6037" y="804"/>
                  </a:cubicBezTo>
                  <a:cubicBezTo>
                    <a:pt x="6046" y="800"/>
                    <a:pt x="6069" y="801"/>
                    <a:pt x="6078" y="804"/>
                  </a:cubicBezTo>
                  <a:cubicBezTo>
                    <a:pt x="6098" y="810"/>
                    <a:pt x="6133" y="836"/>
                    <a:pt x="6146" y="852"/>
                  </a:cubicBezTo>
                  <a:cubicBezTo>
                    <a:pt x="6164" y="873"/>
                    <a:pt x="6178" y="929"/>
                    <a:pt x="6196" y="950"/>
                  </a:cubicBezTo>
                  <a:cubicBezTo>
                    <a:pt x="6207" y="963"/>
                    <a:pt x="6235" y="987"/>
                    <a:pt x="6252" y="993"/>
                  </a:cubicBezTo>
                  <a:cubicBezTo>
                    <a:pt x="6279" y="1002"/>
                    <a:pt x="6340" y="982"/>
                    <a:pt x="6368" y="993"/>
                  </a:cubicBezTo>
                  <a:cubicBezTo>
                    <a:pt x="6394" y="1002"/>
                    <a:pt x="6437" y="1043"/>
                    <a:pt x="6452" y="1067"/>
                  </a:cubicBezTo>
                  <a:cubicBezTo>
                    <a:pt x="6460" y="1081"/>
                    <a:pt x="6461" y="1116"/>
                    <a:pt x="6467" y="1131"/>
                  </a:cubicBezTo>
                  <a:cubicBezTo>
                    <a:pt x="6471" y="1145"/>
                    <a:pt x="6481" y="1175"/>
                    <a:pt x="6491" y="1186"/>
                  </a:cubicBezTo>
                  <a:cubicBezTo>
                    <a:pt x="6505" y="1199"/>
                    <a:pt x="6546" y="1202"/>
                    <a:pt x="6561" y="1214"/>
                  </a:cubicBezTo>
                  <a:cubicBezTo>
                    <a:pt x="6578" y="1228"/>
                    <a:pt x="6592" y="1275"/>
                    <a:pt x="6610" y="1286"/>
                  </a:cubicBezTo>
                  <a:cubicBezTo>
                    <a:pt x="6622" y="1294"/>
                    <a:pt x="6651" y="1294"/>
                    <a:pt x="6665" y="1295"/>
                  </a:cubicBezTo>
                  <a:cubicBezTo>
                    <a:pt x="6690" y="1296"/>
                    <a:pt x="6740" y="1281"/>
                    <a:pt x="6764" y="1286"/>
                  </a:cubicBezTo>
                  <a:cubicBezTo>
                    <a:pt x="6778" y="1290"/>
                    <a:pt x="6800" y="1308"/>
                    <a:pt x="6812" y="1316"/>
                  </a:cubicBezTo>
                  <a:cubicBezTo>
                    <a:pt x="6834" y="1332"/>
                    <a:pt x="6874" y="1366"/>
                    <a:pt x="6896" y="1382"/>
                  </a:cubicBezTo>
                  <a:cubicBezTo>
                    <a:pt x="6908" y="1391"/>
                    <a:pt x="6929" y="1415"/>
                    <a:pt x="6944" y="1415"/>
                  </a:cubicBezTo>
                  <a:cubicBezTo>
                    <a:pt x="6960" y="1416"/>
                    <a:pt x="6986" y="1390"/>
                    <a:pt x="7000" y="1382"/>
                  </a:cubicBezTo>
                  <a:cubicBezTo>
                    <a:pt x="7008" y="1378"/>
                    <a:pt x="7023" y="1368"/>
                    <a:pt x="7032" y="1369"/>
                  </a:cubicBezTo>
                  <a:cubicBezTo>
                    <a:pt x="7054" y="1373"/>
                    <a:pt x="7088" y="1409"/>
                    <a:pt x="7099" y="1429"/>
                  </a:cubicBezTo>
                  <a:cubicBezTo>
                    <a:pt x="7113" y="1452"/>
                    <a:pt x="7115" y="1509"/>
                    <a:pt x="7124" y="1535"/>
                  </a:cubicBezTo>
                  <a:cubicBezTo>
                    <a:pt x="7132" y="1559"/>
                    <a:pt x="7150" y="1610"/>
                    <a:pt x="7167" y="1630"/>
                  </a:cubicBezTo>
                  <a:cubicBezTo>
                    <a:pt x="7180" y="1646"/>
                    <a:pt x="7218" y="1667"/>
                    <a:pt x="7236" y="1678"/>
                  </a:cubicBezTo>
                  <a:cubicBezTo>
                    <a:pt x="7262" y="1692"/>
                    <a:pt x="7318" y="1710"/>
                    <a:pt x="7342" y="1727"/>
                  </a:cubicBezTo>
                  <a:cubicBezTo>
                    <a:pt x="7364" y="1743"/>
                    <a:pt x="7408" y="1780"/>
                    <a:pt x="7416" y="1805"/>
                  </a:cubicBezTo>
                  <a:cubicBezTo>
                    <a:pt x="7420" y="1817"/>
                    <a:pt x="7420" y="1846"/>
                    <a:pt x="7410" y="1853"/>
                  </a:cubicBezTo>
                  <a:cubicBezTo>
                    <a:pt x="7391" y="1865"/>
                    <a:pt x="7347" y="1828"/>
                    <a:pt x="7325" y="1830"/>
                  </a:cubicBezTo>
                  <a:cubicBezTo>
                    <a:pt x="7317" y="1831"/>
                    <a:pt x="7298" y="1837"/>
                    <a:pt x="7294" y="1845"/>
                  </a:cubicBezTo>
                  <a:cubicBezTo>
                    <a:pt x="7285" y="1864"/>
                    <a:pt x="7305" y="1907"/>
                    <a:pt x="7312" y="1927"/>
                  </a:cubicBezTo>
                  <a:cubicBezTo>
                    <a:pt x="7316" y="1938"/>
                    <a:pt x="7325" y="1961"/>
                    <a:pt x="7334" y="1969"/>
                  </a:cubicBezTo>
                  <a:cubicBezTo>
                    <a:pt x="7346" y="1978"/>
                    <a:pt x="7385" y="1972"/>
                    <a:pt x="7393" y="1985"/>
                  </a:cubicBezTo>
                  <a:cubicBezTo>
                    <a:pt x="7401" y="1999"/>
                    <a:pt x="7388" y="2033"/>
                    <a:pt x="7380" y="2046"/>
                  </a:cubicBezTo>
                  <a:cubicBezTo>
                    <a:pt x="7373" y="2057"/>
                    <a:pt x="7346" y="2066"/>
                    <a:pt x="7340" y="2078"/>
                  </a:cubicBezTo>
                  <a:cubicBezTo>
                    <a:pt x="7335" y="2089"/>
                    <a:pt x="7334" y="2118"/>
                    <a:pt x="7340" y="2129"/>
                  </a:cubicBezTo>
                  <a:cubicBezTo>
                    <a:pt x="7350" y="2145"/>
                    <a:pt x="7395" y="2152"/>
                    <a:pt x="7408" y="2165"/>
                  </a:cubicBezTo>
                  <a:cubicBezTo>
                    <a:pt x="7419" y="2176"/>
                    <a:pt x="7432" y="2204"/>
                    <a:pt x="7436" y="2218"/>
                  </a:cubicBezTo>
                  <a:cubicBezTo>
                    <a:pt x="7441" y="2233"/>
                    <a:pt x="7440" y="2267"/>
                    <a:pt x="7444" y="2282"/>
                  </a:cubicBezTo>
                  <a:cubicBezTo>
                    <a:pt x="7448" y="2296"/>
                    <a:pt x="7461" y="2322"/>
                    <a:pt x="7469" y="2334"/>
                  </a:cubicBezTo>
                  <a:cubicBezTo>
                    <a:pt x="7478" y="2346"/>
                    <a:pt x="7502" y="2364"/>
                    <a:pt x="7512" y="2375"/>
                  </a:cubicBezTo>
                  <a:cubicBezTo>
                    <a:pt x="7522" y="2385"/>
                    <a:pt x="7545" y="2406"/>
                    <a:pt x="7548" y="2420"/>
                  </a:cubicBezTo>
                  <a:cubicBezTo>
                    <a:pt x="7554" y="2441"/>
                    <a:pt x="7538" y="2485"/>
                    <a:pt x="7537" y="2507"/>
                  </a:cubicBezTo>
                  <a:cubicBezTo>
                    <a:pt x="7535" y="2537"/>
                    <a:pt x="7544" y="2597"/>
                    <a:pt x="7537" y="2626"/>
                  </a:cubicBezTo>
                  <a:cubicBezTo>
                    <a:pt x="7533" y="2642"/>
                    <a:pt x="7517" y="2672"/>
                    <a:pt x="7505" y="2684"/>
                  </a:cubicBezTo>
                  <a:cubicBezTo>
                    <a:pt x="7499" y="2690"/>
                    <a:pt x="7483" y="2701"/>
                    <a:pt x="7474" y="2702"/>
                  </a:cubicBezTo>
                  <a:cubicBezTo>
                    <a:pt x="7458" y="2704"/>
                    <a:pt x="7425" y="2677"/>
                    <a:pt x="7410" y="2684"/>
                  </a:cubicBezTo>
                  <a:cubicBezTo>
                    <a:pt x="7397" y="2690"/>
                    <a:pt x="7386" y="2721"/>
                    <a:pt x="7385" y="2735"/>
                  </a:cubicBezTo>
                  <a:cubicBezTo>
                    <a:pt x="7384" y="2750"/>
                    <a:pt x="7398" y="2778"/>
                    <a:pt x="7405" y="2791"/>
                  </a:cubicBezTo>
                  <a:cubicBezTo>
                    <a:pt x="7412" y="2805"/>
                    <a:pt x="7441" y="2824"/>
                    <a:pt x="7443" y="2839"/>
                  </a:cubicBezTo>
                  <a:cubicBezTo>
                    <a:pt x="7445" y="2860"/>
                    <a:pt x="7427" y="2910"/>
                    <a:pt x="7406" y="2917"/>
                  </a:cubicBezTo>
                  <a:cubicBezTo>
                    <a:pt x="7393" y="2921"/>
                    <a:pt x="7370" y="2896"/>
                    <a:pt x="7357" y="2890"/>
                  </a:cubicBezTo>
                  <a:cubicBezTo>
                    <a:pt x="7342" y="2884"/>
                    <a:pt x="7312" y="2869"/>
                    <a:pt x="7296" y="2870"/>
                  </a:cubicBezTo>
                  <a:cubicBezTo>
                    <a:pt x="7285" y="2871"/>
                    <a:pt x="7264" y="2881"/>
                    <a:pt x="7256" y="2889"/>
                  </a:cubicBezTo>
                  <a:cubicBezTo>
                    <a:pt x="7240" y="2903"/>
                    <a:pt x="7230" y="2949"/>
                    <a:pt x="7213" y="2963"/>
                  </a:cubicBezTo>
                  <a:cubicBezTo>
                    <a:pt x="7199" y="2975"/>
                    <a:pt x="7150" y="2970"/>
                    <a:pt x="7144" y="2988"/>
                  </a:cubicBezTo>
                  <a:cubicBezTo>
                    <a:pt x="7135" y="3011"/>
                    <a:pt x="7194" y="3050"/>
                    <a:pt x="7193" y="3075"/>
                  </a:cubicBezTo>
                  <a:cubicBezTo>
                    <a:pt x="7192" y="3101"/>
                    <a:pt x="7152" y="3141"/>
                    <a:pt x="7136" y="3161"/>
                  </a:cubicBezTo>
                  <a:cubicBezTo>
                    <a:pt x="7122" y="3178"/>
                    <a:pt x="7091" y="3206"/>
                    <a:pt x="7078" y="3222"/>
                  </a:cubicBezTo>
                  <a:cubicBezTo>
                    <a:pt x="7061" y="3242"/>
                    <a:pt x="7030" y="3284"/>
                    <a:pt x="7013" y="3305"/>
                  </a:cubicBezTo>
                  <a:cubicBezTo>
                    <a:pt x="6996" y="3326"/>
                    <a:pt x="6951" y="3361"/>
                    <a:pt x="6944" y="3387"/>
                  </a:cubicBezTo>
                  <a:cubicBezTo>
                    <a:pt x="6936" y="3417"/>
                    <a:pt x="6951" y="3480"/>
                    <a:pt x="6962" y="3508"/>
                  </a:cubicBezTo>
                  <a:cubicBezTo>
                    <a:pt x="6972" y="3533"/>
                    <a:pt x="7008" y="3573"/>
                    <a:pt x="7025" y="3594"/>
                  </a:cubicBezTo>
                  <a:cubicBezTo>
                    <a:pt x="7037" y="3608"/>
                    <a:pt x="7073" y="3630"/>
                    <a:pt x="7078" y="3648"/>
                  </a:cubicBezTo>
                  <a:cubicBezTo>
                    <a:pt x="7082" y="3664"/>
                    <a:pt x="7071" y="3699"/>
                    <a:pt x="7063" y="3713"/>
                  </a:cubicBezTo>
                  <a:cubicBezTo>
                    <a:pt x="7050" y="3733"/>
                    <a:pt x="7010" y="3760"/>
                    <a:pt x="6990" y="3774"/>
                  </a:cubicBezTo>
                  <a:cubicBezTo>
                    <a:pt x="6970" y="3788"/>
                    <a:pt x="6928" y="3816"/>
                    <a:pt x="6904" y="3822"/>
                  </a:cubicBezTo>
                  <a:cubicBezTo>
                    <a:pt x="6887" y="3826"/>
                    <a:pt x="6850" y="3820"/>
                    <a:pt x="6832" y="3818"/>
                  </a:cubicBezTo>
                  <a:cubicBezTo>
                    <a:pt x="6813" y="3817"/>
                    <a:pt x="6773" y="3816"/>
                    <a:pt x="6756" y="3809"/>
                  </a:cubicBezTo>
                  <a:cubicBezTo>
                    <a:pt x="6730" y="3798"/>
                    <a:pt x="6692" y="3756"/>
                    <a:pt x="6668" y="3742"/>
                  </a:cubicBezTo>
                  <a:cubicBezTo>
                    <a:pt x="6645" y="3730"/>
                    <a:pt x="6593" y="3713"/>
                    <a:pt x="6567" y="3704"/>
                  </a:cubicBezTo>
                  <a:cubicBezTo>
                    <a:pt x="6532" y="3692"/>
                    <a:pt x="6462" y="3666"/>
                    <a:pt x="6425" y="3660"/>
                  </a:cubicBezTo>
                  <a:cubicBezTo>
                    <a:pt x="6395" y="3655"/>
                    <a:pt x="6329" y="3644"/>
                    <a:pt x="6303" y="3660"/>
                  </a:cubicBezTo>
                  <a:cubicBezTo>
                    <a:pt x="6285" y="3671"/>
                    <a:pt x="6266" y="3716"/>
                    <a:pt x="6265" y="3738"/>
                  </a:cubicBezTo>
                  <a:cubicBezTo>
                    <a:pt x="6264" y="3758"/>
                    <a:pt x="6284" y="3797"/>
                    <a:pt x="6296" y="3813"/>
                  </a:cubicBezTo>
                  <a:cubicBezTo>
                    <a:pt x="6309" y="3831"/>
                    <a:pt x="6348" y="3853"/>
                    <a:pt x="6361" y="3870"/>
                  </a:cubicBezTo>
                  <a:cubicBezTo>
                    <a:pt x="6374" y="3887"/>
                    <a:pt x="6392" y="3928"/>
                    <a:pt x="6401" y="3949"/>
                  </a:cubicBezTo>
                  <a:cubicBezTo>
                    <a:pt x="6409" y="3970"/>
                    <a:pt x="6416" y="4015"/>
                    <a:pt x="6427" y="4035"/>
                  </a:cubicBezTo>
                  <a:cubicBezTo>
                    <a:pt x="6445" y="4066"/>
                    <a:pt x="6493" y="4125"/>
                    <a:pt x="6526" y="4141"/>
                  </a:cubicBezTo>
                  <a:cubicBezTo>
                    <a:pt x="6546" y="4150"/>
                    <a:pt x="6592" y="4144"/>
                    <a:pt x="6614" y="4145"/>
                  </a:cubicBezTo>
                  <a:cubicBezTo>
                    <a:pt x="6628" y="4147"/>
                    <a:pt x="6657" y="4144"/>
                    <a:pt x="6670" y="4150"/>
                  </a:cubicBezTo>
                  <a:cubicBezTo>
                    <a:pt x="6686" y="4158"/>
                    <a:pt x="6700" y="4204"/>
                    <a:pt x="6718" y="4203"/>
                  </a:cubicBezTo>
                  <a:cubicBezTo>
                    <a:pt x="6741" y="4203"/>
                    <a:pt x="6757" y="4139"/>
                    <a:pt x="6779" y="4131"/>
                  </a:cubicBezTo>
                  <a:cubicBezTo>
                    <a:pt x="6795" y="4125"/>
                    <a:pt x="6833" y="4131"/>
                    <a:pt x="6846" y="4142"/>
                  </a:cubicBezTo>
                  <a:cubicBezTo>
                    <a:pt x="6859" y="4153"/>
                    <a:pt x="6869" y="4188"/>
                    <a:pt x="6870" y="4205"/>
                  </a:cubicBezTo>
                  <a:cubicBezTo>
                    <a:pt x="6870" y="4220"/>
                    <a:pt x="6860" y="4254"/>
                    <a:pt x="6853" y="4275"/>
                  </a:cubicBezTo>
                  <a:cubicBezTo>
                    <a:pt x="6846" y="4273"/>
                    <a:pt x="6838" y="4271"/>
                    <a:pt x="6833" y="4271"/>
                  </a:cubicBezTo>
                  <a:cubicBezTo>
                    <a:pt x="6816" y="4270"/>
                    <a:pt x="6781" y="4286"/>
                    <a:pt x="6769" y="4299"/>
                  </a:cubicBezTo>
                  <a:cubicBezTo>
                    <a:pt x="6756" y="4313"/>
                    <a:pt x="6749" y="4352"/>
                    <a:pt x="6746" y="4370"/>
                  </a:cubicBezTo>
                  <a:cubicBezTo>
                    <a:pt x="6744" y="4383"/>
                    <a:pt x="6751" y="4410"/>
                    <a:pt x="6746" y="4421"/>
                  </a:cubicBezTo>
                  <a:cubicBezTo>
                    <a:pt x="6738" y="4437"/>
                    <a:pt x="6707" y="4460"/>
                    <a:pt x="6690" y="4466"/>
                  </a:cubicBezTo>
                  <a:cubicBezTo>
                    <a:pt x="6672" y="4472"/>
                    <a:pt x="6630" y="4475"/>
                    <a:pt x="6614" y="4466"/>
                  </a:cubicBezTo>
                  <a:cubicBezTo>
                    <a:pt x="6601" y="4459"/>
                    <a:pt x="6594" y="4425"/>
                    <a:pt x="6582" y="4416"/>
                  </a:cubicBezTo>
                  <a:cubicBezTo>
                    <a:pt x="6566" y="4404"/>
                    <a:pt x="6524" y="4389"/>
                    <a:pt x="6505" y="4393"/>
                  </a:cubicBezTo>
                  <a:cubicBezTo>
                    <a:pt x="6489" y="4397"/>
                    <a:pt x="6463" y="4421"/>
                    <a:pt x="6457" y="4436"/>
                  </a:cubicBezTo>
                  <a:cubicBezTo>
                    <a:pt x="6453" y="4445"/>
                    <a:pt x="6457" y="4465"/>
                    <a:pt x="6457" y="4474"/>
                  </a:cubicBezTo>
                  <a:cubicBezTo>
                    <a:pt x="6455" y="4497"/>
                    <a:pt x="6441" y="4543"/>
                    <a:pt x="6447" y="4565"/>
                  </a:cubicBezTo>
                  <a:cubicBezTo>
                    <a:pt x="6450" y="4578"/>
                    <a:pt x="6474" y="4595"/>
                    <a:pt x="6477" y="4608"/>
                  </a:cubicBezTo>
                  <a:cubicBezTo>
                    <a:pt x="6478" y="4619"/>
                    <a:pt x="6465" y="4639"/>
                    <a:pt x="6465" y="4649"/>
                  </a:cubicBezTo>
                  <a:cubicBezTo>
                    <a:pt x="6465" y="4659"/>
                    <a:pt x="6477" y="4675"/>
                    <a:pt x="6478" y="4684"/>
                  </a:cubicBezTo>
                  <a:cubicBezTo>
                    <a:pt x="6481" y="4713"/>
                    <a:pt x="6483" y="4779"/>
                    <a:pt x="6462" y="4798"/>
                  </a:cubicBezTo>
                  <a:cubicBezTo>
                    <a:pt x="6447" y="4810"/>
                    <a:pt x="6402" y="4789"/>
                    <a:pt x="6386" y="4798"/>
                  </a:cubicBezTo>
                  <a:cubicBezTo>
                    <a:pt x="6373" y="4804"/>
                    <a:pt x="6368" y="4841"/>
                    <a:pt x="6354" y="4844"/>
                  </a:cubicBezTo>
                  <a:cubicBezTo>
                    <a:pt x="6337" y="4848"/>
                    <a:pt x="6309" y="4814"/>
                    <a:pt x="6292" y="4808"/>
                  </a:cubicBezTo>
                  <a:cubicBezTo>
                    <a:pt x="6265" y="4798"/>
                    <a:pt x="6203" y="4772"/>
                    <a:pt x="6179" y="4788"/>
                  </a:cubicBezTo>
                  <a:cubicBezTo>
                    <a:pt x="6168" y="4796"/>
                    <a:pt x="6180" y="4834"/>
                    <a:pt x="6169" y="4842"/>
                  </a:cubicBezTo>
                  <a:cubicBezTo>
                    <a:pt x="6156" y="4854"/>
                    <a:pt x="6114" y="4850"/>
                    <a:pt x="6098" y="4842"/>
                  </a:cubicBezTo>
                  <a:cubicBezTo>
                    <a:pt x="6084" y="4836"/>
                    <a:pt x="6073" y="4803"/>
                    <a:pt x="6060" y="4793"/>
                  </a:cubicBezTo>
                  <a:cubicBezTo>
                    <a:pt x="6050" y="4785"/>
                    <a:pt x="6026" y="4772"/>
                    <a:pt x="6012" y="4771"/>
                  </a:cubicBezTo>
                  <a:cubicBezTo>
                    <a:pt x="5996" y="4771"/>
                    <a:pt x="5969" y="4793"/>
                    <a:pt x="5953" y="4796"/>
                  </a:cubicBezTo>
                  <a:cubicBezTo>
                    <a:pt x="5937" y="4799"/>
                    <a:pt x="5902" y="4804"/>
                    <a:pt x="5889" y="4795"/>
                  </a:cubicBezTo>
                  <a:cubicBezTo>
                    <a:pt x="5879" y="4788"/>
                    <a:pt x="5873" y="4764"/>
                    <a:pt x="5872" y="4753"/>
                  </a:cubicBezTo>
                  <a:cubicBezTo>
                    <a:pt x="5870" y="4734"/>
                    <a:pt x="5890" y="4695"/>
                    <a:pt x="5887" y="4676"/>
                  </a:cubicBezTo>
                  <a:cubicBezTo>
                    <a:pt x="5884" y="4659"/>
                    <a:pt x="5866" y="4627"/>
                    <a:pt x="5854" y="4615"/>
                  </a:cubicBezTo>
                  <a:cubicBezTo>
                    <a:pt x="5843" y="4603"/>
                    <a:pt x="5812" y="4593"/>
                    <a:pt x="5799" y="4583"/>
                  </a:cubicBezTo>
                  <a:cubicBezTo>
                    <a:pt x="5786" y="4573"/>
                    <a:pt x="5769" y="4537"/>
                    <a:pt x="5753" y="4537"/>
                  </a:cubicBezTo>
                  <a:cubicBezTo>
                    <a:pt x="5739" y="4537"/>
                    <a:pt x="5727" y="4570"/>
                    <a:pt x="5715" y="4577"/>
                  </a:cubicBezTo>
                  <a:cubicBezTo>
                    <a:pt x="5701" y="4584"/>
                    <a:pt x="5663" y="4577"/>
                    <a:pt x="5652" y="4590"/>
                  </a:cubicBezTo>
                  <a:cubicBezTo>
                    <a:pt x="5643" y="4601"/>
                    <a:pt x="5655" y="4634"/>
                    <a:pt x="5651" y="4648"/>
                  </a:cubicBezTo>
                  <a:cubicBezTo>
                    <a:pt x="5647" y="4660"/>
                    <a:pt x="5638" y="4688"/>
                    <a:pt x="5626" y="4692"/>
                  </a:cubicBezTo>
                  <a:cubicBezTo>
                    <a:pt x="5605" y="4699"/>
                    <a:pt x="5567" y="4666"/>
                    <a:pt x="5547" y="4657"/>
                  </a:cubicBezTo>
                  <a:cubicBezTo>
                    <a:pt x="5521" y="4647"/>
                    <a:pt x="5466" y="4632"/>
                    <a:pt x="5443" y="4616"/>
                  </a:cubicBezTo>
                  <a:cubicBezTo>
                    <a:pt x="5423" y="4603"/>
                    <a:pt x="5393" y="4563"/>
                    <a:pt x="5377" y="4545"/>
                  </a:cubicBezTo>
                  <a:cubicBezTo>
                    <a:pt x="5359" y="4526"/>
                    <a:pt x="5325" y="4486"/>
                    <a:pt x="5304" y="4471"/>
                  </a:cubicBezTo>
                  <a:cubicBezTo>
                    <a:pt x="5282" y="4454"/>
                    <a:pt x="5230" y="4435"/>
                    <a:pt x="5206" y="4420"/>
                  </a:cubicBezTo>
                  <a:cubicBezTo>
                    <a:pt x="5182" y="4404"/>
                    <a:pt x="5132" y="4372"/>
                    <a:pt x="5116" y="4349"/>
                  </a:cubicBezTo>
                  <a:cubicBezTo>
                    <a:pt x="5100" y="4326"/>
                    <a:pt x="5090" y="4270"/>
                    <a:pt x="5084" y="4243"/>
                  </a:cubicBezTo>
                  <a:cubicBezTo>
                    <a:pt x="5078" y="4213"/>
                    <a:pt x="5078" y="4152"/>
                    <a:pt x="5069" y="4122"/>
                  </a:cubicBezTo>
                  <a:cubicBezTo>
                    <a:pt x="5060" y="4091"/>
                    <a:pt x="5031" y="4033"/>
                    <a:pt x="5015" y="4005"/>
                  </a:cubicBezTo>
                  <a:cubicBezTo>
                    <a:pt x="5006" y="3989"/>
                    <a:pt x="4978" y="3963"/>
                    <a:pt x="4972" y="3946"/>
                  </a:cubicBezTo>
                  <a:cubicBezTo>
                    <a:pt x="4966" y="3928"/>
                    <a:pt x="4976" y="3888"/>
                    <a:pt x="4972" y="3870"/>
                  </a:cubicBezTo>
                  <a:cubicBezTo>
                    <a:pt x="4966" y="3844"/>
                    <a:pt x="4950" y="3788"/>
                    <a:pt x="4929" y="3772"/>
                  </a:cubicBezTo>
                  <a:cubicBezTo>
                    <a:pt x="4907" y="3756"/>
                    <a:pt x="4848" y="3767"/>
                    <a:pt x="4822" y="3759"/>
                  </a:cubicBezTo>
                  <a:cubicBezTo>
                    <a:pt x="4796" y="3751"/>
                    <a:pt x="4749" y="3723"/>
                    <a:pt x="4724" y="3711"/>
                  </a:cubicBezTo>
                  <a:cubicBezTo>
                    <a:pt x="4704" y="3702"/>
                    <a:pt x="4666" y="3678"/>
                    <a:pt x="4645" y="3673"/>
                  </a:cubicBezTo>
                  <a:cubicBezTo>
                    <a:pt x="4626" y="3669"/>
                    <a:pt x="4587" y="3667"/>
                    <a:pt x="4569" y="3673"/>
                  </a:cubicBezTo>
                  <a:cubicBezTo>
                    <a:pt x="4552" y="3678"/>
                    <a:pt x="4518" y="3697"/>
                    <a:pt x="4511" y="3713"/>
                  </a:cubicBezTo>
                  <a:cubicBezTo>
                    <a:pt x="4506" y="3725"/>
                    <a:pt x="4522" y="3754"/>
                    <a:pt x="4519" y="3767"/>
                  </a:cubicBezTo>
                  <a:cubicBezTo>
                    <a:pt x="4517" y="3778"/>
                    <a:pt x="4504" y="3798"/>
                    <a:pt x="4495" y="3805"/>
                  </a:cubicBezTo>
                  <a:cubicBezTo>
                    <a:pt x="4479" y="3817"/>
                    <a:pt x="4439" y="3819"/>
                    <a:pt x="4422" y="3827"/>
                  </a:cubicBezTo>
                  <a:cubicBezTo>
                    <a:pt x="4407" y="3834"/>
                    <a:pt x="4376" y="3851"/>
                    <a:pt x="4367" y="3865"/>
                  </a:cubicBezTo>
                  <a:cubicBezTo>
                    <a:pt x="4350" y="3892"/>
                    <a:pt x="4343" y="3960"/>
                    <a:pt x="4348" y="3992"/>
                  </a:cubicBezTo>
                  <a:cubicBezTo>
                    <a:pt x="4350" y="4011"/>
                    <a:pt x="4369" y="4046"/>
                    <a:pt x="4379" y="4063"/>
                  </a:cubicBezTo>
                  <a:cubicBezTo>
                    <a:pt x="4392" y="4084"/>
                    <a:pt x="4421" y="4124"/>
                    <a:pt x="4440" y="4141"/>
                  </a:cubicBezTo>
                  <a:cubicBezTo>
                    <a:pt x="4453" y="4152"/>
                    <a:pt x="4494" y="4159"/>
                    <a:pt x="4501" y="4175"/>
                  </a:cubicBezTo>
                  <a:cubicBezTo>
                    <a:pt x="4507" y="4187"/>
                    <a:pt x="4497" y="4215"/>
                    <a:pt x="4491" y="4226"/>
                  </a:cubicBezTo>
                  <a:cubicBezTo>
                    <a:pt x="4486" y="4238"/>
                    <a:pt x="4466" y="4255"/>
                    <a:pt x="4457" y="4263"/>
                  </a:cubicBezTo>
                  <a:cubicBezTo>
                    <a:pt x="4444" y="4273"/>
                    <a:pt x="4413" y="4283"/>
                    <a:pt x="4404" y="4296"/>
                  </a:cubicBezTo>
                  <a:cubicBezTo>
                    <a:pt x="4396" y="4306"/>
                    <a:pt x="4392" y="4334"/>
                    <a:pt x="4389" y="4347"/>
                  </a:cubicBezTo>
                  <a:cubicBezTo>
                    <a:pt x="4384" y="4366"/>
                    <a:pt x="4380" y="4405"/>
                    <a:pt x="4372" y="4423"/>
                  </a:cubicBezTo>
                  <a:cubicBezTo>
                    <a:pt x="4366" y="4439"/>
                    <a:pt x="4350" y="4471"/>
                    <a:pt x="4336" y="4482"/>
                  </a:cubicBezTo>
                  <a:cubicBezTo>
                    <a:pt x="4326" y="4491"/>
                    <a:pt x="4295" y="4491"/>
                    <a:pt x="4287" y="4501"/>
                  </a:cubicBezTo>
                  <a:cubicBezTo>
                    <a:pt x="4277" y="4513"/>
                    <a:pt x="4274" y="4546"/>
                    <a:pt x="4276" y="4562"/>
                  </a:cubicBezTo>
                  <a:cubicBezTo>
                    <a:pt x="4277" y="4578"/>
                    <a:pt x="4290" y="4611"/>
                    <a:pt x="4300" y="4624"/>
                  </a:cubicBezTo>
                  <a:cubicBezTo>
                    <a:pt x="4312" y="4637"/>
                    <a:pt x="4346" y="4651"/>
                    <a:pt x="4359" y="4663"/>
                  </a:cubicBezTo>
                  <a:cubicBezTo>
                    <a:pt x="4370" y="4675"/>
                    <a:pt x="4380" y="4709"/>
                    <a:pt x="4393" y="4718"/>
                  </a:cubicBezTo>
                  <a:cubicBezTo>
                    <a:pt x="4404" y="4724"/>
                    <a:pt x="4431" y="4717"/>
                    <a:pt x="4442" y="4723"/>
                  </a:cubicBezTo>
                  <a:cubicBezTo>
                    <a:pt x="4451" y="4728"/>
                    <a:pt x="4466" y="4745"/>
                    <a:pt x="4469" y="4755"/>
                  </a:cubicBezTo>
                  <a:cubicBezTo>
                    <a:pt x="4470" y="4758"/>
                    <a:pt x="4470" y="4762"/>
                    <a:pt x="4469" y="4766"/>
                  </a:cubicBezTo>
                  <a:cubicBezTo>
                    <a:pt x="4468" y="4774"/>
                    <a:pt x="4466" y="4782"/>
                    <a:pt x="4463" y="4786"/>
                  </a:cubicBezTo>
                  <a:cubicBezTo>
                    <a:pt x="4454" y="4797"/>
                    <a:pt x="4426" y="4810"/>
                    <a:pt x="4412" y="4813"/>
                  </a:cubicBezTo>
                  <a:cubicBezTo>
                    <a:pt x="4397" y="4816"/>
                    <a:pt x="4365" y="4814"/>
                    <a:pt x="4350" y="4809"/>
                  </a:cubicBezTo>
                  <a:cubicBezTo>
                    <a:pt x="4333" y="4804"/>
                    <a:pt x="4309" y="4773"/>
                    <a:pt x="4292" y="4771"/>
                  </a:cubicBezTo>
                  <a:cubicBezTo>
                    <a:pt x="4279" y="4769"/>
                    <a:pt x="4251" y="4777"/>
                    <a:pt x="4245" y="4787"/>
                  </a:cubicBezTo>
                  <a:cubicBezTo>
                    <a:pt x="4240" y="4795"/>
                    <a:pt x="4245" y="4817"/>
                    <a:pt x="4248" y="4826"/>
                  </a:cubicBezTo>
                  <a:cubicBezTo>
                    <a:pt x="4252" y="4833"/>
                    <a:pt x="4267" y="4844"/>
                    <a:pt x="4270" y="4852"/>
                  </a:cubicBezTo>
                  <a:cubicBezTo>
                    <a:pt x="4273" y="4862"/>
                    <a:pt x="4274" y="4885"/>
                    <a:pt x="4270" y="4895"/>
                  </a:cubicBezTo>
                  <a:cubicBezTo>
                    <a:pt x="4264" y="4906"/>
                    <a:pt x="4240" y="4917"/>
                    <a:pt x="4232" y="4927"/>
                  </a:cubicBezTo>
                  <a:cubicBezTo>
                    <a:pt x="4223" y="4940"/>
                    <a:pt x="4211" y="4970"/>
                    <a:pt x="4208" y="4985"/>
                  </a:cubicBezTo>
                  <a:cubicBezTo>
                    <a:pt x="4205" y="4999"/>
                    <a:pt x="4211" y="5027"/>
                    <a:pt x="4208" y="5041"/>
                  </a:cubicBezTo>
                  <a:cubicBezTo>
                    <a:pt x="4205" y="5054"/>
                    <a:pt x="4196" y="5079"/>
                    <a:pt x="4187" y="5088"/>
                  </a:cubicBezTo>
                  <a:cubicBezTo>
                    <a:pt x="4179" y="5096"/>
                    <a:pt x="4157" y="5104"/>
                    <a:pt x="4146" y="5104"/>
                  </a:cubicBezTo>
                  <a:cubicBezTo>
                    <a:pt x="4134" y="5104"/>
                    <a:pt x="4111" y="5094"/>
                    <a:pt x="4102" y="5086"/>
                  </a:cubicBezTo>
                  <a:cubicBezTo>
                    <a:pt x="4093" y="5077"/>
                    <a:pt x="4086" y="5049"/>
                    <a:pt x="4076" y="5041"/>
                  </a:cubicBezTo>
                  <a:cubicBezTo>
                    <a:pt x="4069" y="5035"/>
                    <a:pt x="4049" y="5028"/>
                    <a:pt x="4039" y="5030"/>
                  </a:cubicBezTo>
                  <a:cubicBezTo>
                    <a:pt x="4031" y="5032"/>
                    <a:pt x="4017" y="5043"/>
                    <a:pt x="4013" y="5051"/>
                  </a:cubicBezTo>
                  <a:cubicBezTo>
                    <a:pt x="4009" y="5059"/>
                    <a:pt x="4011" y="5079"/>
                    <a:pt x="4013" y="5088"/>
                  </a:cubicBezTo>
                  <a:cubicBezTo>
                    <a:pt x="4016" y="5102"/>
                    <a:pt x="4041" y="5127"/>
                    <a:pt x="4034" y="5139"/>
                  </a:cubicBezTo>
                  <a:cubicBezTo>
                    <a:pt x="4029" y="5149"/>
                    <a:pt x="4001" y="5150"/>
                    <a:pt x="3990" y="5148"/>
                  </a:cubicBezTo>
                  <a:cubicBezTo>
                    <a:pt x="3973" y="5144"/>
                    <a:pt x="3947" y="5122"/>
                    <a:pt x="3935" y="5110"/>
                  </a:cubicBezTo>
                  <a:cubicBezTo>
                    <a:pt x="3926" y="5102"/>
                    <a:pt x="3916" y="5074"/>
                    <a:pt x="3904" y="5071"/>
                  </a:cubicBezTo>
                  <a:cubicBezTo>
                    <a:pt x="3893" y="5068"/>
                    <a:pt x="3866" y="5078"/>
                    <a:pt x="3860" y="5088"/>
                  </a:cubicBezTo>
                  <a:cubicBezTo>
                    <a:pt x="3852" y="5099"/>
                    <a:pt x="3855" y="5127"/>
                    <a:pt x="3860" y="5139"/>
                  </a:cubicBezTo>
                  <a:cubicBezTo>
                    <a:pt x="3864" y="5153"/>
                    <a:pt x="3889" y="5171"/>
                    <a:pt x="3894" y="5185"/>
                  </a:cubicBezTo>
                  <a:cubicBezTo>
                    <a:pt x="3901" y="5202"/>
                    <a:pt x="3904" y="5241"/>
                    <a:pt x="3902" y="5259"/>
                  </a:cubicBezTo>
                  <a:cubicBezTo>
                    <a:pt x="3900" y="5270"/>
                    <a:pt x="3895" y="5294"/>
                    <a:pt x="3886" y="5299"/>
                  </a:cubicBezTo>
                  <a:cubicBezTo>
                    <a:pt x="3870" y="5307"/>
                    <a:pt x="3833" y="5287"/>
                    <a:pt x="3815" y="5285"/>
                  </a:cubicBezTo>
                  <a:cubicBezTo>
                    <a:pt x="3795" y="5283"/>
                    <a:pt x="3752" y="5295"/>
                    <a:pt x="3734" y="5285"/>
                  </a:cubicBezTo>
                  <a:cubicBezTo>
                    <a:pt x="3719" y="5276"/>
                    <a:pt x="3709" y="5239"/>
                    <a:pt x="3701" y="5223"/>
                  </a:cubicBezTo>
                  <a:cubicBezTo>
                    <a:pt x="3691" y="5205"/>
                    <a:pt x="3676" y="5164"/>
                    <a:pt x="3660" y="5151"/>
                  </a:cubicBezTo>
                  <a:cubicBezTo>
                    <a:pt x="3648" y="5142"/>
                    <a:pt x="3618" y="5134"/>
                    <a:pt x="3603" y="5136"/>
                  </a:cubicBezTo>
                  <a:cubicBezTo>
                    <a:pt x="3587" y="5139"/>
                    <a:pt x="3553" y="5156"/>
                    <a:pt x="3546" y="5171"/>
                  </a:cubicBezTo>
                  <a:cubicBezTo>
                    <a:pt x="3540" y="5184"/>
                    <a:pt x="3551" y="5212"/>
                    <a:pt x="3554" y="5226"/>
                  </a:cubicBezTo>
                  <a:cubicBezTo>
                    <a:pt x="3556" y="5241"/>
                    <a:pt x="3570" y="5272"/>
                    <a:pt x="3563" y="5285"/>
                  </a:cubicBezTo>
                  <a:cubicBezTo>
                    <a:pt x="3556" y="5301"/>
                    <a:pt x="3520" y="5322"/>
                    <a:pt x="3503" y="5319"/>
                  </a:cubicBezTo>
                  <a:cubicBezTo>
                    <a:pt x="3491" y="5316"/>
                    <a:pt x="3478" y="5292"/>
                    <a:pt x="3472" y="5281"/>
                  </a:cubicBezTo>
                  <a:cubicBezTo>
                    <a:pt x="3463" y="5265"/>
                    <a:pt x="3461" y="5224"/>
                    <a:pt x="3448" y="5210"/>
                  </a:cubicBezTo>
                  <a:cubicBezTo>
                    <a:pt x="3438" y="5198"/>
                    <a:pt x="3407" y="5178"/>
                    <a:pt x="3392" y="5184"/>
                  </a:cubicBezTo>
                  <a:cubicBezTo>
                    <a:pt x="3380" y="5188"/>
                    <a:pt x="3384" y="5225"/>
                    <a:pt x="3373" y="5232"/>
                  </a:cubicBezTo>
                  <a:cubicBezTo>
                    <a:pt x="3357" y="5243"/>
                    <a:pt x="3313" y="5241"/>
                    <a:pt x="3296" y="5232"/>
                  </a:cubicBezTo>
                  <a:cubicBezTo>
                    <a:pt x="3286" y="5227"/>
                    <a:pt x="3280" y="5200"/>
                    <a:pt x="3270" y="5195"/>
                  </a:cubicBezTo>
                  <a:cubicBezTo>
                    <a:pt x="3257" y="5187"/>
                    <a:pt x="3226" y="5187"/>
                    <a:pt x="3212" y="5188"/>
                  </a:cubicBezTo>
                  <a:cubicBezTo>
                    <a:pt x="3199" y="5190"/>
                    <a:pt x="3176" y="5206"/>
                    <a:pt x="3163" y="5205"/>
                  </a:cubicBezTo>
                  <a:cubicBezTo>
                    <a:pt x="3149" y="5203"/>
                    <a:pt x="3123" y="5188"/>
                    <a:pt x="3114" y="5177"/>
                  </a:cubicBezTo>
                  <a:cubicBezTo>
                    <a:pt x="3104" y="5167"/>
                    <a:pt x="3092" y="5138"/>
                    <a:pt x="3089" y="5124"/>
                  </a:cubicBezTo>
                  <a:cubicBezTo>
                    <a:pt x="3084" y="5103"/>
                    <a:pt x="3074" y="5055"/>
                    <a:pt x="3085" y="5036"/>
                  </a:cubicBezTo>
                  <a:cubicBezTo>
                    <a:pt x="3091" y="5027"/>
                    <a:pt x="3118" y="5026"/>
                    <a:pt x="3124" y="5016"/>
                  </a:cubicBezTo>
                  <a:cubicBezTo>
                    <a:pt x="3131" y="5004"/>
                    <a:pt x="3127" y="4971"/>
                    <a:pt x="3124" y="4957"/>
                  </a:cubicBezTo>
                  <a:cubicBezTo>
                    <a:pt x="3122" y="4949"/>
                    <a:pt x="3118" y="4931"/>
                    <a:pt x="3111" y="4926"/>
                  </a:cubicBezTo>
                  <a:cubicBezTo>
                    <a:pt x="3097" y="4916"/>
                    <a:pt x="3058" y="4935"/>
                    <a:pt x="3043" y="4926"/>
                  </a:cubicBezTo>
                  <a:cubicBezTo>
                    <a:pt x="3032" y="4919"/>
                    <a:pt x="3027" y="4888"/>
                    <a:pt x="3020" y="4876"/>
                  </a:cubicBezTo>
                  <a:cubicBezTo>
                    <a:pt x="3011" y="4862"/>
                    <a:pt x="2979" y="4838"/>
                    <a:pt x="2979" y="4821"/>
                  </a:cubicBezTo>
                  <a:cubicBezTo>
                    <a:pt x="2979" y="4814"/>
                    <a:pt x="2989" y="4804"/>
                    <a:pt x="2994" y="4800"/>
                  </a:cubicBezTo>
                  <a:cubicBezTo>
                    <a:pt x="3000" y="4795"/>
                    <a:pt x="3015" y="4795"/>
                    <a:pt x="3019" y="4790"/>
                  </a:cubicBezTo>
                  <a:cubicBezTo>
                    <a:pt x="3025" y="4782"/>
                    <a:pt x="3030" y="4759"/>
                    <a:pt x="3025" y="4750"/>
                  </a:cubicBezTo>
                  <a:cubicBezTo>
                    <a:pt x="3020" y="4739"/>
                    <a:pt x="2994" y="4728"/>
                    <a:pt x="2981" y="4727"/>
                  </a:cubicBezTo>
                  <a:cubicBezTo>
                    <a:pt x="2968" y="4726"/>
                    <a:pt x="2946" y="4745"/>
                    <a:pt x="2933" y="4745"/>
                  </a:cubicBezTo>
                  <a:cubicBezTo>
                    <a:pt x="2919" y="4745"/>
                    <a:pt x="2892" y="4733"/>
                    <a:pt x="2880" y="4726"/>
                  </a:cubicBezTo>
                  <a:cubicBezTo>
                    <a:pt x="2865" y="4717"/>
                    <a:pt x="2841" y="4691"/>
                    <a:pt x="2830" y="4678"/>
                  </a:cubicBezTo>
                  <a:cubicBezTo>
                    <a:pt x="2816" y="4662"/>
                    <a:pt x="2795" y="4624"/>
                    <a:pt x="2779" y="4609"/>
                  </a:cubicBezTo>
                  <a:cubicBezTo>
                    <a:pt x="2769" y="4599"/>
                    <a:pt x="2744" y="4582"/>
                    <a:pt x="2730" y="4577"/>
                  </a:cubicBezTo>
                  <a:cubicBezTo>
                    <a:pt x="2717" y="4572"/>
                    <a:pt x="2688" y="4570"/>
                    <a:pt x="2674" y="4570"/>
                  </a:cubicBezTo>
                  <a:cubicBezTo>
                    <a:pt x="2653" y="4570"/>
                    <a:pt x="2613" y="4576"/>
                    <a:pt x="2592" y="4579"/>
                  </a:cubicBezTo>
                  <a:cubicBezTo>
                    <a:pt x="2566" y="4583"/>
                    <a:pt x="2513" y="4595"/>
                    <a:pt x="2487" y="4603"/>
                  </a:cubicBezTo>
                  <a:cubicBezTo>
                    <a:pt x="2470" y="4608"/>
                    <a:pt x="2438" y="4624"/>
                    <a:pt x="2421" y="4627"/>
                  </a:cubicBezTo>
                  <a:cubicBezTo>
                    <a:pt x="2401" y="4632"/>
                    <a:pt x="2359" y="4637"/>
                    <a:pt x="2338" y="4634"/>
                  </a:cubicBezTo>
                  <a:cubicBezTo>
                    <a:pt x="2312" y="4629"/>
                    <a:pt x="2264" y="4603"/>
                    <a:pt x="2239" y="4591"/>
                  </a:cubicBezTo>
                  <a:cubicBezTo>
                    <a:pt x="2225" y="4585"/>
                    <a:pt x="2200" y="4566"/>
                    <a:pt x="2185" y="4564"/>
                  </a:cubicBezTo>
                  <a:cubicBezTo>
                    <a:pt x="2168" y="4563"/>
                    <a:pt x="2138" y="4582"/>
                    <a:pt x="2122" y="4583"/>
                  </a:cubicBezTo>
                  <a:cubicBezTo>
                    <a:pt x="2102" y="4584"/>
                    <a:pt x="2061" y="4577"/>
                    <a:pt x="2044" y="4568"/>
                  </a:cubicBezTo>
                  <a:cubicBezTo>
                    <a:pt x="2030" y="4561"/>
                    <a:pt x="2012" y="4533"/>
                    <a:pt x="1999" y="4525"/>
                  </a:cubicBezTo>
                  <a:cubicBezTo>
                    <a:pt x="1972" y="4505"/>
                    <a:pt x="1910" y="4480"/>
                    <a:pt x="1880" y="4466"/>
                  </a:cubicBezTo>
                  <a:cubicBezTo>
                    <a:pt x="1854" y="4454"/>
                    <a:pt x="1802" y="4429"/>
                    <a:pt x="1775" y="4420"/>
                  </a:cubicBezTo>
                  <a:cubicBezTo>
                    <a:pt x="1745" y="4411"/>
                    <a:pt x="1685" y="4400"/>
                    <a:pt x="1655" y="4397"/>
                  </a:cubicBezTo>
                  <a:cubicBezTo>
                    <a:pt x="1623" y="4394"/>
                    <a:pt x="1558" y="4403"/>
                    <a:pt x="1527" y="4397"/>
                  </a:cubicBezTo>
                  <a:cubicBezTo>
                    <a:pt x="1494" y="4391"/>
                    <a:pt x="1431" y="4363"/>
                    <a:pt x="1401" y="4349"/>
                  </a:cubicBezTo>
                  <a:cubicBezTo>
                    <a:pt x="1377" y="4338"/>
                    <a:pt x="1333" y="4312"/>
                    <a:pt x="1311" y="4298"/>
                  </a:cubicBezTo>
                  <a:cubicBezTo>
                    <a:pt x="1298" y="4289"/>
                    <a:pt x="1275" y="4264"/>
                    <a:pt x="1259" y="4258"/>
                  </a:cubicBezTo>
                  <a:cubicBezTo>
                    <a:pt x="1243" y="4253"/>
                    <a:pt x="1205" y="4267"/>
                    <a:pt x="1191" y="4257"/>
                  </a:cubicBezTo>
                  <a:cubicBezTo>
                    <a:pt x="1174" y="4244"/>
                    <a:pt x="1181" y="4190"/>
                    <a:pt x="1166" y="4174"/>
                  </a:cubicBezTo>
                  <a:cubicBezTo>
                    <a:pt x="1154" y="4160"/>
                    <a:pt x="1115" y="4151"/>
                    <a:pt x="1097" y="4144"/>
                  </a:cubicBezTo>
                  <a:cubicBezTo>
                    <a:pt x="1084" y="4139"/>
                    <a:pt x="1054" y="4134"/>
                    <a:pt x="1043" y="4126"/>
                  </a:cubicBezTo>
                  <a:cubicBezTo>
                    <a:pt x="1032" y="4118"/>
                    <a:pt x="1020" y="4092"/>
                    <a:pt x="1010" y="4082"/>
                  </a:cubicBezTo>
                  <a:cubicBezTo>
                    <a:pt x="994" y="4064"/>
                    <a:pt x="959" y="4029"/>
                    <a:pt x="937" y="4017"/>
                  </a:cubicBezTo>
                  <a:cubicBezTo>
                    <a:pt x="912" y="4002"/>
                    <a:pt x="854" y="3990"/>
                    <a:pt x="826" y="3982"/>
                  </a:cubicBezTo>
                  <a:cubicBezTo>
                    <a:pt x="808" y="3977"/>
                    <a:pt x="773" y="3970"/>
                    <a:pt x="755" y="3965"/>
                  </a:cubicBezTo>
                  <a:cubicBezTo>
                    <a:pt x="733" y="3959"/>
                    <a:pt x="691" y="3943"/>
                    <a:pt x="669" y="3937"/>
                  </a:cubicBezTo>
                  <a:cubicBezTo>
                    <a:pt x="635" y="3929"/>
                    <a:pt x="564" y="3927"/>
                    <a:pt x="531" y="3916"/>
                  </a:cubicBezTo>
                  <a:cubicBezTo>
                    <a:pt x="497" y="3905"/>
                    <a:pt x="435" y="3867"/>
                    <a:pt x="405" y="3848"/>
                  </a:cubicBezTo>
                  <a:cubicBezTo>
                    <a:pt x="377" y="3831"/>
                    <a:pt x="322" y="3794"/>
                    <a:pt x="299" y="3770"/>
                  </a:cubicBezTo>
                  <a:cubicBezTo>
                    <a:pt x="277" y="3747"/>
                    <a:pt x="243" y="3692"/>
                    <a:pt x="226" y="3665"/>
                  </a:cubicBezTo>
                  <a:cubicBezTo>
                    <a:pt x="205" y="3629"/>
                    <a:pt x="163" y="3554"/>
                    <a:pt x="151" y="3514"/>
                  </a:cubicBezTo>
                  <a:cubicBezTo>
                    <a:pt x="143" y="3489"/>
                    <a:pt x="151" y="3433"/>
                    <a:pt x="136" y="3412"/>
                  </a:cubicBezTo>
                  <a:cubicBezTo>
                    <a:pt x="120" y="3390"/>
                    <a:pt x="56" y="3384"/>
                    <a:pt x="39" y="3363"/>
                  </a:cubicBezTo>
                  <a:cubicBezTo>
                    <a:pt x="19" y="3335"/>
                    <a:pt x="0" y="3261"/>
                    <a:pt x="12" y="3229"/>
                  </a:cubicBezTo>
                  <a:cubicBezTo>
                    <a:pt x="20" y="3206"/>
                    <a:pt x="67" y="3183"/>
                    <a:pt x="86" y="3169"/>
                  </a:cubicBezTo>
                  <a:cubicBezTo>
                    <a:pt x="102" y="3158"/>
                    <a:pt x="143" y="3146"/>
                    <a:pt x="153" y="3130"/>
                  </a:cubicBezTo>
                  <a:cubicBezTo>
                    <a:pt x="169" y="3103"/>
                    <a:pt x="164" y="3037"/>
                    <a:pt x="161" y="3006"/>
                  </a:cubicBezTo>
                  <a:cubicBezTo>
                    <a:pt x="158" y="2975"/>
                    <a:pt x="135" y="2917"/>
                    <a:pt x="131" y="2887"/>
                  </a:cubicBezTo>
                  <a:cubicBezTo>
                    <a:pt x="129" y="2875"/>
                    <a:pt x="125" y="2848"/>
                    <a:pt x="131" y="2837"/>
                  </a:cubicBezTo>
                  <a:cubicBezTo>
                    <a:pt x="140" y="2820"/>
                    <a:pt x="188" y="2811"/>
                    <a:pt x="198" y="2793"/>
                  </a:cubicBezTo>
                  <a:cubicBezTo>
                    <a:pt x="206" y="2777"/>
                    <a:pt x="204" y="2738"/>
                    <a:pt x="198" y="2721"/>
                  </a:cubicBezTo>
                  <a:cubicBezTo>
                    <a:pt x="194" y="2709"/>
                    <a:pt x="178" y="2689"/>
                    <a:pt x="168" y="2681"/>
                  </a:cubicBezTo>
                  <a:cubicBezTo>
                    <a:pt x="152" y="2669"/>
                    <a:pt x="104" y="2670"/>
                    <a:pt x="91" y="2654"/>
                  </a:cubicBezTo>
                  <a:cubicBezTo>
                    <a:pt x="80" y="2639"/>
                    <a:pt x="93" y="2597"/>
                    <a:pt x="86" y="2580"/>
                  </a:cubicBezTo>
                  <a:cubicBezTo>
                    <a:pt x="80" y="2563"/>
                    <a:pt x="50" y="2539"/>
                    <a:pt x="42" y="2523"/>
                  </a:cubicBezTo>
                  <a:cubicBezTo>
                    <a:pt x="34" y="2508"/>
                    <a:pt x="23" y="2475"/>
                    <a:pt x="24" y="2458"/>
                  </a:cubicBezTo>
                  <a:cubicBezTo>
                    <a:pt x="25" y="2447"/>
                    <a:pt x="38" y="2428"/>
                    <a:pt x="44" y="2419"/>
                  </a:cubicBezTo>
                  <a:cubicBezTo>
                    <a:pt x="58" y="2400"/>
                    <a:pt x="91" y="2366"/>
                    <a:pt x="111" y="2354"/>
                  </a:cubicBezTo>
                  <a:cubicBezTo>
                    <a:pt x="133" y="2341"/>
                    <a:pt x="190" y="2342"/>
                    <a:pt x="208" y="2325"/>
                  </a:cubicBezTo>
                  <a:cubicBezTo>
                    <a:pt x="219" y="2314"/>
                    <a:pt x="225" y="2282"/>
                    <a:pt x="228" y="2268"/>
                  </a:cubicBezTo>
                  <a:cubicBezTo>
                    <a:pt x="231" y="2243"/>
                    <a:pt x="217" y="2192"/>
                    <a:pt x="225" y="2168"/>
                  </a:cubicBezTo>
                  <a:cubicBezTo>
                    <a:pt x="229" y="2155"/>
                    <a:pt x="258" y="2138"/>
                    <a:pt x="260" y="2124"/>
                  </a:cubicBezTo>
                  <a:cubicBezTo>
                    <a:pt x="263" y="2099"/>
                    <a:pt x="242" y="2047"/>
                    <a:pt x="223" y="2032"/>
                  </a:cubicBezTo>
                  <a:cubicBezTo>
                    <a:pt x="201" y="2016"/>
                    <a:pt x="138" y="2033"/>
                    <a:pt x="116" y="2017"/>
                  </a:cubicBezTo>
                  <a:cubicBezTo>
                    <a:pt x="108" y="2012"/>
                    <a:pt x="101" y="1992"/>
                    <a:pt x="99" y="1983"/>
                  </a:cubicBezTo>
                  <a:cubicBezTo>
                    <a:pt x="95" y="1969"/>
                    <a:pt x="90" y="1937"/>
                    <a:pt x="99" y="1926"/>
                  </a:cubicBezTo>
                  <a:cubicBezTo>
                    <a:pt x="115" y="1906"/>
                    <a:pt x="179" y="1921"/>
                    <a:pt x="200" y="1906"/>
                  </a:cubicBezTo>
                  <a:cubicBezTo>
                    <a:pt x="213" y="1897"/>
                    <a:pt x="226" y="1866"/>
                    <a:pt x="232" y="1851"/>
                  </a:cubicBezTo>
                  <a:cubicBezTo>
                    <a:pt x="237" y="1841"/>
                    <a:pt x="245" y="1817"/>
                    <a:pt x="250" y="1799"/>
                  </a:cubicBezTo>
                  <a:cubicBezTo>
                    <a:pt x="264" y="1809"/>
                    <a:pt x="279" y="1819"/>
                    <a:pt x="289" y="1824"/>
                  </a:cubicBezTo>
                  <a:cubicBezTo>
                    <a:pt x="302" y="1830"/>
                    <a:pt x="328" y="1840"/>
                    <a:pt x="341" y="1841"/>
                  </a:cubicBezTo>
                  <a:cubicBezTo>
                    <a:pt x="370" y="1845"/>
                    <a:pt x="430" y="1842"/>
                    <a:pt x="455" y="1829"/>
                  </a:cubicBezTo>
                  <a:cubicBezTo>
                    <a:pt x="467" y="1823"/>
                    <a:pt x="478" y="1795"/>
                    <a:pt x="490" y="1792"/>
                  </a:cubicBezTo>
                  <a:cubicBezTo>
                    <a:pt x="508" y="1787"/>
                    <a:pt x="547" y="1801"/>
                    <a:pt x="562" y="1812"/>
                  </a:cubicBezTo>
                  <a:cubicBezTo>
                    <a:pt x="576" y="1822"/>
                    <a:pt x="586" y="1858"/>
                    <a:pt x="599" y="1869"/>
                  </a:cubicBezTo>
                  <a:cubicBezTo>
                    <a:pt x="615" y="1881"/>
                    <a:pt x="654" y="1893"/>
                    <a:pt x="673" y="1898"/>
                  </a:cubicBezTo>
                  <a:cubicBezTo>
                    <a:pt x="695" y="1904"/>
                    <a:pt x="739" y="1907"/>
                    <a:pt x="760" y="1913"/>
                  </a:cubicBezTo>
                  <a:cubicBezTo>
                    <a:pt x="777" y="1918"/>
                    <a:pt x="812" y="1928"/>
                    <a:pt x="825" y="1941"/>
                  </a:cubicBezTo>
                  <a:cubicBezTo>
                    <a:pt x="836" y="1951"/>
                    <a:pt x="839" y="1988"/>
                    <a:pt x="852" y="1998"/>
                  </a:cubicBezTo>
                  <a:cubicBezTo>
                    <a:pt x="873" y="2013"/>
                    <a:pt x="931" y="2017"/>
                    <a:pt x="956" y="2010"/>
                  </a:cubicBezTo>
                  <a:cubicBezTo>
                    <a:pt x="975" y="2004"/>
                    <a:pt x="1009" y="1978"/>
                    <a:pt x="1018" y="1960"/>
                  </a:cubicBezTo>
                  <a:cubicBezTo>
                    <a:pt x="1028" y="1940"/>
                    <a:pt x="1027" y="1893"/>
                    <a:pt x="1023" y="1871"/>
                  </a:cubicBezTo>
                  <a:cubicBezTo>
                    <a:pt x="1019" y="1854"/>
                    <a:pt x="994" y="1825"/>
                    <a:pt x="991" y="1807"/>
                  </a:cubicBezTo>
                  <a:cubicBezTo>
                    <a:pt x="987" y="1785"/>
                    <a:pt x="1010" y="1739"/>
                    <a:pt x="1003" y="1718"/>
                  </a:cubicBezTo>
                  <a:cubicBezTo>
                    <a:pt x="994" y="1691"/>
                    <a:pt x="943" y="1660"/>
                    <a:pt x="926" y="1638"/>
                  </a:cubicBezTo>
                  <a:cubicBezTo>
                    <a:pt x="915" y="1624"/>
                    <a:pt x="891" y="1594"/>
                    <a:pt x="889" y="1576"/>
                  </a:cubicBezTo>
                  <a:cubicBezTo>
                    <a:pt x="886" y="1550"/>
                    <a:pt x="904" y="1497"/>
                    <a:pt x="919" y="1475"/>
                  </a:cubicBezTo>
                  <a:cubicBezTo>
                    <a:pt x="931" y="1457"/>
                    <a:pt x="967" y="1432"/>
                    <a:pt x="986" y="1423"/>
                  </a:cubicBezTo>
                  <a:cubicBezTo>
                    <a:pt x="1008" y="1412"/>
                    <a:pt x="1059" y="1406"/>
                    <a:pt x="1082" y="1398"/>
                  </a:cubicBezTo>
                  <a:cubicBezTo>
                    <a:pt x="1112" y="1388"/>
                    <a:pt x="1177" y="1372"/>
                    <a:pt x="1199" y="1348"/>
                  </a:cubicBezTo>
                  <a:cubicBezTo>
                    <a:pt x="1212" y="1334"/>
                    <a:pt x="1221" y="1293"/>
                    <a:pt x="1223" y="1274"/>
                  </a:cubicBezTo>
                  <a:cubicBezTo>
                    <a:pt x="1225" y="1260"/>
                    <a:pt x="1227" y="1230"/>
                    <a:pt x="1221" y="1217"/>
                  </a:cubicBezTo>
                  <a:cubicBezTo>
                    <a:pt x="1212" y="1199"/>
                    <a:pt x="1170" y="1184"/>
                    <a:pt x="1159" y="1168"/>
                  </a:cubicBezTo>
                  <a:cubicBezTo>
                    <a:pt x="1150" y="1154"/>
                    <a:pt x="1147" y="1120"/>
                    <a:pt x="1139" y="1106"/>
                  </a:cubicBezTo>
                  <a:cubicBezTo>
                    <a:pt x="1131" y="1089"/>
                    <a:pt x="1109" y="1058"/>
                    <a:pt x="1095" y="1046"/>
                  </a:cubicBezTo>
                  <a:cubicBezTo>
                    <a:pt x="1083" y="1036"/>
                    <a:pt x="1050" y="1028"/>
                    <a:pt x="1040" y="1016"/>
                  </a:cubicBezTo>
                  <a:cubicBezTo>
                    <a:pt x="1030" y="1004"/>
                    <a:pt x="1028" y="969"/>
                    <a:pt x="1020" y="954"/>
                  </a:cubicBezTo>
                  <a:cubicBezTo>
                    <a:pt x="1014" y="941"/>
                    <a:pt x="996" y="918"/>
                    <a:pt x="986" y="907"/>
                  </a:cubicBezTo>
                  <a:cubicBezTo>
                    <a:pt x="977" y="899"/>
                    <a:pt x="958" y="885"/>
                    <a:pt x="948" y="878"/>
                  </a:cubicBezTo>
                  <a:cubicBezTo>
                    <a:pt x="933" y="866"/>
                    <a:pt x="897" y="850"/>
                    <a:pt x="884" y="836"/>
                  </a:cubicBezTo>
                  <a:cubicBezTo>
                    <a:pt x="875" y="825"/>
                    <a:pt x="862" y="800"/>
                    <a:pt x="859" y="786"/>
                  </a:cubicBezTo>
                  <a:cubicBezTo>
                    <a:pt x="854" y="764"/>
                    <a:pt x="855" y="719"/>
                    <a:pt x="859" y="697"/>
                  </a:cubicBezTo>
                  <a:cubicBezTo>
                    <a:pt x="864" y="671"/>
                    <a:pt x="894" y="626"/>
                    <a:pt x="899" y="600"/>
                  </a:cubicBezTo>
                  <a:cubicBezTo>
                    <a:pt x="904" y="572"/>
                    <a:pt x="894" y="513"/>
                    <a:pt x="894" y="484"/>
                  </a:cubicBezTo>
                  <a:cubicBezTo>
                    <a:pt x="894" y="471"/>
                    <a:pt x="905" y="443"/>
                    <a:pt x="896" y="434"/>
                  </a:cubicBezTo>
                  <a:cubicBezTo>
                    <a:pt x="885" y="423"/>
                    <a:pt x="847" y="431"/>
                    <a:pt x="832" y="437"/>
                  </a:cubicBezTo>
                  <a:cubicBezTo>
                    <a:pt x="818" y="442"/>
                    <a:pt x="799" y="476"/>
                    <a:pt x="785" y="471"/>
                  </a:cubicBezTo>
                  <a:cubicBezTo>
                    <a:pt x="771" y="466"/>
                    <a:pt x="772" y="427"/>
                    <a:pt x="770" y="412"/>
                  </a:cubicBezTo>
                  <a:cubicBezTo>
                    <a:pt x="769" y="400"/>
                    <a:pt x="767" y="374"/>
                    <a:pt x="770" y="362"/>
                  </a:cubicBezTo>
                  <a:cubicBezTo>
                    <a:pt x="773" y="350"/>
                    <a:pt x="783" y="326"/>
                    <a:pt x="792" y="318"/>
                  </a:cubicBezTo>
                  <a:cubicBezTo>
                    <a:pt x="809" y="302"/>
                    <a:pt x="855" y="289"/>
                    <a:pt x="877" y="283"/>
                  </a:cubicBezTo>
                  <a:cubicBezTo>
                    <a:pt x="901" y="276"/>
                    <a:pt x="953" y="278"/>
                    <a:pt x="976" y="268"/>
                  </a:cubicBezTo>
                  <a:cubicBezTo>
                    <a:pt x="996" y="260"/>
                    <a:pt x="1024" y="222"/>
                    <a:pt x="1045" y="216"/>
                  </a:cubicBezTo>
                  <a:cubicBezTo>
                    <a:pt x="1079" y="208"/>
                    <a:pt x="1149" y="237"/>
                    <a:pt x="1184" y="236"/>
                  </a:cubicBezTo>
                  <a:cubicBezTo>
                    <a:pt x="1234" y="235"/>
                    <a:pt x="1332" y="210"/>
                    <a:pt x="1382" y="201"/>
                  </a:cubicBezTo>
                  <a:cubicBezTo>
                    <a:pt x="1414" y="196"/>
                    <a:pt x="1477" y="187"/>
                    <a:pt x="1508" y="179"/>
                  </a:cubicBezTo>
                  <a:cubicBezTo>
                    <a:pt x="1543" y="171"/>
                    <a:pt x="1610" y="146"/>
                    <a:pt x="1645" y="137"/>
                  </a:cubicBezTo>
                  <a:cubicBezTo>
                    <a:pt x="1672" y="130"/>
                    <a:pt x="1726" y="117"/>
                    <a:pt x="1754" y="115"/>
                  </a:cubicBezTo>
                  <a:cubicBezTo>
                    <a:pt x="1798" y="111"/>
                    <a:pt x="1886" y="125"/>
                    <a:pt x="1930" y="120"/>
                  </a:cubicBezTo>
                  <a:cubicBezTo>
                    <a:pt x="1968" y="115"/>
                    <a:pt x="2040" y="85"/>
                    <a:pt x="2078" y="77"/>
                  </a:cubicBezTo>
                  <a:cubicBezTo>
                    <a:pt x="2091" y="75"/>
                    <a:pt x="2113" y="74"/>
                    <a:pt x="2132" y="7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1" name="Freeform 54"/>
            <p:cNvSpPr>
              <a:spLocks/>
            </p:cNvSpPr>
            <p:nvPr/>
          </p:nvSpPr>
          <p:spPr bwMode="auto">
            <a:xfrm>
              <a:off x="1423988" y="3279775"/>
              <a:ext cx="1962150" cy="1200150"/>
            </a:xfrm>
            <a:custGeom>
              <a:avLst/>
              <a:gdLst>
                <a:gd name="T0" fmla="*/ 11477 w 11591"/>
                <a:gd name="T1" fmla="*/ 6014 h 7087"/>
                <a:gd name="T2" fmla="*/ 11240 w 11591"/>
                <a:gd name="T3" fmla="*/ 6160 h 7087"/>
                <a:gd name="T4" fmla="*/ 11105 w 11591"/>
                <a:gd name="T5" fmla="*/ 6389 h 7087"/>
                <a:gd name="T6" fmla="*/ 10915 w 11591"/>
                <a:gd name="T7" fmla="*/ 6422 h 7087"/>
                <a:gd name="T8" fmla="*/ 10484 w 11591"/>
                <a:gd name="T9" fmla="*/ 6430 h 7087"/>
                <a:gd name="T10" fmla="*/ 10134 w 11591"/>
                <a:gd name="T11" fmla="*/ 6538 h 7087"/>
                <a:gd name="T12" fmla="*/ 9288 w 11591"/>
                <a:gd name="T13" fmla="*/ 6384 h 7087"/>
                <a:gd name="T14" fmla="*/ 8378 w 11591"/>
                <a:gd name="T15" fmla="*/ 6792 h 7087"/>
                <a:gd name="T16" fmla="*/ 7653 w 11591"/>
                <a:gd name="T17" fmla="*/ 7033 h 7087"/>
                <a:gd name="T18" fmla="*/ 7234 w 11591"/>
                <a:gd name="T19" fmla="*/ 6756 h 7087"/>
                <a:gd name="T20" fmla="*/ 7011 w 11591"/>
                <a:gd name="T21" fmla="*/ 6297 h 7087"/>
                <a:gd name="T22" fmla="*/ 6294 w 11591"/>
                <a:gd name="T23" fmla="*/ 5993 h 7087"/>
                <a:gd name="T24" fmla="*/ 5567 w 11591"/>
                <a:gd name="T25" fmla="*/ 6120 h 7087"/>
                <a:gd name="T26" fmla="*/ 5308 w 11591"/>
                <a:gd name="T27" fmla="*/ 6331 h 7087"/>
                <a:gd name="T28" fmla="*/ 5321 w 11591"/>
                <a:gd name="T29" fmla="*/ 5885 h 7087"/>
                <a:gd name="T30" fmla="*/ 4796 w 11591"/>
                <a:gd name="T31" fmla="*/ 5887 h 7087"/>
                <a:gd name="T32" fmla="*/ 4223 w 11591"/>
                <a:gd name="T33" fmla="*/ 5715 h 7087"/>
                <a:gd name="T34" fmla="*/ 3714 w 11591"/>
                <a:gd name="T35" fmla="*/ 5667 h 7087"/>
                <a:gd name="T36" fmla="*/ 3471 w 11591"/>
                <a:gd name="T37" fmla="*/ 5377 h 7087"/>
                <a:gd name="T38" fmla="*/ 3177 w 11591"/>
                <a:gd name="T39" fmla="*/ 5028 h 7087"/>
                <a:gd name="T40" fmla="*/ 2764 w 11591"/>
                <a:gd name="T41" fmla="*/ 4675 h 7087"/>
                <a:gd name="T42" fmla="*/ 2356 w 11591"/>
                <a:gd name="T43" fmla="*/ 4485 h 7087"/>
                <a:gd name="T44" fmla="*/ 1796 w 11591"/>
                <a:gd name="T45" fmla="*/ 3717 h 7087"/>
                <a:gd name="T46" fmla="*/ 1370 w 11591"/>
                <a:gd name="T47" fmla="*/ 3403 h 7087"/>
                <a:gd name="T48" fmla="*/ 1042 w 11591"/>
                <a:gd name="T49" fmla="*/ 3423 h 7087"/>
                <a:gd name="T50" fmla="*/ 566 w 11591"/>
                <a:gd name="T51" fmla="*/ 2894 h 7087"/>
                <a:gd name="T52" fmla="*/ 117 w 11591"/>
                <a:gd name="T53" fmla="*/ 2633 h 7087"/>
                <a:gd name="T54" fmla="*/ 82 w 11591"/>
                <a:gd name="T55" fmla="*/ 2093 h 7087"/>
                <a:gd name="T56" fmla="*/ 107 w 11591"/>
                <a:gd name="T57" fmla="*/ 1580 h 7087"/>
                <a:gd name="T58" fmla="*/ 467 w 11591"/>
                <a:gd name="T59" fmla="*/ 1750 h 7087"/>
                <a:gd name="T60" fmla="*/ 420 w 11591"/>
                <a:gd name="T61" fmla="*/ 1059 h 7087"/>
                <a:gd name="T62" fmla="*/ 673 w 11591"/>
                <a:gd name="T63" fmla="*/ 529 h 7087"/>
                <a:gd name="T64" fmla="*/ 1224 w 11591"/>
                <a:gd name="T65" fmla="*/ 429 h 7087"/>
                <a:gd name="T66" fmla="*/ 1883 w 11591"/>
                <a:gd name="T67" fmla="*/ 129 h 7087"/>
                <a:gd name="T68" fmla="*/ 2445 w 11591"/>
                <a:gd name="T69" fmla="*/ 251 h 7087"/>
                <a:gd name="T70" fmla="*/ 3010 w 11591"/>
                <a:gd name="T71" fmla="*/ 105 h 7087"/>
                <a:gd name="T72" fmla="*/ 3669 w 11591"/>
                <a:gd name="T73" fmla="*/ 427 h 7087"/>
                <a:gd name="T74" fmla="*/ 4484 w 11591"/>
                <a:gd name="T75" fmla="*/ 365 h 7087"/>
                <a:gd name="T76" fmla="*/ 5185 w 11591"/>
                <a:gd name="T77" fmla="*/ 127 h 7087"/>
                <a:gd name="T78" fmla="*/ 6010 w 11591"/>
                <a:gd name="T79" fmla="*/ 157 h 7087"/>
                <a:gd name="T80" fmla="*/ 6652 w 11591"/>
                <a:gd name="T81" fmla="*/ 504 h 7087"/>
                <a:gd name="T82" fmla="*/ 6660 w 11591"/>
                <a:gd name="T83" fmla="*/ 761 h 7087"/>
                <a:gd name="T84" fmla="*/ 6461 w 11591"/>
                <a:gd name="T85" fmla="*/ 1187 h 7087"/>
                <a:gd name="T86" fmla="*/ 6568 w 11591"/>
                <a:gd name="T87" fmla="*/ 1566 h 7087"/>
                <a:gd name="T88" fmla="*/ 6573 w 11591"/>
                <a:gd name="T89" fmla="*/ 2141 h 7087"/>
                <a:gd name="T90" fmla="*/ 7192 w 11591"/>
                <a:gd name="T91" fmla="*/ 2694 h 7087"/>
                <a:gd name="T92" fmla="*/ 7628 w 11591"/>
                <a:gd name="T93" fmla="*/ 2986 h 7087"/>
                <a:gd name="T94" fmla="*/ 8317 w 11591"/>
                <a:gd name="T95" fmla="*/ 3195 h 7087"/>
                <a:gd name="T96" fmla="*/ 8858 w 11591"/>
                <a:gd name="T97" fmla="*/ 3356 h 7087"/>
                <a:gd name="T98" fmla="*/ 9317 w 11591"/>
                <a:gd name="T99" fmla="*/ 3455 h 7087"/>
                <a:gd name="T100" fmla="*/ 9457 w 11591"/>
                <a:gd name="T101" fmla="*/ 3605 h 7087"/>
                <a:gd name="T102" fmla="*/ 9551 w 11591"/>
                <a:gd name="T103" fmla="*/ 3906 h 7087"/>
                <a:gd name="T104" fmla="*/ 9885 w 11591"/>
                <a:gd name="T105" fmla="*/ 3939 h 7087"/>
                <a:gd name="T106" fmla="*/ 10097 w 11591"/>
                <a:gd name="T107" fmla="*/ 3880 h 7087"/>
                <a:gd name="T108" fmla="*/ 10297 w 11591"/>
                <a:gd name="T109" fmla="*/ 3868 h 7087"/>
                <a:gd name="T110" fmla="*/ 10450 w 11591"/>
                <a:gd name="T111" fmla="*/ 3780 h 7087"/>
                <a:gd name="T112" fmla="*/ 10645 w 11591"/>
                <a:gd name="T113" fmla="*/ 3714 h 7087"/>
                <a:gd name="T114" fmla="*/ 10787 w 11591"/>
                <a:gd name="T115" fmla="*/ 3538 h 7087"/>
                <a:gd name="T116" fmla="*/ 11258 w 11591"/>
                <a:gd name="T117" fmla="*/ 3712 h 7087"/>
                <a:gd name="T118" fmla="*/ 11389 w 11591"/>
                <a:gd name="T119" fmla="*/ 4406 h 7087"/>
                <a:gd name="T120" fmla="*/ 11508 w 11591"/>
                <a:gd name="T121" fmla="*/ 4985 h 7087"/>
                <a:gd name="T122" fmla="*/ 11567 w 11591"/>
                <a:gd name="T123" fmla="*/ 5634 h 7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1" h="7087">
                  <a:moveTo>
                    <a:pt x="11590" y="5733"/>
                  </a:moveTo>
                  <a:cubicBezTo>
                    <a:pt x="11591" y="5748"/>
                    <a:pt x="11591" y="5769"/>
                    <a:pt x="11590" y="5790"/>
                  </a:cubicBezTo>
                  <a:cubicBezTo>
                    <a:pt x="11579" y="5798"/>
                    <a:pt x="11569" y="5806"/>
                    <a:pt x="11564" y="5811"/>
                  </a:cubicBezTo>
                  <a:cubicBezTo>
                    <a:pt x="11554" y="5822"/>
                    <a:pt x="11541" y="5850"/>
                    <a:pt x="11536" y="5864"/>
                  </a:cubicBezTo>
                  <a:cubicBezTo>
                    <a:pt x="11531" y="5879"/>
                    <a:pt x="11531" y="5910"/>
                    <a:pt x="11528" y="5925"/>
                  </a:cubicBezTo>
                  <a:cubicBezTo>
                    <a:pt x="11525" y="5939"/>
                    <a:pt x="11517" y="5967"/>
                    <a:pt x="11510" y="5980"/>
                  </a:cubicBezTo>
                  <a:cubicBezTo>
                    <a:pt x="11503" y="5990"/>
                    <a:pt x="11488" y="6010"/>
                    <a:pt x="11477" y="6014"/>
                  </a:cubicBezTo>
                  <a:cubicBezTo>
                    <a:pt x="11463" y="6020"/>
                    <a:pt x="11430" y="6019"/>
                    <a:pt x="11415" y="6014"/>
                  </a:cubicBezTo>
                  <a:cubicBezTo>
                    <a:pt x="11399" y="6009"/>
                    <a:pt x="11374" y="5979"/>
                    <a:pt x="11358" y="5973"/>
                  </a:cubicBezTo>
                  <a:cubicBezTo>
                    <a:pt x="11347" y="5969"/>
                    <a:pt x="11323" y="5963"/>
                    <a:pt x="11313" y="5968"/>
                  </a:cubicBezTo>
                  <a:cubicBezTo>
                    <a:pt x="11301" y="5974"/>
                    <a:pt x="11292" y="6002"/>
                    <a:pt x="11288" y="6014"/>
                  </a:cubicBezTo>
                  <a:cubicBezTo>
                    <a:pt x="11285" y="6029"/>
                    <a:pt x="11291" y="6062"/>
                    <a:pt x="11288" y="6077"/>
                  </a:cubicBezTo>
                  <a:cubicBezTo>
                    <a:pt x="11286" y="6089"/>
                    <a:pt x="11280" y="6113"/>
                    <a:pt x="11273" y="6123"/>
                  </a:cubicBezTo>
                  <a:cubicBezTo>
                    <a:pt x="11267" y="6134"/>
                    <a:pt x="11245" y="6148"/>
                    <a:pt x="11240" y="6160"/>
                  </a:cubicBezTo>
                  <a:cubicBezTo>
                    <a:pt x="11233" y="6179"/>
                    <a:pt x="11235" y="6224"/>
                    <a:pt x="11240" y="6244"/>
                  </a:cubicBezTo>
                  <a:cubicBezTo>
                    <a:pt x="11247" y="6268"/>
                    <a:pt x="11286" y="6305"/>
                    <a:pt x="11292" y="6330"/>
                  </a:cubicBezTo>
                  <a:cubicBezTo>
                    <a:pt x="11298" y="6357"/>
                    <a:pt x="11299" y="6419"/>
                    <a:pt x="11285" y="6444"/>
                  </a:cubicBezTo>
                  <a:cubicBezTo>
                    <a:pt x="11273" y="6465"/>
                    <a:pt x="11229" y="6494"/>
                    <a:pt x="11206" y="6501"/>
                  </a:cubicBezTo>
                  <a:cubicBezTo>
                    <a:pt x="11190" y="6506"/>
                    <a:pt x="11156" y="6508"/>
                    <a:pt x="11141" y="6501"/>
                  </a:cubicBezTo>
                  <a:cubicBezTo>
                    <a:pt x="11129" y="6496"/>
                    <a:pt x="11110" y="6473"/>
                    <a:pt x="11105" y="6460"/>
                  </a:cubicBezTo>
                  <a:cubicBezTo>
                    <a:pt x="11099" y="6444"/>
                    <a:pt x="11112" y="6406"/>
                    <a:pt x="11105" y="6389"/>
                  </a:cubicBezTo>
                  <a:cubicBezTo>
                    <a:pt x="11099" y="6376"/>
                    <a:pt x="11076" y="6357"/>
                    <a:pt x="11064" y="6350"/>
                  </a:cubicBezTo>
                  <a:cubicBezTo>
                    <a:pt x="11054" y="6344"/>
                    <a:pt x="11030" y="6331"/>
                    <a:pt x="11021" y="6338"/>
                  </a:cubicBezTo>
                  <a:cubicBezTo>
                    <a:pt x="11006" y="6350"/>
                    <a:pt x="11023" y="6395"/>
                    <a:pt x="11021" y="6414"/>
                  </a:cubicBezTo>
                  <a:cubicBezTo>
                    <a:pt x="11018" y="6431"/>
                    <a:pt x="11010" y="6463"/>
                    <a:pt x="11003" y="6478"/>
                  </a:cubicBezTo>
                  <a:cubicBezTo>
                    <a:pt x="10999" y="6485"/>
                    <a:pt x="10991" y="6496"/>
                    <a:pt x="10983" y="6508"/>
                  </a:cubicBezTo>
                  <a:cubicBezTo>
                    <a:pt x="10983" y="6491"/>
                    <a:pt x="10982" y="6475"/>
                    <a:pt x="10976" y="6465"/>
                  </a:cubicBezTo>
                  <a:cubicBezTo>
                    <a:pt x="10967" y="6449"/>
                    <a:pt x="10930" y="6433"/>
                    <a:pt x="10915" y="6422"/>
                  </a:cubicBezTo>
                  <a:cubicBezTo>
                    <a:pt x="10895" y="6409"/>
                    <a:pt x="10852" y="6387"/>
                    <a:pt x="10836" y="6369"/>
                  </a:cubicBezTo>
                  <a:cubicBezTo>
                    <a:pt x="10818" y="6350"/>
                    <a:pt x="10800" y="6300"/>
                    <a:pt x="10785" y="6279"/>
                  </a:cubicBezTo>
                  <a:cubicBezTo>
                    <a:pt x="10770" y="6259"/>
                    <a:pt x="10740" y="6218"/>
                    <a:pt x="10719" y="6206"/>
                  </a:cubicBezTo>
                  <a:cubicBezTo>
                    <a:pt x="10701" y="6196"/>
                    <a:pt x="10659" y="6182"/>
                    <a:pt x="10641" y="6189"/>
                  </a:cubicBezTo>
                  <a:cubicBezTo>
                    <a:pt x="10622" y="6198"/>
                    <a:pt x="10606" y="6242"/>
                    <a:pt x="10596" y="6260"/>
                  </a:cubicBezTo>
                  <a:cubicBezTo>
                    <a:pt x="10584" y="6284"/>
                    <a:pt x="10568" y="6337"/>
                    <a:pt x="10553" y="6359"/>
                  </a:cubicBezTo>
                  <a:cubicBezTo>
                    <a:pt x="10539" y="6380"/>
                    <a:pt x="10491" y="6407"/>
                    <a:pt x="10484" y="6430"/>
                  </a:cubicBezTo>
                  <a:cubicBezTo>
                    <a:pt x="10477" y="6455"/>
                    <a:pt x="10505" y="6506"/>
                    <a:pt x="10504" y="6531"/>
                  </a:cubicBezTo>
                  <a:cubicBezTo>
                    <a:pt x="10503" y="6553"/>
                    <a:pt x="10488" y="6595"/>
                    <a:pt x="10477" y="6614"/>
                  </a:cubicBezTo>
                  <a:cubicBezTo>
                    <a:pt x="10464" y="6636"/>
                    <a:pt x="10429" y="6676"/>
                    <a:pt x="10406" y="6688"/>
                  </a:cubicBezTo>
                  <a:cubicBezTo>
                    <a:pt x="10391" y="6696"/>
                    <a:pt x="10355" y="6701"/>
                    <a:pt x="10339" y="6698"/>
                  </a:cubicBezTo>
                  <a:cubicBezTo>
                    <a:pt x="10318" y="6694"/>
                    <a:pt x="10282" y="6668"/>
                    <a:pt x="10264" y="6655"/>
                  </a:cubicBezTo>
                  <a:cubicBezTo>
                    <a:pt x="10251" y="6645"/>
                    <a:pt x="10227" y="6620"/>
                    <a:pt x="10215" y="6609"/>
                  </a:cubicBezTo>
                  <a:cubicBezTo>
                    <a:pt x="10195" y="6591"/>
                    <a:pt x="10156" y="6553"/>
                    <a:pt x="10134" y="6538"/>
                  </a:cubicBezTo>
                  <a:cubicBezTo>
                    <a:pt x="10099" y="6513"/>
                    <a:pt x="10022" y="6475"/>
                    <a:pt x="9985" y="6454"/>
                  </a:cubicBezTo>
                  <a:cubicBezTo>
                    <a:pt x="9956" y="6437"/>
                    <a:pt x="9900" y="6400"/>
                    <a:pt x="9870" y="6386"/>
                  </a:cubicBezTo>
                  <a:cubicBezTo>
                    <a:pt x="9843" y="6373"/>
                    <a:pt x="9787" y="6353"/>
                    <a:pt x="9759" y="6346"/>
                  </a:cubicBezTo>
                  <a:cubicBezTo>
                    <a:pt x="9724" y="6338"/>
                    <a:pt x="9652" y="6337"/>
                    <a:pt x="9619" y="6325"/>
                  </a:cubicBezTo>
                  <a:cubicBezTo>
                    <a:pt x="9598" y="6317"/>
                    <a:pt x="9565" y="6282"/>
                    <a:pt x="9543" y="6279"/>
                  </a:cubicBezTo>
                  <a:cubicBezTo>
                    <a:pt x="9507" y="6273"/>
                    <a:pt x="9437" y="6298"/>
                    <a:pt x="9404" y="6312"/>
                  </a:cubicBezTo>
                  <a:cubicBezTo>
                    <a:pt x="9372" y="6325"/>
                    <a:pt x="9316" y="6364"/>
                    <a:pt x="9288" y="6384"/>
                  </a:cubicBezTo>
                  <a:cubicBezTo>
                    <a:pt x="9260" y="6405"/>
                    <a:pt x="9209" y="6453"/>
                    <a:pt x="9179" y="6472"/>
                  </a:cubicBezTo>
                  <a:cubicBezTo>
                    <a:pt x="9154" y="6487"/>
                    <a:pt x="9099" y="6507"/>
                    <a:pt x="9073" y="6521"/>
                  </a:cubicBezTo>
                  <a:cubicBezTo>
                    <a:pt x="9039" y="6540"/>
                    <a:pt x="8975" y="6587"/>
                    <a:pt x="8940" y="6606"/>
                  </a:cubicBezTo>
                  <a:cubicBezTo>
                    <a:pt x="8906" y="6623"/>
                    <a:pt x="8838" y="6656"/>
                    <a:pt x="8801" y="6665"/>
                  </a:cubicBezTo>
                  <a:cubicBezTo>
                    <a:pt x="8756" y="6676"/>
                    <a:pt x="8663" y="6674"/>
                    <a:pt x="8618" y="6680"/>
                  </a:cubicBezTo>
                  <a:cubicBezTo>
                    <a:pt x="8591" y="6683"/>
                    <a:pt x="8537" y="6688"/>
                    <a:pt x="8512" y="6698"/>
                  </a:cubicBezTo>
                  <a:cubicBezTo>
                    <a:pt x="8474" y="6714"/>
                    <a:pt x="8409" y="6766"/>
                    <a:pt x="8378" y="6792"/>
                  </a:cubicBezTo>
                  <a:cubicBezTo>
                    <a:pt x="8354" y="6812"/>
                    <a:pt x="8307" y="6853"/>
                    <a:pt x="8291" y="6880"/>
                  </a:cubicBezTo>
                  <a:cubicBezTo>
                    <a:pt x="8270" y="6914"/>
                    <a:pt x="8268" y="7001"/>
                    <a:pt x="8243" y="7032"/>
                  </a:cubicBezTo>
                  <a:cubicBezTo>
                    <a:pt x="8226" y="7051"/>
                    <a:pt x="8177" y="7073"/>
                    <a:pt x="8152" y="7078"/>
                  </a:cubicBezTo>
                  <a:cubicBezTo>
                    <a:pt x="8130" y="7082"/>
                    <a:pt x="8086" y="7068"/>
                    <a:pt x="8064" y="7068"/>
                  </a:cubicBezTo>
                  <a:cubicBezTo>
                    <a:pt x="8020" y="7068"/>
                    <a:pt x="7933" y="7087"/>
                    <a:pt x="7889" y="7085"/>
                  </a:cubicBezTo>
                  <a:cubicBezTo>
                    <a:pt x="7851" y="7083"/>
                    <a:pt x="7776" y="7065"/>
                    <a:pt x="7739" y="7056"/>
                  </a:cubicBezTo>
                  <a:cubicBezTo>
                    <a:pt x="7717" y="7051"/>
                    <a:pt x="7674" y="7040"/>
                    <a:pt x="7653" y="7033"/>
                  </a:cubicBezTo>
                  <a:cubicBezTo>
                    <a:pt x="7626" y="7025"/>
                    <a:pt x="7574" y="7002"/>
                    <a:pt x="7546" y="6999"/>
                  </a:cubicBezTo>
                  <a:cubicBezTo>
                    <a:pt x="7503" y="6994"/>
                    <a:pt x="7416" y="7010"/>
                    <a:pt x="7372" y="7012"/>
                  </a:cubicBezTo>
                  <a:cubicBezTo>
                    <a:pt x="7344" y="7013"/>
                    <a:pt x="7286" y="7022"/>
                    <a:pt x="7260" y="7012"/>
                  </a:cubicBezTo>
                  <a:cubicBezTo>
                    <a:pt x="7244" y="7006"/>
                    <a:pt x="7217" y="6980"/>
                    <a:pt x="7207" y="6966"/>
                  </a:cubicBezTo>
                  <a:cubicBezTo>
                    <a:pt x="7199" y="6954"/>
                    <a:pt x="7188" y="6927"/>
                    <a:pt x="7187" y="6913"/>
                  </a:cubicBezTo>
                  <a:cubicBezTo>
                    <a:pt x="7186" y="6892"/>
                    <a:pt x="7198" y="6850"/>
                    <a:pt x="7204" y="6830"/>
                  </a:cubicBezTo>
                  <a:cubicBezTo>
                    <a:pt x="7209" y="6811"/>
                    <a:pt x="7229" y="6775"/>
                    <a:pt x="7234" y="6756"/>
                  </a:cubicBezTo>
                  <a:cubicBezTo>
                    <a:pt x="7240" y="6731"/>
                    <a:pt x="7251" y="6680"/>
                    <a:pt x="7245" y="6655"/>
                  </a:cubicBezTo>
                  <a:cubicBezTo>
                    <a:pt x="7239" y="6632"/>
                    <a:pt x="7211" y="6590"/>
                    <a:pt x="7191" y="6577"/>
                  </a:cubicBezTo>
                  <a:cubicBezTo>
                    <a:pt x="7173" y="6566"/>
                    <a:pt x="7129" y="6568"/>
                    <a:pt x="7110" y="6563"/>
                  </a:cubicBezTo>
                  <a:cubicBezTo>
                    <a:pt x="7090" y="6557"/>
                    <a:pt x="7048" y="6547"/>
                    <a:pt x="7034" y="6533"/>
                  </a:cubicBezTo>
                  <a:cubicBezTo>
                    <a:pt x="7019" y="6518"/>
                    <a:pt x="7003" y="6475"/>
                    <a:pt x="7002" y="6454"/>
                  </a:cubicBezTo>
                  <a:cubicBezTo>
                    <a:pt x="7001" y="6436"/>
                    <a:pt x="7021" y="6403"/>
                    <a:pt x="7022" y="6386"/>
                  </a:cubicBezTo>
                  <a:cubicBezTo>
                    <a:pt x="7024" y="6363"/>
                    <a:pt x="7019" y="6318"/>
                    <a:pt x="7011" y="6297"/>
                  </a:cubicBezTo>
                  <a:cubicBezTo>
                    <a:pt x="7001" y="6272"/>
                    <a:pt x="6969" y="6229"/>
                    <a:pt x="6949" y="6211"/>
                  </a:cubicBezTo>
                  <a:cubicBezTo>
                    <a:pt x="6929" y="6192"/>
                    <a:pt x="6880" y="6158"/>
                    <a:pt x="6852" y="6155"/>
                  </a:cubicBezTo>
                  <a:cubicBezTo>
                    <a:pt x="6823" y="6151"/>
                    <a:pt x="6767" y="6184"/>
                    <a:pt x="6738" y="6184"/>
                  </a:cubicBezTo>
                  <a:cubicBezTo>
                    <a:pt x="6701" y="6185"/>
                    <a:pt x="6626" y="6166"/>
                    <a:pt x="6593" y="6150"/>
                  </a:cubicBezTo>
                  <a:cubicBezTo>
                    <a:pt x="6565" y="6137"/>
                    <a:pt x="6524" y="6089"/>
                    <a:pt x="6497" y="6075"/>
                  </a:cubicBezTo>
                  <a:cubicBezTo>
                    <a:pt x="6471" y="6062"/>
                    <a:pt x="6413" y="6055"/>
                    <a:pt x="6386" y="6044"/>
                  </a:cubicBezTo>
                  <a:cubicBezTo>
                    <a:pt x="6362" y="6034"/>
                    <a:pt x="6317" y="6005"/>
                    <a:pt x="6294" y="5993"/>
                  </a:cubicBezTo>
                  <a:cubicBezTo>
                    <a:pt x="6266" y="5979"/>
                    <a:pt x="6212" y="5947"/>
                    <a:pt x="6181" y="5940"/>
                  </a:cubicBezTo>
                  <a:cubicBezTo>
                    <a:pt x="6156" y="5934"/>
                    <a:pt x="6104" y="5945"/>
                    <a:pt x="6079" y="5940"/>
                  </a:cubicBezTo>
                  <a:cubicBezTo>
                    <a:pt x="6047" y="5934"/>
                    <a:pt x="5990" y="5893"/>
                    <a:pt x="5957" y="5890"/>
                  </a:cubicBezTo>
                  <a:cubicBezTo>
                    <a:pt x="5920" y="5887"/>
                    <a:pt x="5848" y="5909"/>
                    <a:pt x="5813" y="5922"/>
                  </a:cubicBezTo>
                  <a:cubicBezTo>
                    <a:pt x="5789" y="5931"/>
                    <a:pt x="5744" y="5955"/>
                    <a:pt x="5722" y="5970"/>
                  </a:cubicBezTo>
                  <a:cubicBezTo>
                    <a:pt x="5702" y="5983"/>
                    <a:pt x="5664" y="6015"/>
                    <a:pt x="5646" y="6032"/>
                  </a:cubicBezTo>
                  <a:cubicBezTo>
                    <a:pt x="5625" y="6053"/>
                    <a:pt x="5587" y="6098"/>
                    <a:pt x="5567" y="6120"/>
                  </a:cubicBezTo>
                  <a:cubicBezTo>
                    <a:pt x="5550" y="6138"/>
                    <a:pt x="5511" y="6168"/>
                    <a:pt x="5499" y="6189"/>
                  </a:cubicBezTo>
                  <a:cubicBezTo>
                    <a:pt x="5484" y="6216"/>
                    <a:pt x="5475" y="6280"/>
                    <a:pt x="5465" y="6310"/>
                  </a:cubicBezTo>
                  <a:cubicBezTo>
                    <a:pt x="5455" y="6337"/>
                    <a:pt x="5438" y="6396"/>
                    <a:pt x="5418" y="6417"/>
                  </a:cubicBezTo>
                  <a:cubicBezTo>
                    <a:pt x="5402" y="6435"/>
                    <a:pt x="5358" y="6466"/>
                    <a:pt x="5334" y="6465"/>
                  </a:cubicBezTo>
                  <a:cubicBezTo>
                    <a:pt x="5321" y="6464"/>
                    <a:pt x="5298" y="6447"/>
                    <a:pt x="5293" y="6435"/>
                  </a:cubicBezTo>
                  <a:cubicBezTo>
                    <a:pt x="5288" y="6425"/>
                    <a:pt x="5295" y="6402"/>
                    <a:pt x="5296" y="6391"/>
                  </a:cubicBezTo>
                  <a:cubicBezTo>
                    <a:pt x="5298" y="6376"/>
                    <a:pt x="5301" y="6345"/>
                    <a:pt x="5308" y="6331"/>
                  </a:cubicBezTo>
                  <a:cubicBezTo>
                    <a:pt x="5311" y="6325"/>
                    <a:pt x="5328" y="6317"/>
                    <a:pt x="5329" y="6310"/>
                  </a:cubicBezTo>
                  <a:cubicBezTo>
                    <a:pt x="5332" y="6295"/>
                    <a:pt x="5306" y="6270"/>
                    <a:pt x="5304" y="6255"/>
                  </a:cubicBezTo>
                  <a:cubicBezTo>
                    <a:pt x="5303" y="6239"/>
                    <a:pt x="5312" y="6208"/>
                    <a:pt x="5318" y="6193"/>
                  </a:cubicBezTo>
                  <a:cubicBezTo>
                    <a:pt x="5325" y="6172"/>
                    <a:pt x="5351" y="6137"/>
                    <a:pt x="5357" y="6117"/>
                  </a:cubicBezTo>
                  <a:cubicBezTo>
                    <a:pt x="5361" y="6102"/>
                    <a:pt x="5362" y="6072"/>
                    <a:pt x="5362" y="6057"/>
                  </a:cubicBezTo>
                  <a:cubicBezTo>
                    <a:pt x="5362" y="6039"/>
                    <a:pt x="5360" y="6001"/>
                    <a:pt x="5356" y="5983"/>
                  </a:cubicBezTo>
                  <a:cubicBezTo>
                    <a:pt x="5350" y="5958"/>
                    <a:pt x="5332" y="5909"/>
                    <a:pt x="5321" y="5885"/>
                  </a:cubicBezTo>
                  <a:cubicBezTo>
                    <a:pt x="5313" y="5868"/>
                    <a:pt x="5301" y="5826"/>
                    <a:pt x="5283" y="5819"/>
                  </a:cubicBezTo>
                  <a:cubicBezTo>
                    <a:pt x="5264" y="5812"/>
                    <a:pt x="5225" y="5839"/>
                    <a:pt x="5207" y="5847"/>
                  </a:cubicBezTo>
                  <a:cubicBezTo>
                    <a:pt x="5172" y="5863"/>
                    <a:pt x="5105" y="5901"/>
                    <a:pt x="5072" y="5918"/>
                  </a:cubicBezTo>
                  <a:cubicBezTo>
                    <a:pt x="5045" y="5932"/>
                    <a:pt x="4995" y="5968"/>
                    <a:pt x="4966" y="5975"/>
                  </a:cubicBezTo>
                  <a:cubicBezTo>
                    <a:pt x="4944" y="5980"/>
                    <a:pt x="4897" y="5983"/>
                    <a:pt x="4877" y="5973"/>
                  </a:cubicBezTo>
                  <a:cubicBezTo>
                    <a:pt x="4863" y="5966"/>
                    <a:pt x="4849" y="5936"/>
                    <a:pt x="4839" y="5925"/>
                  </a:cubicBezTo>
                  <a:cubicBezTo>
                    <a:pt x="4829" y="5915"/>
                    <a:pt x="4809" y="5891"/>
                    <a:pt x="4796" y="5887"/>
                  </a:cubicBezTo>
                  <a:cubicBezTo>
                    <a:pt x="4772" y="5880"/>
                    <a:pt x="4723" y="5894"/>
                    <a:pt x="4700" y="5902"/>
                  </a:cubicBezTo>
                  <a:cubicBezTo>
                    <a:pt x="4680" y="5909"/>
                    <a:pt x="4650" y="5943"/>
                    <a:pt x="4629" y="5945"/>
                  </a:cubicBezTo>
                  <a:cubicBezTo>
                    <a:pt x="4603" y="5947"/>
                    <a:pt x="4558" y="5911"/>
                    <a:pt x="4533" y="5904"/>
                  </a:cubicBezTo>
                  <a:cubicBezTo>
                    <a:pt x="4511" y="5898"/>
                    <a:pt x="4466" y="5898"/>
                    <a:pt x="4444" y="5892"/>
                  </a:cubicBezTo>
                  <a:cubicBezTo>
                    <a:pt x="4415" y="5885"/>
                    <a:pt x="4357" y="5867"/>
                    <a:pt x="4333" y="5849"/>
                  </a:cubicBezTo>
                  <a:cubicBezTo>
                    <a:pt x="4316" y="5836"/>
                    <a:pt x="4296" y="5798"/>
                    <a:pt x="4282" y="5781"/>
                  </a:cubicBezTo>
                  <a:cubicBezTo>
                    <a:pt x="4268" y="5764"/>
                    <a:pt x="4240" y="5729"/>
                    <a:pt x="4223" y="5715"/>
                  </a:cubicBezTo>
                  <a:cubicBezTo>
                    <a:pt x="4194" y="5691"/>
                    <a:pt x="4129" y="5651"/>
                    <a:pt x="4094" y="5638"/>
                  </a:cubicBezTo>
                  <a:cubicBezTo>
                    <a:pt x="4079" y="5632"/>
                    <a:pt x="4047" y="5622"/>
                    <a:pt x="4033" y="5628"/>
                  </a:cubicBezTo>
                  <a:cubicBezTo>
                    <a:pt x="4012" y="5637"/>
                    <a:pt x="4000" y="5689"/>
                    <a:pt x="3981" y="5702"/>
                  </a:cubicBezTo>
                  <a:cubicBezTo>
                    <a:pt x="3963" y="5715"/>
                    <a:pt x="3915" y="5730"/>
                    <a:pt x="3894" y="5722"/>
                  </a:cubicBezTo>
                  <a:cubicBezTo>
                    <a:pt x="3871" y="5712"/>
                    <a:pt x="3858" y="5655"/>
                    <a:pt x="3839" y="5638"/>
                  </a:cubicBezTo>
                  <a:cubicBezTo>
                    <a:pt x="3827" y="5626"/>
                    <a:pt x="3795" y="5602"/>
                    <a:pt x="3778" y="5605"/>
                  </a:cubicBezTo>
                  <a:cubicBezTo>
                    <a:pt x="3756" y="5608"/>
                    <a:pt x="3735" y="5659"/>
                    <a:pt x="3714" y="5667"/>
                  </a:cubicBezTo>
                  <a:cubicBezTo>
                    <a:pt x="3699" y="5674"/>
                    <a:pt x="3663" y="5678"/>
                    <a:pt x="3649" y="5669"/>
                  </a:cubicBezTo>
                  <a:cubicBezTo>
                    <a:pt x="3630" y="5655"/>
                    <a:pt x="3620" y="5602"/>
                    <a:pt x="3618" y="5578"/>
                  </a:cubicBezTo>
                  <a:cubicBezTo>
                    <a:pt x="3617" y="5561"/>
                    <a:pt x="3634" y="5526"/>
                    <a:pt x="3630" y="5509"/>
                  </a:cubicBezTo>
                  <a:cubicBezTo>
                    <a:pt x="3625" y="5488"/>
                    <a:pt x="3586" y="5460"/>
                    <a:pt x="3578" y="5440"/>
                  </a:cubicBezTo>
                  <a:cubicBezTo>
                    <a:pt x="3572" y="5423"/>
                    <a:pt x="3579" y="5385"/>
                    <a:pt x="3570" y="5370"/>
                  </a:cubicBezTo>
                  <a:cubicBezTo>
                    <a:pt x="3563" y="5358"/>
                    <a:pt x="3539" y="5337"/>
                    <a:pt x="3526" y="5337"/>
                  </a:cubicBezTo>
                  <a:cubicBezTo>
                    <a:pt x="3509" y="5337"/>
                    <a:pt x="3487" y="5372"/>
                    <a:pt x="3471" y="5377"/>
                  </a:cubicBezTo>
                  <a:cubicBezTo>
                    <a:pt x="3452" y="5382"/>
                    <a:pt x="3410" y="5381"/>
                    <a:pt x="3392" y="5373"/>
                  </a:cubicBezTo>
                  <a:cubicBezTo>
                    <a:pt x="3376" y="5367"/>
                    <a:pt x="3358" y="5335"/>
                    <a:pt x="3344" y="5326"/>
                  </a:cubicBezTo>
                  <a:cubicBezTo>
                    <a:pt x="3325" y="5314"/>
                    <a:pt x="3278" y="5310"/>
                    <a:pt x="3261" y="5296"/>
                  </a:cubicBezTo>
                  <a:cubicBezTo>
                    <a:pt x="3249" y="5285"/>
                    <a:pt x="3233" y="5254"/>
                    <a:pt x="3232" y="5238"/>
                  </a:cubicBezTo>
                  <a:cubicBezTo>
                    <a:pt x="3230" y="5212"/>
                    <a:pt x="3264" y="5166"/>
                    <a:pt x="3268" y="5141"/>
                  </a:cubicBezTo>
                  <a:cubicBezTo>
                    <a:pt x="3272" y="5119"/>
                    <a:pt x="3280" y="5069"/>
                    <a:pt x="3266" y="5051"/>
                  </a:cubicBezTo>
                  <a:cubicBezTo>
                    <a:pt x="3252" y="5033"/>
                    <a:pt x="3200" y="5026"/>
                    <a:pt x="3177" y="5028"/>
                  </a:cubicBezTo>
                  <a:cubicBezTo>
                    <a:pt x="3155" y="5030"/>
                    <a:pt x="3119" y="5068"/>
                    <a:pt x="3096" y="5068"/>
                  </a:cubicBezTo>
                  <a:cubicBezTo>
                    <a:pt x="3070" y="5067"/>
                    <a:pt x="3024" y="5035"/>
                    <a:pt x="3004" y="5018"/>
                  </a:cubicBezTo>
                  <a:cubicBezTo>
                    <a:pt x="2984" y="5002"/>
                    <a:pt x="2954" y="4960"/>
                    <a:pt x="2939" y="4939"/>
                  </a:cubicBezTo>
                  <a:cubicBezTo>
                    <a:pt x="2929" y="4924"/>
                    <a:pt x="2914" y="4889"/>
                    <a:pt x="2901" y="4876"/>
                  </a:cubicBezTo>
                  <a:cubicBezTo>
                    <a:pt x="2885" y="4859"/>
                    <a:pt x="2839" y="4841"/>
                    <a:pt x="2822" y="4825"/>
                  </a:cubicBezTo>
                  <a:cubicBezTo>
                    <a:pt x="2805" y="4809"/>
                    <a:pt x="2773" y="4771"/>
                    <a:pt x="2766" y="4749"/>
                  </a:cubicBezTo>
                  <a:cubicBezTo>
                    <a:pt x="2760" y="4731"/>
                    <a:pt x="2768" y="4693"/>
                    <a:pt x="2764" y="4675"/>
                  </a:cubicBezTo>
                  <a:cubicBezTo>
                    <a:pt x="2760" y="4659"/>
                    <a:pt x="2739" y="4632"/>
                    <a:pt x="2736" y="4615"/>
                  </a:cubicBezTo>
                  <a:cubicBezTo>
                    <a:pt x="2733" y="4594"/>
                    <a:pt x="2759" y="4549"/>
                    <a:pt x="2748" y="4531"/>
                  </a:cubicBezTo>
                  <a:cubicBezTo>
                    <a:pt x="2737" y="4514"/>
                    <a:pt x="2689" y="4511"/>
                    <a:pt x="2670" y="4505"/>
                  </a:cubicBezTo>
                  <a:cubicBezTo>
                    <a:pt x="2658" y="4501"/>
                    <a:pt x="2635" y="4489"/>
                    <a:pt x="2622" y="4488"/>
                  </a:cubicBezTo>
                  <a:cubicBezTo>
                    <a:pt x="2606" y="4487"/>
                    <a:pt x="2575" y="4499"/>
                    <a:pt x="2559" y="4501"/>
                  </a:cubicBezTo>
                  <a:cubicBezTo>
                    <a:pt x="2525" y="4505"/>
                    <a:pt x="2456" y="4511"/>
                    <a:pt x="2422" y="4506"/>
                  </a:cubicBezTo>
                  <a:cubicBezTo>
                    <a:pt x="2405" y="4504"/>
                    <a:pt x="2368" y="4498"/>
                    <a:pt x="2356" y="4485"/>
                  </a:cubicBezTo>
                  <a:cubicBezTo>
                    <a:pt x="2326" y="4451"/>
                    <a:pt x="2338" y="4350"/>
                    <a:pt x="2322" y="4308"/>
                  </a:cubicBezTo>
                  <a:cubicBezTo>
                    <a:pt x="2307" y="4271"/>
                    <a:pt x="2266" y="4201"/>
                    <a:pt x="2237" y="4173"/>
                  </a:cubicBezTo>
                  <a:cubicBezTo>
                    <a:pt x="2215" y="4151"/>
                    <a:pt x="2154" y="4128"/>
                    <a:pt x="2130" y="4108"/>
                  </a:cubicBezTo>
                  <a:cubicBezTo>
                    <a:pt x="2097" y="4081"/>
                    <a:pt x="2039" y="4017"/>
                    <a:pt x="2018" y="3979"/>
                  </a:cubicBezTo>
                  <a:cubicBezTo>
                    <a:pt x="2001" y="3951"/>
                    <a:pt x="1996" y="3881"/>
                    <a:pt x="1976" y="3854"/>
                  </a:cubicBezTo>
                  <a:cubicBezTo>
                    <a:pt x="1957" y="3828"/>
                    <a:pt x="1898" y="3799"/>
                    <a:pt x="1872" y="3780"/>
                  </a:cubicBezTo>
                  <a:cubicBezTo>
                    <a:pt x="1853" y="3765"/>
                    <a:pt x="1809" y="3738"/>
                    <a:pt x="1796" y="3717"/>
                  </a:cubicBezTo>
                  <a:cubicBezTo>
                    <a:pt x="1782" y="3693"/>
                    <a:pt x="1780" y="3635"/>
                    <a:pt x="1772" y="3608"/>
                  </a:cubicBezTo>
                  <a:cubicBezTo>
                    <a:pt x="1765" y="3587"/>
                    <a:pt x="1759" y="3538"/>
                    <a:pt x="1740" y="3527"/>
                  </a:cubicBezTo>
                  <a:cubicBezTo>
                    <a:pt x="1715" y="3511"/>
                    <a:pt x="1649" y="3552"/>
                    <a:pt x="1623" y="3538"/>
                  </a:cubicBezTo>
                  <a:cubicBezTo>
                    <a:pt x="1603" y="3528"/>
                    <a:pt x="1598" y="3472"/>
                    <a:pt x="1578" y="3461"/>
                  </a:cubicBezTo>
                  <a:cubicBezTo>
                    <a:pt x="1560" y="3450"/>
                    <a:pt x="1514" y="3467"/>
                    <a:pt x="1494" y="3459"/>
                  </a:cubicBezTo>
                  <a:cubicBezTo>
                    <a:pt x="1476" y="3452"/>
                    <a:pt x="1454" y="3415"/>
                    <a:pt x="1436" y="3408"/>
                  </a:cubicBezTo>
                  <a:cubicBezTo>
                    <a:pt x="1421" y="3402"/>
                    <a:pt x="1385" y="3396"/>
                    <a:pt x="1370" y="3403"/>
                  </a:cubicBezTo>
                  <a:cubicBezTo>
                    <a:pt x="1352" y="3411"/>
                    <a:pt x="1331" y="3449"/>
                    <a:pt x="1321" y="3466"/>
                  </a:cubicBezTo>
                  <a:cubicBezTo>
                    <a:pt x="1309" y="3486"/>
                    <a:pt x="1299" y="3535"/>
                    <a:pt x="1284" y="3553"/>
                  </a:cubicBezTo>
                  <a:cubicBezTo>
                    <a:pt x="1270" y="3572"/>
                    <a:pt x="1231" y="3603"/>
                    <a:pt x="1208" y="3611"/>
                  </a:cubicBezTo>
                  <a:cubicBezTo>
                    <a:pt x="1186" y="3619"/>
                    <a:pt x="1136" y="3618"/>
                    <a:pt x="1113" y="3611"/>
                  </a:cubicBezTo>
                  <a:cubicBezTo>
                    <a:pt x="1093" y="3605"/>
                    <a:pt x="1056" y="3582"/>
                    <a:pt x="1043" y="3567"/>
                  </a:cubicBezTo>
                  <a:cubicBezTo>
                    <a:pt x="1032" y="3554"/>
                    <a:pt x="1019" y="3521"/>
                    <a:pt x="1018" y="3504"/>
                  </a:cubicBezTo>
                  <a:cubicBezTo>
                    <a:pt x="1017" y="3483"/>
                    <a:pt x="1038" y="3444"/>
                    <a:pt x="1042" y="3423"/>
                  </a:cubicBezTo>
                  <a:cubicBezTo>
                    <a:pt x="1043" y="3412"/>
                    <a:pt x="1048" y="3389"/>
                    <a:pt x="1045" y="3378"/>
                  </a:cubicBezTo>
                  <a:cubicBezTo>
                    <a:pt x="1037" y="3354"/>
                    <a:pt x="997" y="3317"/>
                    <a:pt x="977" y="3301"/>
                  </a:cubicBezTo>
                  <a:cubicBezTo>
                    <a:pt x="947" y="3277"/>
                    <a:pt x="872" y="3250"/>
                    <a:pt x="840" y="3228"/>
                  </a:cubicBezTo>
                  <a:cubicBezTo>
                    <a:pt x="816" y="3211"/>
                    <a:pt x="774" y="3169"/>
                    <a:pt x="751" y="3150"/>
                  </a:cubicBezTo>
                  <a:cubicBezTo>
                    <a:pt x="724" y="3129"/>
                    <a:pt x="665" y="3092"/>
                    <a:pt x="640" y="3068"/>
                  </a:cubicBezTo>
                  <a:cubicBezTo>
                    <a:pt x="622" y="3050"/>
                    <a:pt x="587" y="3010"/>
                    <a:pt x="577" y="2987"/>
                  </a:cubicBezTo>
                  <a:cubicBezTo>
                    <a:pt x="568" y="2965"/>
                    <a:pt x="572" y="2917"/>
                    <a:pt x="566" y="2894"/>
                  </a:cubicBezTo>
                  <a:cubicBezTo>
                    <a:pt x="560" y="2874"/>
                    <a:pt x="547" y="2831"/>
                    <a:pt x="531" y="2817"/>
                  </a:cubicBezTo>
                  <a:cubicBezTo>
                    <a:pt x="504" y="2792"/>
                    <a:pt x="421" y="2794"/>
                    <a:pt x="392" y="2772"/>
                  </a:cubicBezTo>
                  <a:cubicBezTo>
                    <a:pt x="375" y="2759"/>
                    <a:pt x="363" y="2713"/>
                    <a:pt x="346" y="2699"/>
                  </a:cubicBezTo>
                  <a:cubicBezTo>
                    <a:pt x="333" y="2689"/>
                    <a:pt x="299" y="2676"/>
                    <a:pt x="282" y="2678"/>
                  </a:cubicBezTo>
                  <a:cubicBezTo>
                    <a:pt x="267" y="2679"/>
                    <a:pt x="244" y="2709"/>
                    <a:pt x="229" y="2708"/>
                  </a:cubicBezTo>
                  <a:cubicBezTo>
                    <a:pt x="211" y="2705"/>
                    <a:pt x="191" y="2668"/>
                    <a:pt x="176" y="2658"/>
                  </a:cubicBezTo>
                  <a:cubicBezTo>
                    <a:pt x="163" y="2649"/>
                    <a:pt x="128" y="2645"/>
                    <a:pt x="117" y="2633"/>
                  </a:cubicBezTo>
                  <a:cubicBezTo>
                    <a:pt x="106" y="2622"/>
                    <a:pt x="97" y="2591"/>
                    <a:pt x="93" y="2576"/>
                  </a:cubicBezTo>
                  <a:cubicBezTo>
                    <a:pt x="87" y="2552"/>
                    <a:pt x="86" y="2502"/>
                    <a:pt x="80" y="2478"/>
                  </a:cubicBezTo>
                  <a:cubicBezTo>
                    <a:pt x="76" y="2461"/>
                    <a:pt x="60" y="2428"/>
                    <a:pt x="55" y="2410"/>
                  </a:cubicBezTo>
                  <a:cubicBezTo>
                    <a:pt x="50" y="2389"/>
                    <a:pt x="31" y="2344"/>
                    <a:pt x="39" y="2323"/>
                  </a:cubicBezTo>
                  <a:cubicBezTo>
                    <a:pt x="47" y="2300"/>
                    <a:pt x="104" y="2285"/>
                    <a:pt x="113" y="2263"/>
                  </a:cubicBezTo>
                  <a:cubicBezTo>
                    <a:pt x="123" y="2240"/>
                    <a:pt x="105" y="2189"/>
                    <a:pt x="100" y="2164"/>
                  </a:cubicBezTo>
                  <a:cubicBezTo>
                    <a:pt x="97" y="2146"/>
                    <a:pt x="79" y="2111"/>
                    <a:pt x="82" y="2093"/>
                  </a:cubicBezTo>
                  <a:cubicBezTo>
                    <a:pt x="85" y="2072"/>
                    <a:pt x="134" y="2041"/>
                    <a:pt x="128" y="2021"/>
                  </a:cubicBezTo>
                  <a:cubicBezTo>
                    <a:pt x="123" y="2002"/>
                    <a:pt x="71" y="2000"/>
                    <a:pt x="57" y="1986"/>
                  </a:cubicBezTo>
                  <a:cubicBezTo>
                    <a:pt x="36" y="1965"/>
                    <a:pt x="11" y="1910"/>
                    <a:pt x="4" y="1882"/>
                  </a:cubicBezTo>
                  <a:cubicBezTo>
                    <a:pt x="0" y="1863"/>
                    <a:pt x="0" y="1822"/>
                    <a:pt x="4" y="1803"/>
                  </a:cubicBezTo>
                  <a:cubicBezTo>
                    <a:pt x="9" y="1779"/>
                    <a:pt x="39" y="1737"/>
                    <a:pt x="44" y="1713"/>
                  </a:cubicBezTo>
                  <a:cubicBezTo>
                    <a:pt x="47" y="1698"/>
                    <a:pt x="38" y="1665"/>
                    <a:pt x="44" y="1651"/>
                  </a:cubicBezTo>
                  <a:cubicBezTo>
                    <a:pt x="52" y="1628"/>
                    <a:pt x="90" y="1596"/>
                    <a:pt x="107" y="1580"/>
                  </a:cubicBezTo>
                  <a:cubicBezTo>
                    <a:pt x="118" y="1568"/>
                    <a:pt x="141" y="1545"/>
                    <a:pt x="156" y="1538"/>
                  </a:cubicBezTo>
                  <a:cubicBezTo>
                    <a:pt x="165" y="1534"/>
                    <a:pt x="187" y="1529"/>
                    <a:pt x="196" y="1533"/>
                  </a:cubicBezTo>
                  <a:cubicBezTo>
                    <a:pt x="210" y="1540"/>
                    <a:pt x="226" y="1570"/>
                    <a:pt x="231" y="1585"/>
                  </a:cubicBezTo>
                  <a:cubicBezTo>
                    <a:pt x="236" y="1605"/>
                    <a:pt x="223" y="1649"/>
                    <a:pt x="227" y="1670"/>
                  </a:cubicBezTo>
                  <a:cubicBezTo>
                    <a:pt x="231" y="1691"/>
                    <a:pt x="249" y="1731"/>
                    <a:pt x="264" y="1746"/>
                  </a:cubicBezTo>
                  <a:cubicBezTo>
                    <a:pt x="279" y="1764"/>
                    <a:pt x="321" y="1794"/>
                    <a:pt x="345" y="1796"/>
                  </a:cubicBezTo>
                  <a:cubicBezTo>
                    <a:pt x="377" y="1799"/>
                    <a:pt x="441" y="1770"/>
                    <a:pt x="467" y="1750"/>
                  </a:cubicBezTo>
                  <a:cubicBezTo>
                    <a:pt x="477" y="1742"/>
                    <a:pt x="490" y="1718"/>
                    <a:pt x="496" y="1707"/>
                  </a:cubicBezTo>
                  <a:cubicBezTo>
                    <a:pt x="507" y="1686"/>
                    <a:pt x="524" y="1641"/>
                    <a:pt x="529" y="1618"/>
                  </a:cubicBezTo>
                  <a:cubicBezTo>
                    <a:pt x="535" y="1590"/>
                    <a:pt x="537" y="1533"/>
                    <a:pt x="538" y="1505"/>
                  </a:cubicBezTo>
                  <a:cubicBezTo>
                    <a:pt x="539" y="1479"/>
                    <a:pt x="538" y="1427"/>
                    <a:pt x="538" y="1401"/>
                  </a:cubicBezTo>
                  <a:cubicBezTo>
                    <a:pt x="538" y="1362"/>
                    <a:pt x="549" y="1281"/>
                    <a:pt x="538" y="1243"/>
                  </a:cubicBezTo>
                  <a:cubicBezTo>
                    <a:pt x="528" y="1211"/>
                    <a:pt x="483" y="1161"/>
                    <a:pt x="465" y="1134"/>
                  </a:cubicBezTo>
                  <a:cubicBezTo>
                    <a:pt x="454" y="1115"/>
                    <a:pt x="427" y="1080"/>
                    <a:pt x="420" y="1059"/>
                  </a:cubicBezTo>
                  <a:cubicBezTo>
                    <a:pt x="412" y="1033"/>
                    <a:pt x="405" y="977"/>
                    <a:pt x="409" y="950"/>
                  </a:cubicBezTo>
                  <a:cubicBezTo>
                    <a:pt x="412" y="930"/>
                    <a:pt x="436" y="894"/>
                    <a:pt x="444" y="874"/>
                  </a:cubicBezTo>
                  <a:cubicBezTo>
                    <a:pt x="452" y="853"/>
                    <a:pt x="464" y="808"/>
                    <a:pt x="470" y="785"/>
                  </a:cubicBezTo>
                  <a:cubicBezTo>
                    <a:pt x="480" y="749"/>
                    <a:pt x="479" y="667"/>
                    <a:pt x="503" y="638"/>
                  </a:cubicBezTo>
                  <a:cubicBezTo>
                    <a:pt x="515" y="624"/>
                    <a:pt x="556" y="620"/>
                    <a:pt x="571" y="610"/>
                  </a:cubicBezTo>
                  <a:cubicBezTo>
                    <a:pt x="581" y="603"/>
                    <a:pt x="595" y="583"/>
                    <a:pt x="604" y="575"/>
                  </a:cubicBezTo>
                  <a:cubicBezTo>
                    <a:pt x="620" y="562"/>
                    <a:pt x="664" y="548"/>
                    <a:pt x="673" y="529"/>
                  </a:cubicBezTo>
                  <a:cubicBezTo>
                    <a:pt x="678" y="519"/>
                    <a:pt x="680" y="502"/>
                    <a:pt x="680" y="485"/>
                  </a:cubicBezTo>
                  <a:cubicBezTo>
                    <a:pt x="696" y="480"/>
                    <a:pt x="717" y="475"/>
                    <a:pt x="726" y="471"/>
                  </a:cubicBezTo>
                  <a:cubicBezTo>
                    <a:pt x="741" y="466"/>
                    <a:pt x="769" y="445"/>
                    <a:pt x="785" y="444"/>
                  </a:cubicBezTo>
                  <a:cubicBezTo>
                    <a:pt x="812" y="443"/>
                    <a:pt x="861" y="471"/>
                    <a:pt x="887" y="479"/>
                  </a:cubicBezTo>
                  <a:cubicBezTo>
                    <a:pt x="925" y="490"/>
                    <a:pt x="999" y="521"/>
                    <a:pt x="1038" y="521"/>
                  </a:cubicBezTo>
                  <a:cubicBezTo>
                    <a:pt x="1069" y="521"/>
                    <a:pt x="1130" y="501"/>
                    <a:pt x="1157" y="486"/>
                  </a:cubicBezTo>
                  <a:cubicBezTo>
                    <a:pt x="1176" y="476"/>
                    <a:pt x="1211" y="447"/>
                    <a:pt x="1224" y="429"/>
                  </a:cubicBezTo>
                  <a:cubicBezTo>
                    <a:pt x="1245" y="401"/>
                    <a:pt x="1262" y="330"/>
                    <a:pt x="1281" y="300"/>
                  </a:cubicBezTo>
                  <a:cubicBezTo>
                    <a:pt x="1303" y="266"/>
                    <a:pt x="1358" y="207"/>
                    <a:pt x="1388" y="179"/>
                  </a:cubicBezTo>
                  <a:cubicBezTo>
                    <a:pt x="1428" y="140"/>
                    <a:pt x="1516" y="71"/>
                    <a:pt x="1563" y="40"/>
                  </a:cubicBezTo>
                  <a:cubicBezTo>
                    <a:pt x="1576" y="32"/>
                    <a:pt x="1601" y="17"/>
                    <a:pt x="1615" y="13"/>
                  </a:cubicBezTo>
                  <a:cubicBezTo>
                    <a:pt x="1646" y="6"/>
                    <a:pt x="1711" y="0"/>
                    <a:pt x="1739" y="13"/>
                  </a:cubicBezTo>
                  <a:cubicBezTo>
                    <a:pt x="1760" y="23"/>
                    <a:pt x="1781" y="68"/>
                    <a:pt x="1799" y="82"/>
                  </a:cubicBezTo>
                  <a:cubicBezTo>
                    <a:pt x="1817" y="98"/>
                    <a:pt x="1860" y="124"/>
                    <a:pt x="1883" y="129"/>
                  </a:cubicBezTo>
                  <a:cubicBezTo>
                    <a:pt x="1900" y="134"/>
                    <a:pt x="1935" y="128"/>
                    <a:pt x="1952" y="127"/>
                  </a:cubicBezTo>
                  <a:cubicBezTo>
                    <a:pt x="1970" y="126"/>
                    <a:pt x="2005" y="116"/>
                    <a:pt x="2022" y="122"/>
                  </a:cubicBezTo>
                  <a:cubicBezTo>
                    <a:pt x="2038" y="128"/>
                    <a:pt x="2058" y="162"/>
                    <a:pt x="2074" y="169"/>
                  </a:cubicBezTo>
                  <a:cubicBezTo>
                    <a:pt x="2092" y="178"/>
                    <a:pt x="2135" y="174"/>
                    <a:pt x="2153" y="181"/>
                  </a:cubicBezTo>
                  <a:cubicBezTo>
                    <a:pt x="2178" y="192"/>
                    <a:pt x="2215" y="235"/>
                    <a:pt x="2240" y="246"/>
                  </a:cubicBezTo>
                  <a:cubicBezTo>
                    <a:pt x="2257" y="253"/>
                    <a:pt x="2295" y="257"/>
                    <a:pt x="2314" y="258"/>
                  </a:cubicBezTo>
                  <a:cubicBezTo>
                    <a:pt x="2347" y="260"/>
                    <a:pt x="2414" y="259"/>
                    <a:pt x="2445" y="251"/>
                  </a:cubicBezTo>
                  <a:cubicBezTo>
                    <a:pt x="2479" y="242"/>
                    <a:pt x="2537" y="200"/>
                    <a:pt x="2569" y="189"/>
                  </a:cubicBezTo>
                  <a:cubicBezTo>
                    <a:pt x="2586" y="183"/>
                    <a:pt x="2623" y="183"/>
                    <a:pt x="2639" y="174"/>
                  </a:cubicBezTo>
                  <a:cubicBezTo>
                    <a:pt x="2660" y="162"/>
                    <a:pt x="2689" y="118"/>
                    <a:pt x="2708" y="102"/>
                  </a:cubicBezTo>
                  <a:cubicBezTo>
                    <a:pt x="2723" y="90"/>
                    <a:pt x="2756" y="66"/>
                    <a:pt x="2775" y="60"/>
                  </a:cubicBezTo>
                  <a:cubicBezTo>
                    <a:pt x="2798" y="54"/>
                    <a:pt x="2846" y="58"/>
                    <a:pt x="2869" y="60"/>
                  </a:cubicBezTo>
                  <a:cubicBezTo>
                    <a:pt x="2885" y="62"/>
                    <a:pt x="2916" y="68"/>
                    <a:pt x="2931" y="72"/>
                  </a:cubicBezTo>
                  <a:cubicBezTo>
                    <a:pt x="2952" y="79"/>
                    <a:pt x="2995" y="90"/>
                    <a:pt x="3010" y="105"/>
                  </a:cubicBezTo>
                  <a:cubicBezTo>
                    <a:pt x="3029" y="122"/>
                    <a:pt x="3041" y="174"/>
                    <a:pt x="3052" y="196"/>
                  </a:cubicBezTo>
                  <a:cubicBezTo>
                    <a:pt x="3063" y="216"/>
                    <a:pt x="3081" y="257"/>
                    <a:pt x="3097" y="273"/>
                  </a:cubicBezTo>
                  <a:cubicBezTo>
                    <a:pt x="3113" y="289"/>
                    <a:pt x="3153" y="312"/>
                    <a:pt x="3174" y="320"/>
                  </a:cubicBezTo>
                  <a:cubicBezTo>
                    <a:pt x="3197" y="330"/>
                    <a:pt x="3247" y="334"/>
                    <a:pt x="3270" y="343"/>
                  </a:cubicBezTo>
                  <a:cubicBezTo>
                    <a:pt x="3294" y="351"/>
                    <a:pt x="3336" y="379"/>
                    <a:pt x="3360" y="385"/>
                  </a:cubicBezTo>
                  <a:cubicBezTo>
                    <a:pt x="3395" y="393"/>
                    <a:pt x="3468" y="383"/>
                    <a:pt x="3503" y="387"/>
                  </a:cubicBezTo>
                  <a:cubicBezTo>
                    <a:pt x="3546" y="392"/>
                    <a:pt x="3627" y="423"/>
                    <a:pt x="3669" y="427"/>
                  </a:cubicBezTo>
                  <a:cubicBezTo>
                    <a:pt x="3698" y="429"/>
                    <a:pt x="3757" y="426"/>
                    <a:pt x="3786" y="419"/>
                  </a:cubicBezTo>
                  <a:cubicBezTo>
                    <a:pt x="3817" y="412"/>
                    <a:pt x="3875" y="380"/>
                    <a:pt x="3905" y="367"/>
                  </a:cubicBezTo>
                  <a:cubicBezTo>
                    <a:pt x="3933" y="356"/>
                    <a:pt x="3989" y="331"/>
                    <a:pt x="4019" y="323"/>
                  </a:cubicBezTo>
                  <a:cubicBezTo>
                    <a:pt x="4065" y="310"/>
                    <a:pt x="4159" y="290"/>
                    <a:pt x="4207" y="288"/>
                  </a:cubicBezTo>
                  <a:cubicBezTo>
                    <a:pt x="4230" y="287"/>
                    <a:pt x="4276" y="289"/>
                    <a:pt x="4299" y="295"/>
                  </a:cubicBezTo>
                  <a:cubicBezTo>
                    <a:pt x="4322" y="302"/>
                    <a:pt x="4362" y="331"/>
                    <a:pt x="4385" y="340"/>
                  </a:cubicBezTo>
                  <a:cubicBezTo>
                    <a:pt x="4409" y="349"/>
                    <a:pt x="4459" y="361"/>
                    <a:pt x="4484" y="365"/>
                  </a:cubicBezTo>
                  <a:cubicBezTo>
                    <a:pt x="4511" y="368"/>
                    <a:pt x="4566" y="370"/>
                    <a:pt x="4593" y="367"/>
                  </a:cubicBezTo>
                  <a:cubicBezTo>
                    <a:pt x="4626" y="364"/>
                    <a:pt x="4691" y="353"/>
                    <a:pt x="4720" y="338"/>
                  </a:cubicBezTo>
                  <a:cubicBezTo>
                    <a:pt x="4738" y="328"/>
                    <a:pt x="4767" y="299"/>
                    <a:pt x="4779" y="283"/>
                  </a:cubicBezTo>
                  <a:cubicBezTo>
                    <a:pt x="4791" y="267"/>
                    <a:pt x="4804" y="227"/>
                    <a:pt x="4816" y="211"/>
                  </a:cubicBezTo>
                  <a:cubicBezTo>
                    <a:pt x="4833" y="188"/>
                    <a:pt x="4872" y="143"/>
                    <a:pt x="4898" y="132"/>
                  </a:cubicBezTo>
                  <a:cubicBezTo>
                    <a:pt x="4935" y="117"/>
                    <a:pt x="5019" y="133"/>
                    <a:pt x="5059" y="132"/>
                  </a:cubicBezTo>
                  <a:cubicBezTo>
                    <a:pt x="5091" y="131"/>
                    <a:pt x="5154" y="126"/>
                    <a:pt x="5185" y="127"/>
                  </a:cubicBezTo>
                  <a:cubicBezTo>
                    <a:pt x="5223" y="128"/>
                    <a:pt x="5299" y="143"/>
                    <a:pt x="5337" y="139"/>
                  </a:cubicBezTo>
                  <a:cubicBezTo>
                    <a:pt x="5373" y="136"/>
                    <a:pt x="5441" y="103"/>
                    <a:pt x="5478" y="100"/>
                  </a:cubicBezTo>
                  <a:cubicBezTo>
                    <a:pt x="5499" y="98"/>
                    <a:pt x="5542" y="102"/>
                    <a:pt x="5562" y="110"/>
                  </a:cubicBezTo>
                  <a:cubicBezTo>
                    <a:pt x="5585" y="118"/>
                    <a:pt x="5619" y="157"/>
                    <a:pt x="5641" y="167"/>
                  </a:cubicBezTo>
                  <a:cubicBezTo>
                    <a:pt x="5667" y="177"/>
                    <a:pt x="5723" y="188"/>
                    <a:pt x="5750" y="186"/>
                  </a:cubicBezTo>
                  <a:cubicBezTo>
                    <a:pt x="5776" y="185"/>
                    <a:pt x="5824" y="158"/>
                    <a:pt x="5849" y="154"/>
                  </a:cubicBezTo>
                  <a:cubicBezTo>
                    <a:pt x="5889" y="148"/>
                    <a:pt x="5971" y="149"/>
                    <a:pt x="6010" y="157"/>
                  </a:cubicBezTo>
                  <a:cubicBezTo>
                    <a:pt x="6038" y="162"/>
                    <a:pt x="6093" y="180"/>
                    <a:pt x="6117" y="196"/>
                  </a:cubicBezTo>
                  <a:cubicBezTo>
                    <a:pt x="6134" y="208"/>
                    <a:pt x="6156" y="243"/>
                    <a:pt x="6172" y="256"/>
                  </a:cubicBezTo>
                  <a:cubicBezTo>
                    <a:pt x="6188" y="268"/>
                    <a:pt x="6224" y="289"/>
                    <a:pt x="6243" y="295"/>
                  </a:cubicBezTo>
                  <a:cubicBezTo>
                    <a:pt x="6268" y="304"/>
                    <a:pt x="6324" y="301"/>
                    <a:pt x="6347" y="313"/>
                  </a:cubicBezTo>
                  <a:cubicBezTo>
                    <a:pt x="6378" y="328"/>
                    <a:pt x="6417" y="388"/>
                    <a:pt x="6445" y="407"/>
                  </a:cubicBezTo>
                  <a:cubicBezTo>
                    <a:pt x="6470" y="424"/>
                    <a:pt x="6526" y="444"/>
                    <a:pt x="6553" y="456"/>
                  </a:cubicBezTo>
                  <a:cubicBezTo>
                    <a:pt x="6578" y="468"/>
                    <a:pt x="6628" y="490"/>
                    <a:pt x="6652" y="504"/>
                  </a:cubicBezTo>
                  <a:cubicBezTo>
                    <a:pt x="6661" y="509"/>
                    <a:pt x="6674" y="518"/>
                    <a:pt x="6687" y="528"/>
                  </a:cubicBezTo>
                  <a:cubicBezTo>
                    <a:pt x="6682" y="546"/>
                    <a:pt x="6674" y="570"/>
                    <a:pt x="6669" y="580"/>
                  </a:cubicBezTo>
                  <a:cubicBezTo>
                    <a:pt x="6663" y="595"/>
                    <a:pt x="6650" y="626"/>
                    <a:pt x="6637" y="635"/>
                  </a:cubicBezTo>
                  <a:cubicBezTo>
                    <a:pt x="6616" y="650"/>
                    <a:pt x="6552" y="635"/>
                    <a:pt x="6536" y="655"/>
                  </a:cubicBezTo>
                  <a:cubicBezTo>
                    <a:pt x="6527" y="666"/>
                    <a:pt x="6532" y="698"/>
                    <a:pt x="6536" y="712"/>
                  </a:cubicBezTo>
                  <a:cubicBezTo>
                    <a:pt x="6538" y="721"/>
                    <a:pt x="6545" y="741"/>
                    <a:pt x="6553" y="746"/>
                  </a:cubicBezTo>
                  <a:cubicBezTo>
                    <a:pt x="6575" y="762"/>
                    <a:pt x="6638" y="745"/>
                    <a:pt x="6660" y="761"/>
                  </a:cubicBezTo>
                  <a:cubicBezTo>
                    <a:pt x="6679" y="776"/>
                    <a:pt x="6700" y="828"/>
                    <a:pt x="6697" y="853"/>
                  </a:cubicBezTo>
                  <a:cubicBezTo>
                    <a:pt x="6695" y="867"/>
                    <a:pt x="6666" y="884"/>
                    <a:pt x="6662" y="897"/>
                  </a:cubicBezTo>
                  <a:cubicBezTo>
                    <a:pt x="6654" y="921"/>
                    <a:pt x="6668" y="972"/>
                    <a:pt x="6665" y="997"/>
                  </a:cubicBezTo>
                  <a:cubicBezTo>
                    <a:pt x="6662" y="1011"/>
                    <a:pt x="6656" y="1043"/>
                    <a:pt x="6645" y="1054"/>
                  </a:cubicBezTo>
                  <a:cubicBezTo>
                    <a:pt x="6627" y="1071"/>
                    <a:pt x="6570" y="1070"/>
                    <a:pt x="6548" y="1083"/>
                  </a:cubicBezTo>
                  <a:cubicBezTo>
                    <a:pt x="6528" y="1095"/>
                    <a:pt x="6495" y="1129"/>
                    <a:pt x="6481" y="1148"/>
                  </a:cubicBezTo>
                  <a:cubicBezTo>
                    <a:pt x="6475" y="1157"/>
                    <a:pt x="6462" y="1176"/>
                    <a:pt x="6461" y="1187"/>
                  </a:cubicBezTo>
                  <a:cubicBezTo>
                    <a:pt x="6460" y="1204"/>
                    <a:pt x="6471" y="1237"/>
                    <a:pt x="6479" y="1252"/>
                  </a:cubicBezTo>
                  <a:cubicBezTo>
                    <a:pt x="6487" y="1268"/>
                    <a:pt x="6517" y="1292"/>
                    <a:pt x="6523" y="1309"/>
                  </a:cubicBezTo>
                  <a:cubicBezTo>
                    <a:pt x="6530" y="1326"/>
                    <a:pt x="6517" y="1368"/>
                    <a:pt x="6528" y="1383"/>
                  </a:cubicBezTo>
                  <a:cubicBezTo>
                    <a:pt x="6541" y="1399"/>
                    <a:pt x="6589" y="1398"/>
                    <a:pt x="6605" y="1410"/>
                  </a:cubicBezTo>
                  <a:cubicBezTo>
                    <a:pt x="6615" y="1418"/>
                    <a:pt x="6631" y="1438"/>
                    <a:pt x="6635" y="1450"/>
                  </a:cubicBezTo>
                  <a:cubicBezTo>
                    <a:pt x="6641" y="1467"/>
                    <a:pt x="6643" y="1506"/>
                    <a:pt x="6635" y="1522"/>
                  </a:cubicBezTo>
                  <a:cubicBezTo>
                    <a:pt x="6625" y="1540"/>
                    <a:pt x="6577" y="1549"/>
                    <a:pt x="6568" y="1566"/>
                  </a:cubicBezTo>
                  <a:cubicBezTo>
                    <a:pt x="6562" y="1577"/>
                    <a:pt x="6566" y="1604"/>
                    <a:pt x="6568" y="1616"/>
                  </a:cubicBezTo>
                  <a:cubicBezTo>
                    <a:pt x="6572" y="1646"/>
                    <a:pt x="6595" y="1704"/>
                    <a:pt x="6598" y="1735"/>
                  </a:cubicBezTo>
                  <a:cubicBezTo>
                    <a:pt x="6601" y="1766"/>
                    <a:pt x="6606" y="1832"/>
                    <a:pt x="6590" y="1859"/>
                  </a:cubicBezTo>
                  <a:cubicBezTo>
                    <a:pt x="6580" y="1875"/>
                    <a:pt x="6539" y="1887"/>
                    <a:pt x="6523" y="1898"/>
                  </a:cubicBezTo>
                  <a:cubicBezTo>
                    <a:pt x="6504" y="1912"/>
                    <a:pt x="6457" y="1935"/>
                    <a:pt x="6449" y="1958"/>
                  </a:cubicBezTo>
                  <a:cubicBezTo>
                    <a:pt x="6437" y="1990"/>
                    <a:pt x="6456" y="2064"/>
                    <a:pt x="6476" y="2092"/>
                  </a:cubicBezTo>
                  <a:cubicBezTo>
                    <a:pt x="6493" y="2113"/>
                    <a:pt x="6557" y="2119"/>
                    <a:pt x="6573" y="2141"/>
                  </a:cubicBezTo>
                  <a:cubicBezTo>
                    <a:pt x="6588" y="2162"/>
                    <a:pt x="6580" y="2218"/>
                    <a:pt x="6588" y="2243"/>
                  </a:cubicBezTo>
                  <a:cubicBezTo>
                    <a:pt x="6600" y="2283"/>
                    <a:pt x="6642" y="2358"/>
                    <a:pt x="6663" y="2394"/>
                  </a:cubicBezTo>
                  <a:cubicBezTo>
                    <a:pt x="6680" y="2421"/>
                    <a:pt x="6714" y="2476"/>
                    <a:pt x="6736" y="2499"/>
                  </a:cubicBezTo>
                  <a:cubicBezTo>
                    <a:pt x="6759" y="2523"/>
                    <a:pt x="6814" y="2560"/>
                    <a:pt x="6842" y="2577"/>
                  </a:cubicBezTo>
                  <a:cubicBezTo>
                    <a:pt x="6872" y="2596"/>
                    <a:pt x="6934" y="2634"/>
                    <a:pt x="6968" y="2645"/>
                  </a:cubicBezTo>
                  <a:cubicBezTo>
                    <a:pt x="7001" y="2656"/>
                    <a:pt x="7072" y="2658"/>
                    <a:pt x="7106" y="2666"/>
                  </a:cubicBezTo>
                  <a:cubicBezTo>
                    <a:pt x="7128" y="2672"/>
                    <a:pt x="7170" y="2688"/>
                    <a:pt x="7192" y="2694"/>
                  </a:cubicBezTo>
                  <a:cubicBezTo>
                    <a:pt x="7210" y="2699"/>
                    <a:pt x="7245" y="2706"/>
                    <a:pt x="7263" y="2711"/>
                  </a:cubicBezTo>
                  <a:cubicBezTo>
                    <a:pt x="7291" y="2719"/>
                    <a:pt x="7349" y="2731"/>
                    <a:pt x="7374" y="2746"/>
                  </a:cubicBezTo>
                  <a:cubicBezTo>
                    <a:pt x="7396" y="2758"/>
                    <a:pt x="7431" y="2793"/>
                    <a:pt x="7447" y="2811"/>
                  </a:cubicBezTo>
                  <a:cubicBezTo>
                    <a:pt x="7457" y="2821"/>
                    <a:pt x="7469" y="2847"/>
                    <a:pt x="7480" y="2855"/>
                  </a:cubicBezTo>
                  <a:cubicBezTo>
                    <a:pt x="7491" y="2863"/>
                    <a:pt x="7521" y="2868"/>
                    <a:pt x="7534" y="2873"/>
                  </a:cubicBezTo>
                  <a:cubicBezTo>
                    <a:pt x="7552" y="2880"/>
                    <a:pt x="7591" y="2889"/>
                    <a:pt x="7603" y="2903"/>
                  </a:cubicBezTo>
                  <a:cubicBezTo>
                    <a:pt x="7618" y="2919"/>
                    <a:pt x="7611" y="2973"/>
                    <a:pt x="7628" y="2986"/>
                  </a:cubicBezTo>
                  <a:cubicBezTo>
                    <a:pt x="7642" y="2996"/>
                    <a:pt x="7680" y="2982"/>
                    <a:pt x="7696" y="2987"/>
                  </a:cubicBezTo>
                  <a:cubicBezTo>
                    <a:pt x="7712" y="2993"/>
                    <a:pt x="7735" y="3018"/>
                    <a:pt x="7748" y="3027"/>
                  </a:cubicBezTo>
                  <a:cubicBezTo>
                    <a:pt x="7770" y="3041"/>
                    <a:pt x="7814" y="3067"/>
                    <a:pt x="7838" y="3078"/>
                  </a:cubicBezTo>
                  <a:cubicBezTo>
                    <a:pt x="7868" y="3092"/>
                    <a:pt x="7931" y="3120"/>
                    <a:pt x="7964" y="3126"/>
                  </a:cubicBezTo>
                  <a:cubicBezTo>
                    <a:pt x="7995" y="3132"/>
                    <a:pt x="8060" y="3123"/>
                    <a:pt x="8092" y="3126"/>
                  </a:cubicBezTo>
                  <a:cubicBezTo>
                    <a:pt x="8122" y="3129"/>
                    <a:pt x="8182" y="3140"/>
                    <a:pt x="8212" y="3149"/>
                  </a:cubicBezTo>
                  <a:cubicBezTo>
                    <a:pt x="8239" y="3158"/>
                    <a:pt x="8291" y="3183"/>
                    <a:pt x="8317" y="3195"/>
                  </a:cubicBezTo>
                  <a:cubicBezTo>
                    <a:pt x="8347" y="3209"/>
                    <a:pt x="8409" y="3234"/>
                    <a:pt x="8436" y="3254"/>
                  </a:cubicBezTo>
                  <a:cubicBezTo>
                    <a:pt x="8449" y="3262"/>
                    <a:pt x="8467" y="3290"/>
                    <a:pt x="8481" y="3297"/>
                  </a:cubicBezTo>
                  <a:cubicBezTo>
                    <a:pt x="8498" y="3306"/>
                    <a:pt x="8539" y="3313"/>
                    <a:pt x="8559" y="3312"/>
                  </a:cubicBezTo>
                  <a:cubicBezTo>
                    <a:pt x="8575" y="3311"/>
                    <a:pt x="8605" y="3292"/>
                    <a:pt x="8622" y="3293"/>
                  </a:cubicBezTo>
                  <a:cubicBezTo>
                    <a:pt x="8637" y="3295"/>
                    <a:pt x="8662" y="3314"/>
                    <a:pt x="8676" y="3320"/>
                  </a:cubicBezTo>
                  <a:cubicBezTo>
                    <a:pt x="8701" y="3332"/>
                    <a:pt x="8749" y="3358"/>
                    <a:pt x="8775" y="3363"/>
                  </a:cubicBezTo>
                  <a:cubicBezTo>
                    <a:pt x="8796" y="3366"/>
                    <a:pt x="8838" y="3361"/>
                    <a:pt x="8858" y="3356"/>
                  </a:cubicBezTo>
                  <a:cubicBezTo>
                    <a:pt x="8875" y="3353"/>
                    <a:pt x="8907" y="3337"/>
                    <a:pt x="8924" y="3332"/>
                  </a:cubicBezTo>
                  <a:cubicBezTo>
                    <a:pt x="8950" y="3324"/>
                    <a:pt x="9003" y="3312"/>
                    <a:pt x="9029" y="3308"/>
                  </a:cubicBezTo>
                  <a:cubicBezTo>
                    <a:pt x="9050" y="3305"/>
                    <a:pt x="9090" y="3299"/>
                    <a:pt x="9111" y="3299"/>
                  </a:cubicBezTo>
                  <a:cubicBezTo>
                    <a:pt x="9125" y="3299"/>
                    <a:pt x="9154" y="3301"/>
                    <a:pt x="9167" y="3306"/>
                  </a:cubicBezTo>
                  <a:cubicBezTo>
                    <a:pt x="9181" y="3311"/>
                    <a:pt x="9206" y="3328"/>
                    <a:pt x="9216" y="3338"/>
                  </a:cubicBezTo>
                  <a:cubicBezTo>
                    <a:pt x="9232" y="3353"/>
                    <a:pt x="9253" y="3391"/>
                    <a:pt x="9267" y="3407"/>
                  </a:cubicBezTo>
                  <a:cubicBezTo>
                    <a:pt x="9278" y="3420"/>
                    <a:pt x="9302" y="3446"/>
                    <a:pt x="9317" y="3455"/>
                  </a:cubicBezTo>
                  <a:cubicBezTo>
                    <a:pt x="9329" y="3462"/>
                    <a:pt x="9356" y="3474"/>
                    <a:pt x="9370" y="3474"/>
                  </a:cubicBezTo>
                  <a:cubicBezTo>
                    <a:pt x="9383" y="3474"/>
                    <a:pt x="9405" y="3455"/>
                    <a:pt x="9418" y="3456"/>
                  </a:cubicBezTo>
                  <a:cubicBezTo>
                    <a:pt x="9431" y="3457"/>
                    <a:pt x="9457" y="3468"/>
                    <a:pt x="9462" y="3479"/>
                  </a:cubicBezTo>
                  <a:cubicBezTo>
                    <a:pt x="9467" y="3488"/>
                    <a:pt x="9462" y="3511"/>
                    <a:pt x="9456" y="3519"/>
                  </a:cubicBezTo>
                  <a:cubicBezTo>
                    <a:pt x="9452" y="3524"/>
                    <a:pt x="9437" y="3524"/>
                    <a:pt x="9431" y="3529"/>
                  </a:cubicBezTo>
                  <a:cubicBezTo>
                    <a:pt x="9426" y="3533"/>
                    <a:pt x="9416" y="3543"/>
                    <a:pt x="9416" y="3550"/>
                  </a:cubicBezTo>
                  <a:cubicBezTo>
                    <a:pt x="9416" y="3567"/>
                    <a:pt x="9448" y="3591"/>
                    <a:pt x="9457" y="3605"/>
                  </a:cubicBezTo>
                  <a:cubicBezTo>
                    <a:pt x="9464" y="3617"/>
                    <a:pt x="9469" y="3648"/>
                    <a:pt x="9480" y="3655"/>
                  </a:cubicBezTo>
                  <a:cubicBezTo>
                    <a:pt x="9495" y="3664"/>
                    <a:pt x="9534" y="3645"/>
                    <a:pt x="9548" y="3655"/>
                  </a:cubicBezTo>
                  <a:cubicBezTo>
                    <a:pt x="9555" y="3660"/>
                    <a:pt x="9559" y="3678"/>
                    <a:pt x="9561" y="3686"/>
                  </a:cubicBezTo>
                  <a:cubicBezTo>
                    <a:pt x="9564" y="3700"/>
                    <a:pt x="9568" y="3733"/>
                    <a:pt x="9561" y="3745"/>
                  </a:cubicBezTo>
                  <a:cubicBezTo>
                    <a:pt x="9555" y="3755"/>
                    <a:pt x="9528" y="3756"/>
                    <a:pt x="9522" y="3765"/>
                  </a:cubicBezTo>
                  <a:cubicBezTo>
                    <a:pt x="9511" y="3784"/>
                    <a:pt x="9521" y="3832"/>
                    <a:pt x="9526" y="3853"/>
                  </a:cubicBezTo>
                  <a:cubicBezTo>
                    <a:pt x="9529" y="3867"/>
                    <a:pt x="9541" y="3896"/>
                    <a:pt x="9551" y="3906"/>
                  </a:cubicBezTo>
                  <a:cubicBezTo>
                    <a:pt x="9560" y="3917"/>
                    <a:pt x="9586" y="3932"/>
                    <a:pt x="9600" y="3934"/>
                  </a:cubicBezTo>
                  <a:cubicBezTo>
                    <a:pt x="9613" y="3935"/>
                    <a:pt x="9636" y="3919"/>
                    <a:pt x="9649" y="3917"/>
                  </a:cubicBezTo>
                  <a:cubicBezTo>
                    <a:pt x="9663" y="3916"/>
                    <a:pt x="9694" y="3916"/>
                    <a:pt x="9707" y="3924"/>
                  </a:cubicBezTo>
                  <a:cubicBezTo>
                    <a:pt x="9717" y="3929"/>
                    <a:pt x="9723" y="3956"/>
                    <a:pt x="9733" y="3961"/>
                  </a:cubicBezTo>
                  <a:cubicBezTo>
                    <a:pt x="9750" y="3970"/>
                    <a:pt x="9794" y="3972"/>
                    <a:pt x="9810" y="3961"/>
                  </a:cubicBezTo>
                  <a:cubicBezTo>
                    <a:pt x="9821" y="3954"/>
                    <a:pt x="9817" y="3917"/>
                    <a:pt x="9829" y="3913"/>
                  </a:cubicBezTo>
                  <a:cubicBezTo>
                    <a:pt x="9844" y="3907"/>
                    <a:pt x="9875" y="3927"/>
                    <a:pt x="9885" y="3939"/>
                  </a:cubicBezTo>
                  <a:cubicBezTo>
                    <a:pt x="9898" y="3953"/>
                    <a:pt x="9900" y="3994"/>
                    <a:pt x="9909" y="4010"/>
                  </a:cubicBezTo>
                  <a:cubicBezTo>
                    <a:pt x="9915" y="4021"/>
                    <a:pt x="9928" y="4045"/>
                    <a:pt x="9940" y="4048"/>
                  </a:cubicBezTo>
                  <a:cubicBezTo>
                    <a:pt x="9957" y="4051"/>
                    <a:pt x="9993" y="4030"/>
                    <a:pt x="10000" y="4014"/>
                  </a:cubicBezTo>
                  <a:cubicBezTo>
                    <a:pt x="10007" y="4001"/>
                    <a:pt x="9993" y="3970"/>
                    <a:pt x="9991" y="3955"/>
                  </a:cubicBezTo>
                  <a:cubicBezTo>
                    <a:pt x="9988" y="3941"/>
                    <a:pt x="9977" y="3913"/>
                    <a:pt x="9983" y="3900"/>
                  </a:cubicBezTo>
                  <a:cubicBezTo>
                    <a:pt x="9990" y="3885"/>
                    <a:pt x="10024" y="3868"/>
                    <a:pt x="10040" y="3865"/>
                  </a:cubicBezTo>
                  <a:cubicBezTo>
                    <a:pt x="10055" y="3863"/>
                    <a:pt x="10085" y="3871"/>
                    <a:pt x="10097" y="3880"/>
                  </a:cubicBezTo>
                  <a:cubicBezTo>
                    <a:pt x="10113" y="3893"/>
                    <a:pt x="10128" y="3934"/>
                    <a:pt x="10138" y="3952"/>
                  </a:cubicBezTo>
                  <a:cubicBezTo>
                    <a:pt x="10146" y="3968"/>
                    <a:pt x="10156" y="4005"/>
                    <a:pt x="10171" y="4014"/>
                  </a:cubicBezTo>
                  <a:cubicBezTo>
                    <a:pt x="10189" y="4024"/>
                    <a:pt x="10232" y="4012"/>
                    <a:pt x="10252" y="4014"/>
                  </a:cubicBezTo>
                  <a:cubicBezTo>
                    <a:pt x="10270" y="4016"/>
                    <a:pt x="10307" y="4036"/>
                    <a:pt x="10323" y="4028"/>
                  </a:cubicBezTo>
                  <a:cubicBezTo>
                    <a:pt x="10332" y="4023"/>
                    <a:pt x="10337" y="3999"/>
                    <a:pt x="10339" y="3988"/>
                  </a:cubicBezTo>
                  <a:cubicBezTo>
                    <a:pt x="10341" y="3970"/>
                    <a:pt x="10338" y="3931"/>
                    <a:pt x="10331" y="3914"/>
                  </a:cubicBezTo>
                  <a:cubicBezTo>
                    <a:pt x="10326" y="3900"/>
                    <a:pt x="10301" y="3882"/>
                    <a:pt x="10297" y="3868"/>
                  </a:cubicBezTo>
                  <a:cubicBezTo>
                    <a:pt x="10292" y="3856"/>
                    <a:pt x="10289" y="3828"/>
                    <a:pt x="10297" y="3817"/>
                  </a:cubicBezTo>
                  <a:cubicBezTo>
                    <a:pt x="10303" y="3807"/>
                    <a:pt x="10330" y="3797"/>
                    <a:pt x="10341" y="3800"/>
                  </a:cubicBezTo>
                  <a:cubicBezTo>
                    <a:pt x="10353" y="3803"/>
                    <a:pt x="10363" y="3831"/>
                    <a:pt x="10372" y="3839"/>
                  </a:cubicBezTo>
                  <a:cubicBezTo>
                    <a:pt x="10384" y="3851"/>
                    <a:pt x="10410" y="3873"/>
                    <a:pt x="10427" y="3877"/>
                  </a:cubicBezTo>
                  <a:cubicBezTo>
                    <a:pt x="10438" y="3879"/>
                    <a:pt x="10466" y="3878"/>
                    <a:pt x="10471" y="3868"/>
                  </a:cubicBezTo>
                  <a:cubicBezTo>
                    <a:pt x="10478" y="3856"/>
                    <a:pt x="10453" y="3831"/>
                    <a:pt x="10450" y="3817"/>
                  </a:cubicBezTo>
                  <a:cubicBezTo>
                    <a:pt x="10448" y="3808"/>
                    <a:pt x="10446" y="3788"/>
                    <a:pt x="10450" y="3780"/>
                  </a:cubicBezTo>
                  <a:cubicBezTo>
                    <a:pt x="10454" y="3772"/>
                    <a:pt x="10468" y="3761"/>
                    <a:pt x="10476" y="3759"/>
                  </a:cubicBezTo>
                  <a:cubicBezTo>
                    <a:pt x="10486" y="3757"/>
                    <a:pt x="10506" y="3764"/>
                    <a:pt x="10513" y="3770"/>
                  </a:cubicBezTo>
                  <a:cubicBezTo>
                    <a:pt x="10523" y="3778"/>
                    <a:pt x="10530" y="3806"/>
                    <a:pt x="10539" y="3815"/>
                  </a:cubicBezTo>
                  <a:cubicBezTo>
                    <a:pt x="10548" y="3823"/>
                    <a:pt x="10571" y="3833"/>
                    <a:pt x="10583" y="3833"/>
                  </a:cubicBezTo>
                  <a:cubicBezTo>
                    <a:pt x="10594" y="3833"/>
                    <a:pt x="10616" y="3825"/>
                    <a:pt x="10624" y="3817"/>
                  </a:cubicBezTo>
                  <a:cubicBezTo>
                    <a:pt x="10633" y="3808"/>
                    <a:pt x="10642" y="3783"/>
                    <a:pt x="10645" y="3770"/>
                  </a:cubicBezTo>
                  <a:cubicBezTo>
                    <a:pt x="10648" y="3756"/>
                    <a:pt x="10642" y="3728"/>
                    <a:pt x="10645" y="3714"/>
                  </a:cubicBezTo>
                  <a:cubicBezTo>
                    <a:pt x="10648" y="3699"/>
                    <a:pt x="10660" y="3669"/>
                    <a:pt x="10669" y="3656"/>
                  </a:cubicBezTo>
                  <a:cubicBezTo>
                    <a:pt x="10677" y="3646"/>
                    <a:pt x="10701" y="3635"/>
                    <a:pt x="10707" y="3624"/>
                  </a:cubicBezTo>
                  <a:cubicBezTo>
                    <a:pt x="10711" y="3614"/>
                    <a:pt x="10710" y="3591"/>
                    <a:pt x="10707" y="3581"/>
                  </a:cubicBezTo>
                  <a:cubicBezTo>
                    <a:pt x="10704" y="3573"/>
                    <a:pt x="10689" y="3562"/>
                    <a:pt x="10685" y="3555"/>
                  </a:cubicBezTo>
                  <a:cubicBezTo>
                    <a:pt x="10682" y="3546"/>
                    <a:pt x="10677" y="3524"/>
                    <a:pt x="10682" y="3516"/>
                  </a:cubicBezTo>
                  <a:cubicBezTo>
                    <a:pt x="10688" y="3506"/>
                    <a:pt x="10716" y="3498"/>
                    <a:pt x="10729" y="3500"/>
                  </a:cubicBezTo>
                  <a:cubicBezTo>
                    <a:pt x="10746" y="3502"/>
                    <a:pt x="10770" y="3533"/>
                    <a:pt x="10787" y="3538"/>
                  </a:cubicBezTo>
                  <a:cubicBezTo>
                    <a:pt x="10802" y="3543"/>
                    <a:pt x="10834" y="3545"/>
                    <a:pt x="10849" y="3542"/>
                  </a:cubicBezTo>
                  <a:cubicBezTo>
                    <a:pt x="10863" y="3539"/>
                    <a:pt x="10891" y="3526"/>
                    <a:pt x="10900" y="3515"/>
                  </a:cubicBezTo>
                  <a:cubicBezTo>
                    <a:pt x="10903" y="3511"/>
                    <a:pt x="10905" y="3503"/>
                    <a:pt x="10906" y="3495"/>
                  </a:cubicBezTo>
                  <a:cubicBezTo>
                    <a:pt x="10918" y="3497"/>
                    <a:pt x="10928" y="3499"/>
                    <a:pt x="10936" y="3501"/>
                  </a:cubicBezTo>
                  <a:cubicBezTo>
                    <a:pt x="10969" y="3510"/>
                    <a:pt x="11038" y="3529"/>
                    <a:pt x="11067" y="3548"/>
                  </a:cubicBezTo>
                  <a:cubicBezTo>
                    <a:pt x="11089" y="3562"/>
                    <a:pt x="11119" y="3606"/>
                    <a:pt x="11139" y="3623"/>
                  </a:cubicBezTo>
                  <a:cubicBezTo>
                    <a:pt x="11167" y="3647"/>
                    <a:pt x="11236" y="3682"/>
                    <a:pt x="11258" y="3712"/>
                  </a:cubicBezTo>
                  <a:cubicBezTo>
                    <a:pt x="11287" y="3752"/>
                    <a:pt x="11308" y="3852"/>
                    <a:pt x="11327" y="3898"/>
                  </a:cubicBezTo>
                  <a:cubicBezTo>
                    <a:pt x="11337" y="3921"/>
                    <a:pt x="11361" y="3966"/>
                    <a:pt x="11372" y="3989"/>
                  </a:cubicBezTo>
                  <a:cubicBezTo>
                    <a:pt x="11383" y="4015"/>
                    <a:pt x="11408" y="4065"/>
                    <a:pt x="11416" y="4091"/>
                  </a:cubicBezTo>
                  <a:cubicBezTo>
                    <a:pt x="11427" y="4123"/>
                    <a:pt x="11440" y="4189"/>
                    <a:pt x="11446" y="4222"/>
                  </a:cubicBezTo>
                  <a:cubicBezTo>
                    <a:pt x="11450" y="4241"/>
                    <a:pt x="11459" y="4280"/>
                    <a:pt x="11458" y="4299"/>
                  </a:cubicBezTo>
                  <a:cubicBezTo>
                    <a:pt x="11458" y="4322"/>
                    <a:pt x="11454" y="4371"/>
                    <a:pt x="11439" y="4388"/>
                  </a:cubicBezTo>
                  <a:cubicBezTo>
                    <a:pt x="11430" y="4398"/>
                    <a:pt x="11402" y="4403"/>
                    <a:pt x="11389" y="4406"/>
                  </a:cubicBezTo>
                  <a:cubicBezTo>
                    <a:pt x="11385" y="4406"/>
                    <a:pt x="11374" y="4402"/>
                    <a:pt x="11372" y="4406"/>
                  </a:cubicBezTo>
                  <a:cubicBezTo>
                    <a:pt x="11359" y="4423"/>
                    <a:pt x="11389" y="4468"/>
                    <a:pt x="11399" y="4487"/>
                  </a:cubicBezTo>
                  <a:cubicBezTo>
                    <a:pt x="11410" y="4508"/>
                    <a:pt x="11446" y="4540"/>
                    <a:pt x="11453" y="4562"/>
                  </a:cubicBezTo>
                  <a:cubicBezTo>
                    <a:pt x="11462" y="4588"/>
                    <a:pt x="11446" y="4644"/>
                    <a:pt x="11453" y="4671"/>
                  </a:cubicBezTo>
                  <a:cubicBezTo>
                    <a:pt x="11459" y="4691"/>
                    <a:pt x="11490" y="4723"/>
                    <a:pt x="11496" y="4742"/>
                  </a:cubicBezTo>
                  <a:cubicBezTo>
                    <a:pt x="11505" y="4774"/>
                    <a:pt x="11501" y="4841"/>
                    <a:pt x="11503" y="4874"/>
                  </a:cubicBezTo>
                  <a:cubicBezTo>
                    <a:pt x="11504" y="4902"/>
                    <a:pt x="11514" y="4958"/>
                    <a:pt x="11508" y="4985"/>
                  </a:cubicBezTo>
                  <a:cubicBezTo>
                    <a:pt x="11503" y="5008"/>
                    <a:pt x="11470" y="5044"/>
                    <a:pt x="11468" y="5067"/>
                  </a:cubicBezTo>
                  <a:cubicBezTo>
                    <a:pt x="11466" y="5103"/>
                    <a:pt x="11505" y="5170"/>
                    <a:pt x="11510" y="5206"/>
                  </a:cubicBezTo>
                  <a:cubicBezTo>
                    <a:pt x="11515" y="5234"/>
                    <a:pt x="11510" y="5291"/>
                    <a:pt x="11510" y="5320"/>
                  </a:cubicBezTo>
                  <a:cubicBezTo>
                    <a:pt x="11510" y="5347"/>
                    <a:pt x="11503" y="5403"/>
                    <a:pt x="11510" y="5429"/>
                  </a:cubicBezTo>
                  <a:cubicBezTo>
                    <a:pt x="11516" y="5449"/>
                    <a:pt x="11552" y="5480"/>
                    <a:pt x="11554" y="5501"/>
                  </a:cubicBezTo>
                  <a:cubicBezTo>
                    <a:pt x="11556" y="5523"/>
                    <a:pt x="11519" y="5563"/>
                    <a:pt x="11523" y="5585"/>
                  </a:cubicBezTo>
                  <a:cubicBezTo>
                    <a:pt x="11526" y="5601"/>
                    <a:pt x="11560" y="5620"/>
                    <a:pt x="11567" y="5634"/>
                  </a:cubicBezTo>
                  <a:cubicBezTo>
                    <a:pt x="11579" y="5657"/>
                    <a:pt x="11587" y="5708"/>
                    <a:pt x="11590" y="573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2" name="Freeform 55"/>
            <p:cNvSpPr>
              <a:spLocks/>
            </p:cNvSpPr>
            <p:nvPr/>
          </p:nvSpPr>
          <p:spPr bwMode="auto">
            <a:xfrm>
              <a:off x="1216025" y="1847850"/>
              <a:ext cx="2038350" cy="1558925"/>
            </a:xfrm>
            <a:custGeom>
              <a:avLst/>
              <a:gdLst>
                <a:gd name="T0" fmla="*/ 7404 w 12046"/>
                <a:gd name="T1" fmla="*/ 8719 h 9209"/>
                <a:gd name="T2" fmla="*/ 6710 w 12046"/>
                <a:gd name="T3" fmla="*/ 8563 h 9209"/>
                <a:gd name="T4" fmla="*/ 5952 w 12046"/>
                <a:gd name="T5" fmla="*/ 8801 h 9209"/>
                <a:gd name="T6" fmla="*/ 5137 w 12046"/>
                <a:gd name="T7" fmla="*/ 8830 h 9209"/>
                <a:gd name="T8" fmla="*/ 4329 w 12046"/>
                <a:gd name="T9" fmla="*/ 8736 h 9209"/>
                <a:gd name="T10" fmla="*/ 3871 w 12046"/>
                <a:gd name="T11" fmla="*/ 8637 h 9209"/>
                <a:gd name="T12" fmla="*/ 3254 w 12046"/>
                <a:gd name="T13" fmla="*/ 8585 h 9209"/>
                <a:gd name="T14" fmla="*/ 2620 w 12046"/>
                <a:gd name="T15" fmla="*/ 8642 h 9209"/>
                <a:gd name="T16" fmla="*/ 1958 w 12046"/>
                <a:gd name="T17" fmla="*/ 8934 h 9209"/>
                <a:gd name="T18" fmla="*/ 1600 w 12046"/>
                <a:gd name="T19" fmla="*/ 8328 h 9209"/>
                <a:gd name="T20" fmla="*/ 1061 w 12046"/>
                <a:gd name="T21" fmla="*/ 7854 h 9209"/>
                <a:gd name="T22" fmla="*/ 653 w 12046"/>
                <a:gd name="T23" fmla="*/ 7504 h 9209"/>
                <a:gd name="T24" fmla="*/ 614 w 12046"/>
                <a:gd name="T25" fmla="*/ 6919 h 9209"/>
                <a:gd name="T26" fmla="*/ 26 w 12046"/>
                <a:gd name="T27" fmla="*/ 6477 h 9209"/>
                <a:gd name="T28" fmla="*/ 434 w 12046"/>
                <a:gd name="T29" fmla="*/ 6328 h 9209"/>
                <a:gd name="T30" fmla="*/ 361 w 12046"/>
                <a:gd name="T31" fmla="*/ 5482 h 9209"/>
                <a:gd name="T32" fmla="*/ 6 w 12046"/>
                <a:gd name="T33" fmla="*/ 5215 h 9209"/>
                <a:gd name="T34" fmla="*/ 217 w 12046"/>
                <a:gd name="T35" fmla="*/ 4790 h 9209"/>
                <a:gd name="T36" fmla="*/ 627 w 12046"/>
                <a:gd name="T37" fmla="*/ 4462 h 9209"/>
                <a:gd name="T38" fmla="*/ 1079 w 12046"/>
                <a:gd name="T39" fmla="*/ 4410 h 9209"/>
                <a:gd name="T40" fmla="*/ 1372 w 12046"/>
                <a:gd name="T41" fmla="*/ 4619 h 9209"/>
                <a:gd name="T42" fmla="*/ 1908 w 12046"/>
                <a:gd name="T43" fmla="*/ 4394 h 9209"/>
                <a:gd name="T44" fmla="*/ 2544 w 12046"/>
                <a:gd name="T45" fmla="*/ 4320 h 9209"/>
                <a:gd name="T46" fmla="*/ 3620 w 12046"/>
                <a:gd name="T47" fmla="*/ 4087 h 9209"/>
                <a:gd name="T48" fmla="*/ 4021 w 12046"/>
                <a:gd name="T49" fmla="*/ 3598 h 9209"/>
                <a:gd name="T50" fmla="*/ 4365 w 12046"/>
                <a:gd name="T51" fmla="*/ 3112 h 9209"/>
                <a:gd name="T52" fmla="*/ 4297 w 12046"/>
                <a:gd name="T53" fmla="*/ 2255 h 9209"/>
                <a:gd name="T54" fmla="*/ 4858 w 12046"/>
                <a:gd name="T55" fmla="*/ 2095 h 9209"/>
                <a:gd name="T56" fmla="*/ 5529 w 12046"/>
                <a:gd name="T57" fmla="*/ 2227 h 9209"/>
                <a:gd name="T58" fmla="*/ 5752 w 12046"/>
                <a:gd name="T59" fmla="*/ 1456 h 9209"/>
                <a:gd name="T60" fmla="*/ 6272 w 12046"/>
                <a:gd name="T61" fmla="*/ 1135 h 9209"/>
                <a:gd name="T62" fmla="*/ 6870 w 12046"/>
                <a:gd name="T63" fmla="*/ 1380 h 9209"/>
                <a:gd name="T64" fmla="*/ 7290 w 12046"/>
                <a:gd name="T65" fmla="*/ 802 h 9209"/>
                <a:gd name="T66" fmla="*/ 7693 w 12046"/>
                <a:gd name="T67" fmla="*/ 451 h 9209"/>
                <a:gd name="T68" fmla="*/ 8191 w 12046"/>
                <a:gd name="T69" fmla="*/ 45 h 9209"/>
                <a:gd name="T70" fmla="*/ 8411 w 12046"/>
                <a:gd name="T71" fmla="*/ 260 h 9209"/>
                <a:gd name="T72" fmla="*/ 8735 w 12046"/>
                <a:gd name="T73" fmla="*/ 742 h 9209"/>
                <a:gd name="T74" fmla="*/ 9399 w 12046"/>
                <a:gd name="T75" fmla="*/ 1239 h 9209"/>
                <a:gd name="T76" fmla="*/ 9625 w 12046"/>
                <a:gd name="T77" fmla="*/ 2210 h 9209"/>
                <a:gd name="T78" fmla="*/ 9420 w 12046"/>
                <a:gd name="T79" fmla="*/ 2919 h 9209"/>
                <a:gd name="T80" fmla="*/ 10150 w 12046"/>
                <a:gd name="T81" fmla="*/ 3276 h 9209"/>
                <a:gd name="T82" fmla="*/ 11171 w 12046"/>
                <a:gd name="T83" fmla="*/ 3735 h 9209"/>
                <a:gd name="T84" fmla="*/ 11592 w 12046"/>
                <a:gd name="T85" fmla="*/ 4108 h 9209"/>
                <a:gd name="T86" fmla="*/ 11970 w 12046"/>
                <a:gd name="T87" fmla="*/ 4876 h 9209"/>
                <a:gd name="T88" fmla="*/ 11759 w 12046"/>
                <a:gd name="T89" fmla="*/ 5419 h 9209"/>
                <a:gd name="T90" fmla="*/ 11088 w 12046"/>
                <a:gd name="T91" fmla="*/ 5686 h 9209"/>
                <a:gd name="T92" fmla="*/ 10324 w 12046"/>
                <a:gd name="T93" fmla="*/ 6375 h 9209"/>
                <a:gd name="T94" fmla="*/ 9893 w 12046"/>
                <a:gd name="T95" fmla="*/ 6878 h 9209"/>
                <a:gd name="T96" fmla="*/ 9177 w 12046"/>
                <a:gd name="T97" fmla="*/ 7371 h 9209"/>
                <a:gd name="T98" fmla="*/ 8439 w 12046"/>
                <a:gd name="T99" fmla="*/ 7554 h 9209"/>
                <a:gd name="T100" fmla="*/ 8528 w 12046"/>
                <a:gd name="T101" fmla="*/ 7889 h 9209"/>
                <a:gd name="T102" fmla="*/ 8764 w 12046"/>
                <a:gd name="T103" fmla="*/ 8238 h 9209"/>
                <a:gd name="T104" fmla="*/ 8655 w 12046"/>
                <a:gd name="T105" fmla="*/ 8615 h 9209"/>
                <a:gd name="T106" fmla="*/ 8687 w 12046"/>
                <a:gd name="T107" fmla="*/ 9152 h 9209"/>
                <a:gd name="T108" fmla="*/ 8231 w 12046"/>
                <a:gd name="T109" fmla="*/ 9004 h 9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6" h="9209">
                  <a:moveTo>
                    <a:pt x="7919" y="8991"/>
                  </a:moveTo>
                  <a:cubicBezTo>
                    <a:pt x="7906" y="8981"/>
                    <a:pt x="7893" y="8972"/>
                    <a:pt x="7884" y="8967"/>
                  </a:cubicBezTo>
                  <a:cubicBezTo>
                    <a:pt x="7860" y="8953"/>
                    <a:pt x="7810" y="8931"/>
                    <a:pt x="7785" y="8919"/>
                  </a:cubicBezTo>
                  <a:cubicBezTo>
                    <a:pt x="7758" y="8907"/>
                    <a:pt x="7702" y="8887"/>
                    <a:pt x="7677" y="8870"/>
                  </a:cubicBezTo>
                  <a:cubicBezTo>
                    <a:pt x="7649" y="8851"/>
                    <a:pt x="7610" y="8791"/>
                    <a:pt x="7579" y="8776"/>
                  </a:cubicBezTo>
                  <a:cubicBezTo>
                    <a:pt x="7556" y="8764"/>
                    <a:pt x="7500" y="8767"/>
                    <a:pt x="7475" y="8758"/>
                  </a:cubicBezTo>
                  <a:cubicBezTo>
                    <a:pt x="7456" y="8752"/>
                    <a:pt x="7420" y="8731"/>
                    <a:pt x="7404" y="8719"/>
                  </a:cubicBezTo>
                  <a:cubicBezTo>
                    <a:pt x="7388" y="8706"/>
                    <a:pt x="7366" y="8671"/>
                    <a:pt x="7349" y="8659"/>
                  </a:cubicBezTo>
                  <a:cubicBezTo>
                    <a:pt x="7325" y="8643"/>
                    <a:pt x="7270" y="8625"/>
                    <a:pt x="7242" y="8620"/>
                  </a:cubicBezTo>
                  <a:cubicBezTo>
                    <a:pt x="7203" y="8612"/>
                    <a:pt x="7121" y="8611"/>
                    <a:pt x="7081" y="8617"/>
                  </a:cubicBezTo>
                  <a:cubicBezTo>
                    <a:pt x="7056" y="8621"/>
                    <a:pt x="7008" y="8648"/>
                    <a:pt x="6982" y="8649"/>
                  </a:cubicBezTo>
                  <a:cubicBezTo>
                    <a:pt x="6955" y="8651"/>
                    <a:pt x="6899" y="8640"/>
                    <a:pt x="6873" y="8630"/>
                  </a:cubicBezTo>
                  <a:cubicBezTo>
                    <a:pt x="6851" y="8620"/>
                    <a:pt x="6817" y="8581"/>
                    <a:pt x="6794" y="8573"/>
                  </a:cubicBezTo>
                  <a:cubicBezTo>
                    <a:pt x="6774" y="8565"/>
                    <a:pt x="6731" y="8561"/>
                    <a:pt x="6710" y="8563"/>
                  </a:cubicBezTo>
                  <a:cubicBezTo>
                    <a:pt x="6673" y="8566"/>
                    <a:pt x="6605" y="8599"/>
                    <a:pt x="6569" y="8602"/>
                  </a:cubicBezTo>
                  <a:cubicBezTo>
                    <a:pt x="6531" y="8606"/>
                    <a:pt x="6455" y="8591"/>
                    <a:pt x="6417" y="8590"/>
                  </a:cubicBezTo>
                  <a:cubicBezTo>
                    <a:pt x="6386" y="8589"/>
                    <a:pt x="6323" y="8594"/>
                    <a:pt x="6291" y="8595"/>
                  </a:cubicBezTo>
                  <a:cubicBezTo>
                    <a:pt x="6251" y="8596"/>
                    <a:pt x="6167" y="8580"/>
                    <a:pt x="6130" y="8595"/>
                  </a:cubicBezTo>
                  <a:cubicBezTo>
                    <a:pt x="6104" y="8606"/>
                    <a:pt x="6065" y="8651"/>
                    <a:pt x="6048" y="8674"/>
                  </a:cubicBezTo>
                  <a:cubicBezTo>
                    <a:pt x="6036" y="8690"/>
                    <a:pt x="6023" y="8730"/>
                    <a:pt x="6011" y="8746"/>
                  </a:cubicBezTo>
                  <a:cubicBezTo>
                    <a:pt x="5999" y="8762"/>
                    <a:pt x="5970" y="8791"/>
                    <a:pt x="5952" y="8801"/>
                  </a:cubicBezTo>
                  <a:cubicBezTo>
                    <a:pt x="5923" y="8816"/>
                    <a:pt x="5858" y="8827"/>
                    <a:pt x="5825" y="8830"/>
                  </a:cubicBezTo>
                  <a:cubicBezTo>
                    <a:pt x="5798" y="8833"/>
                    <a:pt x="5743" y="8831"/>
                    <a:pt x="5716" y="8828"/>
                  </a:cubicBezTo>
                  <a:cubicBezTo>
                    <a:pt x="5691" y="8824"/>
                    <a:pt x="5641" y="8812"/>
                    <a:pt x="5617" y="8803"/>
                  </a:cubicBezTo>
                  <a:cubicBezTo>
                    <a:pt x="5594" y="8794"/>
                    <a:pt x="5554" y="8765"/>
                    <a:pt x="5531" y="8758"/>
                  </a:cubicBezTo>
                  <a:cubicBezTo>
                    <a:pt x="5508" y="8752"/>
                    <a:pt x="5462" y="8750"/>
                    <a:pt x="5439" y="8751"/>
                  </a:cubicBezTo>
                  <a:cubicBezTo>
                    <a:pt x="5391" y="8753"/>
                    <a:pt x="5297" y="8773"/>
                    <a:pt x="5251" y="8786"/>
                  </a:cubicBezTo>
                  <a:cubicBezTo>
                    <a:pt x="5221" y="8794"/>
                    <a:pt x="5165" y="8819"/>
                    <a:pt x="5137" y="8830"/>
                  </a:cubicBezTo>
                  <a:cubicBezTo>
                    <a:pt x="5107" y="8843"/>
                    <a:pt x="5049" y="8875"/>
                    <a:pt x="5018" y="8882"/>
                  </a:cubicBezTo>
                  <a:cubicBezTo>
                    <a:pt x="4989" y="8889"/>
                    <a:pt x="4930" y="8892"/>
                    <a:pt x="4901" y="8890"/>
                  </a:cubicBezTo>
                  <a:cubicBezTo>
                    <a:pt x="4859" y="8886"/>
                    <a:pt x="4778" y="8855"/>
                    <a:pt x="4735" y="8850"/>
                  </a:cubicBezTo>
                  <a:cubicBezTo>
                    <a:pt x="4700" y="8846"/>
                    <a:pt x="4627" y="8856"/>
                    <a:pt x="4592" y="8848"/>
                  </a:cubicBezTo>
                  <a:cubicBezTo>
                    <a:pt x="4568" y="8842"/>
                    <a:pt x="4526" y="8814"/>
                    <a:pt x="4502" y="8806"/>
                  </a:cubicBezTo>
                  <a:cubicBezTo>
                    <a:pt x="4479" y="8797"/>
                    <a:pt x="4429" y="8793"/>
                    <a:pt x="4406" y="8783"/>
                  </a:cubicBezTo>
                  <a:cubicBezTo>
                    <a:pt x="4385" y="8775"/>
                    <a:pt x="4345" y="8752"/>
                    <a:pt x="4329" y="8736"/>
                  </a:cubicBezTo>
                  <a:cubicBezTo>
                    <a:pt x="4313" y="8720"/>
                    <a:pt x="4295" y="8679"/>
                    <a:pt x="4284" y="8659"/>
                  </a:cubicBezTo>
                  <a:cubicBezTo>
                    <a:pt x="4273" y="8637"/>
                    <a:pt x="4261" y="8585"/>
                    <a:pt x="4242" y="8568"/>
                  </a:cubicBezTo>
                  <a:cubicBezTo>
                    <a:pt x="4227" y="8553"/>
                    <a:pt x="4184" y="8542"/>
                    <a:pt x="4163" y="8535"/>
                  </a:cubicBezTo>
                  <a:cubicBezTo>
                    <a:pt x="4148" y="8531"/>
                    <a:pt x="4117" y="8525"/>
                    <a:pt x="4101" y="8523"/>
                  </a:cubicBezTo>
                  <a:cubicBezTo>
                    <a:pt x="4078" y="8521"/>
                    <a:pt x="4030" y="8517"/>
                    <a:pt x="4007" y="8523"/>
                  </a:cubicBezTo>
                  <a:cubicBezTo>
                    <a:pt x="3988" y="8529"/>
                    <a:pt x="3955" y="8553"/>
                    <a:pt x="3940" y="8565"/>
                  </a:cubicBezTo>
                  <a:cubicBezTo>
                    <a:pt x="3921" y="8581"/>
                    <a:pt x="3892" y="8625"/>
                    <a:pt x="3871" y="8637"/>
                  </a:cubicBezTo>
                  <a:cubicBezTo>
                    <a:pt x="3855" y="8646"/>
                    <a:pt x="3818" y="8646"/>
                    <a:pt x="3801" y="8652"/>
                  </a:cubicBezTo>
                  <a:cubicBezTo>
                    <a:pt x="3769" y="8663"/>
                    <a:pt x="3711" y="8705"/>
                    <a:pt x="3677" y="8714"/>
                  </a:cubicBezTo>
                  <a:cubicBezTo>
                    <a:pt x="3646" y="8722"/>
                    <a:pt x="3579" y="8723"/>
                    <a:pt x="3546" y="8721"/>
                  </a:cubicBezTo>
                  <a:cubicBezTo>
                    <a:pt x="3527" y="8720"/>
                    <a:pt x="3489" y="8716"/>
                    <a:pt x="3472" y="8709"/>
                  </a:cubicBezTo>
                  <a:cubicBezTo>
                    <a:pt x="3447" y="8698"/>
                    <a:pt x="3410" y="8655"/>
                    <a:pt x="3385" y="8644"/>
                  </a:cubicBezTo>
                  <a:cubicBezTo>
                    <a:pt x="3367" y="8637"/>
                    <a:pt x="3324" y="8641"/>
                    <a:pt x="3306" y="8632"/>
                  </a:cubicBezTo>
                  <a:cubicBezTo>
                    <a:pt x="3290" y="8625"/>
                    <a:pt x="3270" y="8591"/>
                    <a:pt x="3254" y="8585"/>
                  </a:cubicBezTo>
                  <a:cubicBezTo>
                    <a:pt x="3237" y="8579"/>
                    <a:pt x="3202" y="8589"/>
                    <a:pt x="3184" y="8590"/>
                  </a:cubicBezTo>
                  <a:cubicBezTo>
                    <a:pt x="3167" y="8591"/>
                    <a:pt x="3132" y="8597"/>
                    <a:pt x="3115" y="8592"/>
                  </a:cubicBezTo>
                  <a:cubicBezTo>
                    <a:pt x="3092" y="8587"/>
                    <a:pt x="3049" y="8561"/>
                    <a:pt x="3031" y="8545"/>
                  </a:cubicBezTo>
                  <a:cubicBezTo>
                    <a:pt x="3013" y="8531"/>
                    <a:pt x="2992" y="8486"/>
                    <a:pt x="2971" y="8476"/>
                  </a:cubicBezTo>
                  <a:cubicBezTo>
                    <a:pt x="2943" y="8463"/>
                    <a:pt x="2878" y="8469"/>
                    <a:pt x="2847" y="8476"/>
                  </a:cubicBezTo>
                  <a:cubicBezTo>
                    <a:pt x="2833" y="8480"/>
                    <a:pt x="2808" y="8495"/>
                    <a:pt x="2795" y="8503"/>
                  </a:cubicBezTo>
                  <a:cubicBezTo>
                    <a:pt x="2748" y="8534"/>
                    <a:pt x="2660" y="8603"/>
                    <a:pt x="2620" y="8642"/>
                  </a:cubicBezTo>
                  <a:cubicBezTo>
                    <a:pt x="2590" y="8670"/>
                    <a:pt x="2535" y="8729"/>
                    <a:pt x="2513" y="8763"/>
                  </a:cubicBezTo>
                  <a:cubicBezTo>
                    <a:pt x="2494" y="8793"/>
                    <a:pt x="2477" y="8864"/>
                    <a:pt x="2456" y="8892"/>
                  </a:cubicBezTo>
                  <a:cubicBezTo>
                    <a:pt x="2443" y="8910"/>
                    <a:pt x="2408" y="8939"/>
                    <a:pt x="2389" y="8949"/>
                  </a:cubicBezTo>
                  <a:cubicBezTo>
                    <a:pt x="2362" y="8964"/>
                    <a:pt x="2301" y="8984"/>
                    <a:pt x="2270" y="8984"/>
                  </a:cubicBezTo>
                  <a:cubicBezTo>
                    <a:pt x="2231" y="8984"/>
                    <a:pt x="2157" y="8953"/>
                    <a:pt x="2119" y="8942"/>
                  </a:cubicBezTo>
                  <a:cubicBezTo>
                    <a:pt x="2093" y="8934"/>
                    <a:pt x="2044" y="8906"/>
                    <a:pt x="2017" y="8907"/>
                  </a:cubicBezTo>
                  <a:cubicBezTo>
                    <a:pt x="2001" y="8908"/>
                    <a:pt x="1973" y="8929"/>
                    <a:pt x="1958" y="8934"/>
                  </a:cubicBezTo>
                  <a:cubicBezTo>
                    <a:pt x="1949" y="8938"/>
                    <a:pt x="1928" y="8943"/>
                    <a:pt x="1912" y="8948"/>
                  </a:cubicBezTo>
                  <a:cubicBezTo>
                    <a:pt x="1911" y="8930"/>
                    <a:pt x="1907" y="8913"/>
                    <a:pt x="1902" y="8903"/>
                  </a:cubicBezTo>
                  <a:cubicBezTo>
                    <a:pt x="1887" y="8876"/>
                    <a:pt x="1822" y="8856"/>
                    <a:pt x="1798" y="8837"/>
                  </a:cubicBezTo>
                  <a:cubicBezTo>
                    <a:pt x="1754" y="8802"/>
                    <a:pt x="1668" y="8726"/>
                    <a:pt x="1638" y="8678"/>
                  </a:cubicBezTo>
                  <a:cubicBezTo>
                    <a:pt x="1619" y="8650"/>
                    <a:pt x="1597" y="8585"/>
                    <a:pt x="1591" y="8551"/>
                  </a:cubicBezTo>
                  <a:cubicBezTo>
                    <a:pt x="1586" y="8516"/>
                    <a:pt x="1595" y="8445"/>
                    <a:pt x="1596" y="8409"/>
                  </a:cubicBezTo>
                  <a:cubicBezTo>
                    <a:pt x="1597" y="8389"/>
                    <a:pt x="1603" y="8348"/>
                    <a:pt x="1600" y="8328"/>
                  </a:cubicBezTo>
                  <a:cubicBezTo>
                    <a:pt x="1595" y="8301"/>
                    <a:pt x="1562" y="8252"/>
                    <a:pt x="1562" y="8224"/>
                  </a:cubicBezTo>
                  <a:cubicBezTo>
                    <a:pt x="1561" y="8203"/>
                    <a:pt x="1580" y="8164"/>
                    <a:pt x="1588" y="8145"/>
                  </a:cubicBezTo>
                  <a:cubicBezTo>
                    <a:pt x="1596" y="8126"/>
                    <a:pt x="1632" y="8091"/>
                    <a:pt x="1626" y="8071"/>
                  </a:cubicBezTo>
                  <a:cubicBezTo>
                    <a:pt x="1623" y="8059"/>
                    <a:pt x="1595" y="8050"/>
                    <a:pt x="1583" y="8046"/>
                  </a:cubicBezTo>
                  <a:cubicBezTo>
                    <a:pt x="1546" y="8034"/>
                    <a:pt x="1467" y="8037"/>
                    <a:pt x="1429" y="8028"/>
                  </a:cubicBezTo>
                  <a:cubicBezTo>
                    <a:pt x="1383" y="8016"/>
                    <a:pt x="1295" y="7978"/>
                    <a:pt x="1251" y="7958"/>
                  </a:cubicBezTo>
                  <a:cubicBezTo>
                    <a:pt x="1202" y="7935"/>
                    <a:pt x="1104" y="7888"/>
                    <a:pt x="1061" y="7854"/>
                  </a:cubicBezTo>
                  <a:cubicBezTo>
                    <a:pt x="1030" y="7829"/>
                    <a:pt x="975" y="7770"/>
                    <a:pt x="956" y="7735"/>
                  </a:cubicBezTo>
                  <a:cubicBezTo>
                    <a:pt x="939" y="7706"/>
                    <a:pt x="932" y="7634"/>
                    <a:pt x="914" y="7605"/>
                  </a:cubicBezTo>
                  <a:cubicBezTo>
                    <a:pt x="906" y="7591"/>
                    <a:pt x="884" y="7564"/>
                    <a:pt x="868" y="7560"/>
                  </a:cubicBezTo>
                  <a:cubicBezTo>
                    <a:pt x="842" y="7554"/>
                    <a:pt x="792" y="7591"/>
                    <a:pt x="766" y="7590"/>
                  </a:cubicBezTo>
                  <a:cubicBezTo>
                    <a:pt x="744" y="7589"/>
                    <a:pt x="706" y="7565"/>
                    <a:pt x="685" y="7562"/>
                  </a:cubicBezTo>
                  <a:cubicBezTo>
                    <a:pt x="674" y="7560"/>
                    <a:pt x="647" y="7571"/>
                    <a:pt x="640" y="7562"/>
                  </a:cubicBezTo>
                  <a:cubicBezTo>
                    <a:pt x="631" y="7550"/>
                    <a:pt x="653" y="7519"/>
                    <a:pt x="653" y="7504"/>
                  </a:cubicBezTo>
                  <a:cubicBezTo>
                    <a:pt x="655" y="7468"/>
                    <a:pt x="631" y="7396"/>
                    <a:pt x="633" y="7360"/>
                  </a:cubicBezTo>
                  <a:cubicBezTo>
                    <a:pt x="635" y="7344"/>
                    <a:pt x="647" y="7311"/>
                    <a:pt x="653" y="7296"/>
                  </a:cubicBezTo>
                  <a:cubicBezTo>
                    <a:pt x="659" y="7281"/>
                    <a:pt x="676" y="7254"/>
                    <a:pt x="683" y="7240"/>
                  </a:cubicBezTo>
                  <a:cubicBezTo>
                    <a:pt x="691" y="7222"/>
                    <a:pt x="709" y="7186"/>
                    <a:pt x="713" y="7167"/>
                  </a:cubicBezTo>
                  <a:cubicBezTo>
                    <a:pt x="717" y="7142"/>
                    <a:pt x="714" y="7090"/>
                    <a:pt x="709" y="7065"/>
                  </a:cubicBezTo>
                  <a:cubicBezTo>
                    <a:pt x="705" y="7039"/>
                    <a:pt x="695" y="6987"/>
                    <a:pt x="680" y="6966"/>
                  </a:cubicBezTo>
                  <a:cubicBezTo>
                    <a:pt x="668" y="6949"/>
                    <a:pt x="629" y="6932"/>
                    <a:pt x="614" y="6919"/>
                  </a:cubicBezTo>
                  <a:cubicBezTo>
                    <a:pt x="583" y="6894"/>
                    <a:pt x="522" y="6841"/>
                    <a:pt x="501" y="6807"/>
                  </a:cubicBezTo>
                  <a:cubicBezTo>
                    <a:pt x="490" y="6789"/>
                    <a:pt x="484" y="6746"/>
                    <a:pt x="477" y="6726"/>
                  </a:cubicBezTo>
                  <a:cubicBezTo>
                    <a:pt x="468" y="6704"/>
                    <a:pt x="456" y="6657"/>
                    <a:pt x="439" y="6642"/>
                  </a:cubicBezTo>
                  <a:cubicBezTo>
                    <a:pt x="413" y="6620"/>
                    <a:pt x="341" y="6614"/>
                    <a:pt x="308" y="6610"/>
                  </a:cubicBezTo>
                  <a:cubicBezTo>
                    <a:pt x="281" y="6607"/>
                    <a:pt x="226" y="6619"/>
                    <a:pt x="201" y="6610"/>
                  </a:cubicBezTo>
                  <a:cubicBezTo>
                    <a:pt x="173" y="6601"/>
                    <a:pt x="132" y="6554"/>
                    <a:pt x="108" y="6536"/>
                  </a:cubicBezTo>
                  <a:cubicBezTo>
                    <a:pt x="88" y="6521"/>
                    <a:pt x="34" y="6501"/>
                    <a:pt x="26" y="6477"/>
                  </a:cubicBezTo>
                  <a:cubicBezTo>
                    <a:pt x="18" y="6456"/>
                    <a:pt x="35" y="6407"/>
                    <a:pt x="50" y="6391"/>
                  </a:cubicBezTo>
                  <a:cubicBezTo>
                    <a:pt x="77" y="6363"/>
                    <a:pt x="158" y="6351"/>
                    <a:pt x="196" y="6343"/>
                  </a:cubicBezTo>
                  <a:cubicBezTo>
                    <a:pt x="213" y="6339"/>
                    <a:pt x="250" y="6327"/>
                    <a:pt x="267" y="6335"/>
                  </a:cubicBezTo>
                  <a:cubicBezTo>
                    <a:pt x="286" y="6343"/>
                    <a:pt x="298" y="6389"/>
                    <a:pt x="315" y="6402"/>
                  </a:cubicBezTo>
                  <a:cubicBezTo>
                    <a:pt x="325" y="6411"/>
                    <a:pt x="352" y="6421"/>
                    <a:pt x="366" y="6424"/>
                  </a:cubicBezTo>
                  <a:cubicBezTo>
                    <a:pt x="381" y="6427"/>
                    <a:pt x="417" y="6435"/>
                    <a:pt x="429" y="6424"/>
                  </a:cubicBezTo>
                  <a:cubicBezTo>
                    <a:pt x="446" y="6407"/>
                    <a:pt x="443" y="6350"/>
                    <a:pt x="434" y="6328"/>
                  </a:cubicBezTo>
                  <a:cubicBezTo>
                    <a:pt x="426" y="6311"/>
                    <a:pt x="386" y="6298"/>
                    <a:pt x="377" y="6282"/>
                  </a:cubicBezTo>
                  <a:cubicBezTo>
                    <a:pt x="367" y="6263"/>
                    <a:pt x="364" y="6217"/>
                    <a:pt x="366" y="6196"/>
                  </a:cubicBezTo>
                  <a:cubicBezTo>
                    <a:pt x="368" y="6172"/>
                    <a:pt x="391" y="6130"/>
                    <a:pt x="397" y="6107"/>
                  </a:cubicBezTo>
                  <a:cubicBezTo>
                    <a:pt x="414" y="6043"/>
                    <a:pt x="434" y="5914"/>
                    <a:pt x="443" y="5849"/>
                  </a:cubicBezTo>
                  <a:cubicBezTo>
                    <a:pt x="448" y="5822"/>
                    <a:pt x="451" y="5768"/>
                    <a:pt x="457" y="5742"/>
                  </a:cubicBezTo>
                  <a:cubicBezTo>
                    <a:pt x="461" y="5719"/>
                    <a:pt x="486" y="5674"/>
                    <a:pt x="481" y="5651"/>
                  </a:cubicBezTo>
                  <a:cubicBezTo>
                    <a:pt x="472" y="5600"/>
                    <a:pt x="400" y="5516"/>
                    <a:pt x="361" y="5482"/>
                  </a:cubicBezTo>
                  <a:cubicBezTo>
                    <a:pt x="337" y="5461"/>
                    <a:pt x="277" y="5435"/>
                    <a:pt x="247" y="5423"/>
                  </a:cubicBezTo>
                  <a:cubicBezTo>
                    <a:pt x="224" y="5414"/>
                    <a:pt x="176" y="5386"/>
                    <a:pt x="153" y="5395"/>
                  </a:cubicBezTo>
                  <a:cubicBezTo>
                    <a:pt x="137" y="5401"/>
                    <a:pt x="134" y="5449"/>
                    <a:pt x="118" y="5454"/>
                  </a:cubicBezTo>
                  <a:cubicBezTo>
                    <a:pt x="100" y="5460"/>
                    <a:pt x="59" y="5439"/>
                    <a:pt x="47" y="5425"/>
                  </a:cubicBezTo>
                  <a:cubicBezTo>
                    <a:pt x="32" y="5406"/>
                    <a:pt x="33" y="5354"/>
                    <a:pt x="27" y="5330"/>
                  </a:cubicBezTo>
                  <a:cubicBezTo>
                    <a:pt x="23" y="5312"/>
                    <a:pt x="9" y="5275"/>
                    <a:pt x="6" y="5256"/>
                  </a:cubicBezTo>
                  <a:cubicBezTo>
                    <a:pt x="4" y="5246"/>
                    <a:pt x="0" y="5224"/>
                    <a:pt x="6" y="5215"/>
                  </a:cubicBezTo>
                  <a:cubicBezTo>
                    <a:pt x="13" y="5204"/>
                    <a:pt x="43" y="5199"/>
                    <a:pt x="54" y="5192"/>
                  </a:cubicBezTo>
                  <a:cubicBezTo>
                    <a:pt x="67" y="5183"/>
                    <a:pt x="95" y="5163"/>
                    <a:pt x="102" y="5149"/>
                  </a:cubicBezTo>
                  <a:cubicBezTo>
                    <a:pt x="110" y="5131"/>
                    <a:pt x="106" y="5090"/>
                    <a:pt x="103" y="5071"/>
                  </a:cubicBezTo>
                  <a:cubicBezTo>
                    <a:pt x="98" y="5043"/>
                    <a:pt x="67" y="4991"/>
                    <a:pt x="64" y="4962"/>
                  </a:cubicBezTo>
                  <a:cubicBezTo>
                    <a:pt x="61" y="4947"/>
                    <a:pt x="61" y="4913"/>
                    <a:pt x="69" y="4899"/>
                  </a:cubicBezTo>
                  <a:cubicBezTo>
                    <a:pt x="77" y="4883"/>
                    <a:pt x="111" y="4863"/>
                    <a:pt x="126" y="4851"/>
                  </a:cubicBezTo>
                  <a:cubicBezTo>
                    <a:pt x="148" y="4835"/>
                    <a:pt x="197" y="4809"/>
                    <a:pt x="217" y="4790"/>
                  </a:cubicBezTo>
                  <a:cubicBezTo>
                    <a:pt x="234" y="4774"/>
                    <a:pt x="264" y="4737"/>
                    <a:pt x="275" y="4716"/>
                  </a:cubicBezTo>
                  <a:cubicBezTo>
                    <a:pt x="289" y="4690"/>
                    <a:pt x="295" y="4627"/>
                    <a:pt x="311" y="4602"/>
                  </a:cubicBezTo>
                  <a:cubicBezTo>
                    <a:pt x="320" y="4589"/>
                    <a:pt x="348" y="4571"/>
                    <a:pt x="358" y="4559"/>
                  </a:cubicBezTo>
                  <a:cubicBezTo>
                    <a:pt x="367" y="4547"/>
                    <a:pt x="377" y="4515"/>
                    <a:pt x="389" y="4505"/>
                  </a:cubicBezTo>
                  <a:cubicBezTo>
                    <a:pt x="413" y="4482"/>
                    <a:pt x="476" y="4451"/>
                    <a:pt x="510" y="4448"/>
                  </a:cubicBezTo>
                  <a:cubicBezTo>
                    <a:pt x="526" y="4447"/>
                    <a:pt x="556" y="4467"/>
                    <a:pt x="572" y="4468"/>
                  </a:cubicBezTo>
                  <a:cubicBezTo>
                    <a:pt x="586" y="4470"/>
                    <a:pt x="614" y="4466"/>
                    <a:pt x="627" y="4462"/>
                  </a:cubicBezTo>
                  <a:cubicBezTo>
                    <a:pt x="645" y="4456"/>
                    <a:pt x="676" y="4430"/>
                    <a:pt x="695" y="4429"/>
                  </a:cubicBezTo>
                  <a:cubicBezTo>
                    <a:pt x="719" y="4427"/>
                    <a:pt x="763" y="4453"/>
                    <a:pt x="787" y="4457"/>
                  </a:cubicBezTo>
                  <a:cubicBezTo>
                    <a:pt x="811" y="4460"/>
                    <a:pt x="859" y="4461"/>
                    <a:pt x="883" y="4457"/>
                  </a:cubicBezTo>
                  <a:cubicBezTo>
                    <a:pt x="902" y="4453"/>
                    <a:pt x="941" y="4443"/>
                    <a:pt x="954" y="4429"/>
                  </a:cubicBezTo>
                  <a:cubicBezTo>
                    <a:pt x="962" y="4420"/>
                    <a:pt x="954" y="4389"/>
                    <a:pt x="964" y="4382"/>
                  </a:cubicBezTo>
                  <a:cubicBezTo>
                    <a:pt x="973" y="4376"/>
                    <a:pt x="997" y="4383"/>
                    <a:pt x="1008" y="4386"/>
                  </a:cubicBezTo>
                  <a:cubicBezTo>
                    <a:pt x="1027" y="4390"/>
                    <a:pt x="1061" y="4409"/>
                    <a:pt x="1079" y="4410"/>
                  </a:cubicBezTo>
                  <a:cubicBezTo>
                    <a:pt x="1099" y="4412"/>
                    <a:pt x="1136" y="4402"/>
                    <a:pt x="1155" y="4399"/>
                  </a:cubicBezTo>
                  <a:cubicBezTo>
                    <a:pt x="1173" y="4396"/>
                    <a:pt x="1209" y="4392"/>
                    <a:pt x="1226" y="4387"/>
                  </a:cubicBezTo>
                  <a:cubicBezTo>
                    <a:pt x="1237" y="4385"/>
                    <a:pt x="1258" y="4372"/>
                    <a:pt x="1269" y="4372"/>
                  </a:cubicBezTo>
                  <a:cubicBezTo>
                    <a:pt x="1283" y="4373"/>
                    <a:pt x="1314" y="4381"/>
                    <a:pt x="1322" y="4392"/>
                  </a:cubicBezTo>
                  <a:cubicBezTo>
                    <a:pt x="1335" y="4410"/>
                    <a:pt x="1323" y="4458"/>
                    <a:pt x="1324" y="4480"/>
                  </a:cubicBezTo>
                  <a:cubicBezTo>
                    <a:pt x="1325" y="4503"/>
                    <a:pt x="1320" y="4550"/>
                    <a:pt x="1329" y="4571"/>
                  </a:cubicBezTo>
                  <a:cubicBezTo>
                    <a:pt x="1335" y="4586"/>
                    <a:pt x="1358" y="4611"/>
                    <a:pt x="1372" y="4619"/>
                  </a:cubicBezTo>
                  <a:cubicBezTo>
                    <a:pt x="1398" y="4634"/>
                    <a:pt x="1460" y="4644"/>
                    <a:pt x="1491" y="4642"/>
                  </a:cubicBezTo>
                  <a:cubicBezTo>
                    <a:pt x="1519" y="4640"/>
                    <a:pt x="1570" y="4604"/>
                    <a:pt x="1598" y="4605"/>
                  </a:cubicBezTo>
                  <a:cubicBezTo>
                    <a:pt x="1616" y="4606"/>
                    <a:pt x="1645" y="4631"/>
                    <a:pt x="1662" y="4633"/>
                  </a:cubicBezTo>
                  <a:cubicBezTo>
                    <a:pt x="1684" y="4637"/>
                    <a:pt x="1730" y="4636"/>
                    <a:pt x="1750" y="4627"/>
                  </a:cubicBezTo>
                  <a:cubicBezTo>
                    <a:pt x="1773" y="4617"/>
                    <a:pt x="1806" y="4577"/>
                    <a:pt x="1821" y="4557"/>
                  </a:cubicBezTo>
                  <a:cubicBezTo>
                    <a:pt x="1834" y="4540"/>
                    <a:pt x="1855" y="4502"/>
                    <a:pt x="1866" y="4483"/>
                  </a:cubicBezTo>
                  <a:cubicBezTo>
                    <a:pt x="1877" y="4461"/>
                    <a:pt x="1895" y="4415"/>
                    <a:pt x="1908" y="4394"/>
                  </a:cubicBezTo>
                  <a:cubicBezTo>
                    <a:pt x="1918" y="4379"/>
                    <a:pt x="1940" y="4351"/>
                    <a:pt x="1955" y="4341"/>
                  </a:cubicBezTo>
                  <a:cubicBezTo>
                    <a:pt x="1983" y="4322"/>
                    <a:pt x="2048" y="4299"/>
                    <a:pt x="2082" y="4298"/>
                  </a:cubicBezTo>
                  <a:cubicBezTo>
                    <a:pt x="2093" y="4298"/>
                    <a:pt x="2116" y="4304"/>
                    <a:pt x="2127" y="4310"/>
                  </a:cubicBezTo>
                  <a:cubicBezTo>
                    <a:pt x="2143" y="4318"/>
                    <a:pt x="2167" y="4348"/>
                    <a:pt x="2183" y="4358"/>
                  </a:cubicBezTo>
                  <a:cubicBezTo>
                    <a:pt x="2195" y="4365"/>
                    <a:pt x="2223" y="4376"/>
                    <a:pt x="2237" y="4377"/>
                  </a:cubicBezTo>
                  <a:cubicBezTo>
                    <a:pt x="2278" y="4382"/>
                    <a:pt x="2359" y="4365"/>
                    <a:pt x="2399" y="4358"/>
                  </a:cubicBezTo>
                  <a:cubicBezTo>
                    <a:pt x="2436" y="4351"/>
                    <a:pt x="2509" y="4332"/>
                    <a:pt x="2544" y="4320"/>
                  </a:cubicBezTo>
                  <a:cubicBezTo>
                    <a:pt x="2570" y="4311"/>
                    <a:pt x="2616" y="4282"/>
                    <a:pt x="2642" y="4277"/>
                  </a:cubicBezTo>
                  <a:cubicBezTo>
                    <a:pt x="2690" y="4267"/>
                    <a:pt x="2790" y="4286"/>
                    <a:pt x="2838" y="4278"/>
                  </a:cubicBezTo>
                  <a:cubicBezTo>
                    <a:pt x="2889" y="4271"/>
                    <a:pt x="2984" y="4230"/>
                    <a:pt x="3033" y="4216"/>
                  </a:cubicBezTo>
                  <a:cubicBezTo>
                    <a:pt x="3084" y="4200"/>
                    <a:pt x="3186" y="4175"/>
                    <a:pt x="3236" y="4159"/>
                  </a:cubicBezTo>
                  <a:cubicBezTo>
                    <a:pt x="3267" y="4150"/>
                    <a:pt x="3326" y="4122"/>
                    <a:pt x="3357" y="4116"/>
                  </a:cubicBezTo>
                  <a:cubicBezTo>
                    <a:pt x="3382" y="4112"/>
                    <a:pt x="3434" y="4116"/>
                    <a:pt x="3459" y="4113"/>
                  </a:cubicBezTo>
                  <a:cubicBezTo>
                    <a:pt x="3500" y="4109"/>
                    <a:pt x="3579" y="4084"/>
                    <a:pt x="3620" y="4087"/>
                  </a:cubicBezTo>
                  <a:cubicBezTo>
                    <a:pt x="3645" y="4088"/>
                    <a:pt x="3692" y="4113"/>
                    <a:pt x="3717" y="4116"/>
                  </a:cubicBezTo>
                  <a:cubicBezTo>
                    <a:pt x="3741" y="4120"/>
                    <a:pt x="3791" y="4123"/>
                    <a:pt x="3813" y="4113"/>
                  </a:cubicBezTo>
                  <a:cubicBezTo>
                    <a:pt x="3831" y="4105"/>
                    <a:pt x="3858" y="4073"/>
                    <a:pt x="3867" y="4055"/>
                  </a:cubicBezTo>
                  <a:cubicBezTo>
                    <a:pt x="3880" y="4033"/>
                    <a:pt x="3886" y="3982"/>
                    <a:pt x="3894" y="3958"/>
                  </a:cubicBezTo>
                  <a:cubicBezTo>
                    <a:pt x="3902" y="3933"/>
                    <a:pt x="3929" y="3885"/>
                    <a:pt x="3935" y="3859"/>
                  </a:cubicBezTo>
                  <a:cubicBezTo>
                    <a:pt x="3941" y="3830"/>
                    <a:pt x="3932" y="3770"/>
                    <a:pt x="3940" y="3742"/>
                  </a:cubicBezTo>
                  <a:cubicBezTo>
                    <a:pt x="3951" y="3702"/>
                    <a:pt x="3988" y="3623"/>
                    <a:pt x="4021" y="3598"/>
                  </a:cubicBezTo>
                  <a:cubicBezTo>
                    <a:pt x="4039" y="3584"/>
                    <a:pt x="4088" y="3581"/>
                    <a:pt x="4110" y="3575"/>
                  </a:cubicBezTo>
                  <a:cubicBezTo>
                    <a:pt x="4130" y="3569"/>
                    <a:pt x="4177" y="3566"/>
                    <a:pt x="4191" y="3550"/>
                  </a:cubicBezTo>
                  <a:cubicBezTo>
                    <a:pt x="4204" y="3536"/>
                    <a:pt x="4196" y="3490"/>
                    <a:pt x="4206" y="3474"/>
                  </a:cubicBezTo>
                  <a:cubicBezTo>
                    <a:pt x="4220" y="3451"/>
                    <a:pt x="4271" y="3424"/>
                    <a:pt x="4293" y="3410"/>
                  </a:cubicBezTo>
                  <a:cubicBezTo>
                    <a:pt x="4306" y="3402"/>
                    <a:pt x="4336" y="3394"/>
                    <a:pt x="4345" y="3381"/>
                  </a:cubicBezTo>
                  <a:cubicBezTo>
                    <a:pt x="4364" y="3353"/>
                    <a:pt x="4360" y="3278"/>
                    <a:pt x="4363" y="3243"/>
                  </a:cubicBezTo>
                  <a:cubicBezTo>
                    <a:pt x="4365" y="3210"/>
                    <a:pt x="4372" y="3144"/>
                    <a:pt x="4365" y="3112"/>
                  </a:cubicBezTo>
                  <a:cubicBezTo>
                    <a:pt x="4359" y="3088"/>
                    <a:pt x="4326" y="3047"/>
                    <a:pt x="4318" y="3023"/>
                  </a:cubicBezTo>
                  <a:cubicBezTo>
                    <a:pt x="4307" y="2987"/>
                    <a:pt x="4298" y="2912"/>
                    <a:pt x="4297" y="2874"/>
                  </a:cubicBezTo>
                  <a:cubicBezTo>
                    <a:pt x="4296" y="2830"/>
                    <a:pt x="4308" y="2742"/>
                    <a:pt x="4313" y="2698"/>
                  </a:cubicBezTo>
                  <a:cubicBezTo>
                    <a:pt x="4317" y="2671"/>
                    <a:pt x="4326" y="2618"/>
                    <a:pt x="4330" y="2592"/>
                  </a:cubicBezTo>
                  <a:cubicBezTo>
                    <a:pt x="4334" y="2566"/>
                    <a:pt x="4344" y="2515"/>
                    <a:pt x="4345" y="2490"/>
                  </a:cubicBezTo>
                  <a:cubicBezTo>
                    <a:pt x="4346" y="2454"/>
                    <a:pt x="4345" y="2381"/>
                    <a:pt x="4336" y="2346"/>
                  </a:cubicBezTo>
                  <a:cubicBezTo>
                    <a:pt x="4331" y="2322"/>
                    <a:pt x="4311" y="2275"/>
                    <a:pt x="4297" y="2255"/>
                  </a:cubicBezTo>
                  <a:cubicBezTo>
                    <a:pt x="4284" y="2237"/>
                    <a:pt x="4239" y="2215"/>
                    <a:pt x="4232" y="2194"/>
                  </a:cubicBezTo>
                  <a:cubicBezTo>
                    <a:pt x="4226" y="2173"/>
                    <a:pt x="4237" y="2126"/>
                    <a:pt x="4252" y="2110"/>
                  </a:cubicBezTo>
                  <a:cubicBezTo>
                    <a:pt x="4267" y="2094"/>
                    <a:pt x="4313" y="2086"/>
                    <a:pt x="4335" y="2085"/>
                  </a:cubicBezTo>
                  <a:cubicBezTo>
                    <a:pt x="4355" y="2084"/>
                    <a:pt x="4395" y="2097"/>
                    <a:pt x="4416" y="2100"/>
                  </a:cubicBezTo>
                  <a:cubicBezTo>
                    <a:pt x="4451" y="2105"/>
                    <a:pt x="4521" y="2117"/>
                    <a:pt x="4556" y="2120"/>
                  </a:cubicBezTo>
                  <a:cubicBezTo>
                    <a:pt x="4599" y="2123"/>
                    <a:pt x="4686" y="2124"/>
                    <a:pt x="4729" y="2120"/>
                  </a:cubicBezTo>
                  <a:cubicBezTo>
                    <a:pt x="4762" y="2117"/>
                    <a:pt x="4826" y="2098"/>
                    <a:pt x="4858" y="2095"/>
                  </a:cubicBezTo>
                  <a:cubicBezTo>
                    <a:pt x="4887" y="2092"/>
                    <a:pt x="4947" y="2087"/>
                    <a:pt x="4976" y="2092"/>
                  </a:cubicBezTo>
                  <a:cubicBezTo>
                    <a:pt x="5004" y="2096"/>
                    <a:pt x="5057" y="2117"/>
                    <a:pt x="5083" y="2128"/>
                  </a:cubicBezTo>
                  <a:cubicBezTo>
                    <a:pt x="5108" y="2138"/>
                    <a:pt x="5153" y="2167"/>
                    <a:pt x="5179" y="2174"/>
                  </a:cubicBezTo>
                  <a:cubicBezTo>
                    <a:pt x="5205" y="2182"/>
                    <a:pt x="5261" y="2180"/>
                    <a:pt x="5288" y="2186"/>
                  </a:cubicBezTo>
                  <a:cubicBezTo>
                    <a:pt x="5311" y="2191"/>
                    <a:pt x="5358" y="2205"/>
                    <a:pt x="5380" y="2214"/>
                  </a:cubicBezTo>
                  <a:cubicBezTo>
                    <a:pt x="5404" y="2223"/>
                    <a:pt x="5449" y="2256"/>
                    <a:pt x="5474" y="2255"/>
                  </a:cubicBezTo>
                  <a:cubicBezTo>
                    <a:pt x="5490" y="2255"/>
                    <a:pt x="5521" y="2240"/>
                    <a:pt x="5529" y="2227"/>
                  </a:cubicBezTo>
                  <a:cubicBezTo>
                    <a:pt x="5538" y="2212"/>
                    <a:pt x="5534" y="2173"/>
                    <a:pt x="5531" y="2156"/>
                  </a:cubicBezTo>
                  <a:cubicBezTo>
                    <a:pt x="5523" y="2118"/>
                    <a:pt x="5483" y="2050"/>
                    <a:pt x="5469" y="2014"/>
                  </a:cubicBezTo>
                  <a:cubicBezTo>
                    <a:pt x="5462" y="1994"/>
                    <a:pt x="5442" y="1954"/>
                    <a:pt x="5443" y="1933"/>
                  </a:cubicBezTo>
                  <a:cubicBezTo>
                    <a:pt x="5445" y="1909"/>
                    <a:pt x="5474" y="1867"/>
                    <a:pt x="5486" y="1845"/>
                  </a:cubicBezTo>
                  <a:cubicBezTo>
                    <a:pt x="5501" y="1819"/>
                    <a:pt x="5534" y="1770"/>
                    <a:pt x="5550" y="1745"/>
                  </a:cubicBezTo>
                  <a:cubicBezTo>
                    <a:pt x="5574" y="1709"/>
                    <a:pt x="5620" y="1636"/>
                    <a:pt x="5645" y="1601"/>
                  </a:cubicBezTo>
                  <a:cubicBezTo>
                    <a:pt x="5670" y="1564"/>
                    <a:pt x="5729" y="1495"/>
                    <a:pt x="5752" y="1456"/>
                  </a:cubicBezTo>
                  <a:cubicBezTo>
                    <a:pt x="5772" y="1422"/>
                    <a:pt x="5800" y="1350"/>
                    <a:pt x="5816" y="1315"/>
                  </a:cubicBezTo>
                  <a:cubicBezTo>
                    <a:pt x="5831" y="1284"/>
                    <a:pt x="5861" y="1220"/>
                    <a:pt x="5879" y="1190"/>
                  </a:cubicBezTo>
                  <a:cubicBezTo>
                    <a:pt x="5898" y="1159"/>
                    <a:pt x="5940" y="1100"/>
                    <a:pt x="5963" y="1072"/>
                  </a:cubicBezTo>
                  <a:cubicBezTo>
                    <a:pt x="5983" y="1050"/>
                    <a:pt x="6024" y="1006"/>
                    <a:pt x="6047" y="988"/>
                  </a:cubicBezTo>
                  <a:cubicBezTo>
                    <a:pt x="6061" y="978"/>
                    <a:pt x="6090" y="953"/>
                    <a:pt x="6107" y="955"/>
                  </a:cubicBezTo>
                  <a:cubicBezTo>
                    <a:pt x="6128" y="957"/>
                    <a:pt x="6157" y="996"/>
                    <a:pt x="6171" y="1011"/>
                  </a:cubicBezTo>
                  <a:cubicBezTo>
                    <a:pt x="6199" y="1040"/>
                    <a:pt x="6243" y="1108"/>
                    <a:pt x="6272" y="1135"/>
                  </a:cubicBezTo>
                  <a:cubicBezTo>
                    <a:pt x="6302" y="1162"/>
                    <a:pt x="6366" y="1213"/>
                    <a:pt x="6404" y="1224"/>
                  </a:cubicBezTo>
                  <a:cubicBezTo>
                    <a:pt x="6432" y="1233"/>
                    <a:pt x="6490" y="1229"/>
                    <a:pt x="6518" y="1224"/>
                  </a:cubicBezTo>
                  <a:cubicBezTo>
                    <a:pt x="6533" y="1222"/>
                    <a:pt x="6560" y="1208"/>
                    <a:pt x="6574" y="1208"/>
                  </a:cubicBezTo>
                  <a:cubicBezTo>
                    <a:pt x="6591" y="1208"/>
                    <a:pt x="6622" y="1221"/>
                    <a:pt x="6636" y="1229"/>
                  </a:cubicBezTo>
                  <a:cubicBezTo>
                    <a:pt x="6657" y="1242"/>
                    <a:pt x="6691" y="1280"/>
                    <a:pt x="6710" y="1295"/>
                  </a:cubicBezTo>
                  <a:cubicBezTo>
                    <a:pt x="6730" y="1312"/>
                    <a:pt x="6768" y="1347"/>
                    <a:pt x="6791" y="1358"/>
                  </a:cubicBezTo>
                  <a:cubicBezTo>
                    <a:pt x="6809" y="1367"/>
                    <a:pt x="6850" y="1380"/>
                    <a:pt x="6870" y="1380"/>
                  </a:cubicBezTo>
                  <a:cubicBezTo>
                    <a:pt x="6894" y="1379"/>
                    <a:pt x="6937" y="1356"/>
                    <a:pt x="6959" y="1348"/>
                  </a:cubicBezTo>
                  <a:cubicBezTo>
                    <a:pt x="6981" y="1341"/>
                    <a:pt x="7024" y="1322"/>
                    <a:pt x="7047" y="1317"/>
                  </a:cubicBezTo>
                  <a:cubicBezTo>
                    <a:pt x="7077" y="1310"/>
                    <a:pt x="7141" y="1317"/>
                    <a:pt x="7171" y="1307"/>
                  </a:cubicBezTo>
                  <a:cubicBezTo>
                    <a:pt x="7198" y="1298"/>
                    <a:pt x="7253" y="1268"/>
                    <a:pt x="7266" y="1243"/>
                  </a:cubicBezTo>
                  <a:cubicBezTo>
                    <a:pt x="7282" y="1215"/>
                    <a:pt x="7269" y="1147"/>
                    <a:pt x="7270" y="1115"/>
                  </a:cubicBezTo>
                  <a:cubicBezTo>
                    <a:pt x="7271" y="1085"/>
                    <a:pt x="7271" y="1025"/>
                    <a:pt x="7273" y="995"/>
                  </a:cubicBezTo>
                  <a:cubicBezTo>
                    <a:pt x="7276" y="946"/>
                    <a:pt x="7284" y="850"/>
                    <a:pt x="7290" y="802"/>
                  </a:cubicBezTo>
                  <a:cubicBezTo>
                    <a:pt x="7293" y="769"/>
                    <a:pt x="7299" y="704"/>
                    <a:pt x="7308" y="673"/>
                  </a:cubicBezTo>
                  <a:cubicBezTo>
                    <a:pt x="7317" y="640"/>
                    <a:pt x="7340" y="576"/>
                    <a:pt x="7359" y="549"/>
                  </a:cubicBezTo>
                  <a:cubicBezTo>
                    <a:pt x="7370" y="533"/>
                    <a:pt x="7406" y="512"/>
                    <a:pt x="7417" y="496"/>
                  </a:cubicBezTo>
                  <a:cubicBezTo>
                    <a:pt x="7424" y="485"/>
                    <a:pt x="7424" y="457"/>
                    <a:pt x="7433" y="448"/>
                  </a:cubicBezTo>
                  <a:cubicBezTo>
                    <a:pt x="7446" y="434"/>
                    <a:pt x="7485" y="421"/>
                    <a:pt x="7504" y="420"/>
                  </a:cubicBezTo>
                  <a:cubicBezTo>
                    <a:pt x="7526" y="420"/>
                    <a:pt x="7565" y="444"/>
                    <a:pt x="7587" y="448"/>
                  </a:cubicBezTo>
                  <a:cubicBezTo>
                    <a:pt x="7613" y="453"/>
                    <a:pt x="7666" y="455"/>
                    <a:pt x="7693" y="451"/>
                  </a:cubicBezTo>
                  <a:cubicBezTo>
                    <a:pt x="7722" y="448"/>
                    <a:pt x="7781" y="432"/>
                    <a:pt x="7808" y="418"/>
                  </a:cubicBezTo>
                  <a:cubicBezTo>
                    <a:pt x="7838" y="404"/>
                    <a:pt x="7895" y="364"/>
                    <a:pt x="7917" y="339"/>
                  </a:cubicBezTo>
                  <a:cubicBezTo>
                    <a:pt x="7936" y="319"/>
                    <a:pt x="7965" y="270"/>
                    <a:pt x="7973" y="243"/>
                  </a:cubicBezTo>
                  <a:cubicBezTo>
                    <a:pt x="7982" y="214"/>
                    <a:pt x="7975" y="150"/>
                    <a:pt x="7980" y="119"/>
                  </a:cubicBezTo>
                  <a:cubicBezTo>
                    <a:pt x="7984" y="93"/>
                    <a:pt x="7985" y="33"/>
                    <a:pt x="8006" y="17"/>
                  </a:cubicBezTo>
                  <a:cubicBezTo>
                    <a:pt x="8029" y="0"/>
                    <a:pt x="8091" y="12"/>
                    <a:pt x="8119" y="17"/>
                  </a:cubicBezTo>
                  <a:cubicBezTo>
                    <a:pt x="8138" y="21"/>
                    <a:pt x="8173" y="38"/>
                    <a:pt x="8191" y="45"/>
                  </a:cubicBezTo>
                  <a:cubicBezTo>
                    <a:pt x="8215" y="55"/>
                    <a:pt x="8260" y="80"/>
                    <a:pt x="8285" y="85"/>
                  </a:cubicBezTo>
                  <a:cubicBezTo>
                    <a:pt x="8304" y="89"/>
                    <a:pt x="8343" y="89"/>
                    <a:pt x="8361" y="85"/>
                  </a:cubicBezTo>
                  <a:cubicBezTo>
                    <a:pt x="8377" y="81"/>
                    <a:pt x="8403" y="54"/>
                    <a:pt x="8419" y="53"/>
                  </a:cubicBezTo>
                  <a:cubicBezTo>
                    <a:pt x="8431" y="53"/>
                    <a:pt x="8456" y="62"/>
                    <a:pt x="8464" y="72"/>
                  </a:cubicBezTo>
                  <a:cubicBezTo>
                    <a:pt x="8480" y="91"/>
                    <a:pt x="8486" y="146"/>
                    <a:pt x="8480" y="171"/>
                  </a:cubicBezTo>
                  <a:cubicBezTo>
                    <a:pt x="8478" y="181"/>
                    <a:pt x="8462" y="198"/>
                    <a:pt x="8456" y="207"/>
                  </a:cubicBezTo>
                  <a:cubicBezTo>
                    <a:pt x="8445" y="221"/>
                    <a:pt x="8417" y="244"/>
                    <a:pt x="8411" y="260"/>
                  </a:cubicBezTo>
                  <a:cubicBezTo>
                    <a:pt x="8407" y="270"/>
                    <a:pt x="8408" y="294"/>
                    <a:pt x="8413" y="304"/>
                  </a:cubicBezTo>
                  <a:cubicBezTo>
                    <a:pt x="8421" y="325"/>
                    <a:pt x="8462" y="349"/>
                    <a:pt x="8470" y="369"/>
                  </a:cubicBezTo>
                  <a:cubicBezTo>
                    <a:pt x="8483" y="397"/>
                    <a:pt x="8471" y="462"/>
                    <a:pt x="8484" y="489"/>
                  </a:cubicBezTo>
                  <a:cubicBezTo>
                    <a:pt x="8496" y="515"/>
                    <a:pt x="8539" y="555"/>
                    <a:pt x="8561" y="572"/>
                  </a:cubicBezTo>
                  <a:cubicBezTo>
                    <a:pt x="8575" y="582"/>
                    <a:pt x="8606" y="597"/>
                    <a:pt x="8621" y="605"/>
                  </a:cubicBezTo>
                  <a:cubicBezTo>
                    <a:pt x="8639" y="616"/>
                    <a:pt x="8679" y="632"/>
                    <a:pt x="8693" y="648"/>
                  </a:cubicBezTo>
                  <a:cubicBezTo>
                    <a:pt x="8710" y="667"/>
                    <a:pt x="8723" y="719"/>
                    <a:pt x="8735" y="742"/>
                  </a:cubicBezTo>
                  <a:cubicBezTo>
                    <a:pt x="8752" y="775"/>
                    <a:pt x="8791" y="841"/>
                    <a:pt x="8816" y="869"/>
                  </a:cubicBezTo>
                  <a:cubicBezTo>
                    <a:pt x="8841" y="898"/>
                    <a:pt x="8896" y="955"/>
                    <a:pt x="8931" y="970"/>
                  </a:cubicBezTo>
                  <a:cubicBezTo>
                    <a:pt x="8956" y="981"/>
                    <a:pt x="9012" y="974"/>
                    <a:pt x="9039" y="980"/>
                  </a:cubicBezTo>
                  <a:cubicBezTo>
                    <a:pt x="9067" y="987"/>
                    <a:pt x="9126" y="1003"/>
                    <a:pt x="9148" y="1023"/>
                  </a:cubicBezTo>
                  <a:cubicBezTo>
                    <a:pt x="9166" y="1040"/>
                    <a:pt x="9179" y="1092"/>
                    <a:pt x="9194" y="1112"/>
                  </a:cubicBezTo>
                  <a:cubicBezTo>
                    <a:pt x="9204" y="1126"/>
                    <a:pt x="9228" y="1150"/>
                    <a:pt x="9242" y="1160"/>
                  </a:cubicBezTo>
                  <a:cubicBezTo>
                    <a:pt x="9277" y="1186"/>
                    <a:pt x="9365" y="1211"/>
                    <a:pt x="9399" y="1239"/>
                  </a:cubicBezTo>
                  <a:cubicBezTo>
                    <a:pt x="9417" y="1255"/>
                    <a:pt x="9445" y="1294"/>
                    <a:pt x="9455" y="1315"/>
                  </a:cubicBezTo>
                  <a:cubicBezTo>
                    <a:pt x="9468" y="1344"/>
                    <a:pt x="9480" y="1406"/>
                    <a:pt x="9485" y="1438"/>
                  </a:cubicBezTo>
                  <a:cubicBezTo>
                    <a:pt x="9491" y="1482"/>
                    <a:pt x="9479" y="1573"/>
                    <a:pt x="9490" y="1616"/>
                  </a:cubicBezTo>
                  <a:cubicBezTo>
                    <a:pt x="9499" y="1655"/>
                    <a:pt x="9541" y="1725"/>
                    <a:pt x="9562" y="1760"/>
                  </a:cubicBezTo>
                  <a:cubicBezTo>
                    <a:pt x="9582" y="1793"/>
                    <a:pt x="9638" y="1849"/>
                    <a:pt x="9651" y="1885"/>
                  </a:cubicBezTo>
                  <a:cubicBezTo>
                    <a:pt x="9667" y="1925"/>
                    <a:pt x="9673" y="2014"/>
                    <a:pt x="9670" y="2057"/>
                  </a:cubicBezTo>
                  <a:cubicBezTo>
                    <a:pt x="9666" y="2097"/>
                    <a:pt x="9640" y="2173"/>
                    <a:pt x="9625" y="2210"/>
                  </a:cubicBezTo>
                  <a:cubicBezTo>
                    <a:pt x="9616" y="2234"/>
                    <a:pt x="9585" y="2275"/>
                    <a:pt x="9579" y="2300"/>
                  </a:cubicBezTo>
                  <a:cubicBezTo>
                    <a:pt x="9573" y="2322"/>
                    <a:pt x="9575" y="2369"/>
                    <a:pt x="9574" y="2392"/>
                  </a:cubicBezTo>
                  <a:cubicBezTo>
                    <a:pt x="9572" y="2420"/>
                    <a:pt x="9577" y="2480"/>
                    <a:pt x="9564" y="2504"/>
                  </a:cubicBezTo>
                  <a:cubicBezTo>
                    <a:pt x="9553" y="2524"/>
                    <a:pt x="9508" y="2544"/>
                    <a:pt x="9493" y="2561"/>
                  </a:cubicBezTo>
                  <a:cubicBezTo>
                    <a:pt x="9469" y="2588"/>
                    <a:pt x="9433" y="2651"/>
                    <a:pt x="9420" y="2685"/>
                  </a:cubicBezTo>
                  <a:cubicBezTo>
                    <a:pt x="9411" y="2708"/>
                    <a:pt x="9399" y="2757"/>
                    <a:pt x="9399" y="2782"/>
                  </a:cubicBezTo>
                  <a:cubicBezTo>
                    <a:pt x="9398" y="2817"/>
                    <a:pt x="9408" y="2887"/>
                    <a:pt x="9420" y="2919"/>
                  </a:cubicBezTo>
                  <a:cubicBezTo>
                    <a:pt x="9430" y="2944"/>
                    <a:pt x="9458" y="2992"/>
                    <a:pt x="9478" y="3010"/>
                  </a:cubicBezTo>
                  <a:cubicBezTo>
                    <a:pt x="9499" y="3028"/>
                    <a:pt x="9555" y="3042"/>
                    <a:pt x="9580" y="3054"/>
                  </a:cubicBezTo>
                  <a:cubicBezTo>
                    <a:pt x="9603" y="3066"/>
                    <a:pt x="9643" y="3095"/>
                    <a:pt x="9666" y="3104"/>
                  </a:cubicBezTo>
                  <a:cubicBezTo>
                    <a:pt x="9694" y="3114"/>
                    <a:pt x="9753" y="3123"/>
                    <a:pt x="9782" y="3126"/>
                  </a:cubicBezTo>
                  <a:cubicBezTo>
                    <a:pt x="9810" y="3128"/>
                    <a:pt x="9868" y="3121"/>
                    <a:pt x="9896" y="3126"/>
                  </a:cubicBezTo>
                  <a:cubicBezTo>
                    <a:pt x="9937" y="3133"/>
                    <a:pt x="10017" y="3161"/>
                    <a:pt x="10053" y="3183"/>
                  </a:cubicBezTo>
                  <a:cubicBezTo>
                    <a:pt x="10081" y="3201"/>
                    <a:pt x="10119" y="3263"/>
                    <a:pt x="10150" y="3276"/>
                  </a:cubicBezTo>
                  <a:cubicBezTo>
                    <a:pt x="10214" y="3301"/>
                    <a:pt x="10357" y="3269"/>
                    <a:pt x="10426" y="3276"/>
                  </a:cubicBezTo>
                  <a:cubicBezTo>
                    <a:pt x="10450" y="3278"/>
                    <a:pt x="10496" y="3289"/>
                    <a:pt x="10519" y="3296"/>
                  </a:cubicBezTo>
                  <a:cubicBezTo>
                    <a:pt x="10544" y="3303"/>
                    <a:pt x="10595" y="3319"/>
                    <a:pt x="10619" y="3330"/>
                  </a:cubicBezTo>
                  <a:cubicBezTo>
                    <a:pt x="10660" y="3349"/>
                    <a:pt x="10738" y="3395"/>
                    <a:pt x="10776" y="3418"/>
                  </a:cubicBezTo>
                  <a:cubicBezTo>
                    <a:pt x="10815" y="3441"/>
                    <a:pt x="10893" y="3486"/>
                    <a:pt x="10928" y="3514"/>
                  </a:cubicBezTo>
                  <a:cubicBezTo>
                    <a:pt x="10976" y="3552"/>
                    <a:pt x="11056" y="3646"/>
                    <a:pt x="11103" y="3685"/>
                  </a:cubicBezTo>
                  <a:cubicBezTo>
                    <a:pt x="11119" y="3699"/>
                    <a:pt x="11156" y="3721"/>
                    <a:pt x="11171" y="3735"/>
                  </a:cubicBezTo>
                  <a:cubicBezTo>
                    <a:pt x="11191" y="3754"/>
                    <a:pt x="11221" y="3804"/>
                    <a:pt x="11242" y="3822"/>
                  </a:cubicBezTo>
                  <a:cubicBezTo>
                    <a:pt x="11270" y="3847"/>
                    <a:pt x="11335" y="3887"/>
                    <a:pt x="11371" y="3898"/>
                  </a:cubicBezTo>
                  <a:cubicBezTo>
                    <a:pt x="11398" y="3908"/>
                    <a:pt x="11457" y="3909"/>
                    <a:pt x="11486" y="3910"/>
                  </a:cubicBezTo>
                  <a:cubicBezTo>
                    <a:pt x="11500" y="3910"/>
                    <a:pt x="11529" y="3904"/>
                    <a:pt x="11543" y="3907"/>
                  </a:cubicBezTo>
                  <a:cubicBezTo>
                    <a:pt x="11559" y="3910"/>
                    <a:pt x="11597" y="3919"/>
                    <a:pt x="11604" y="3935"/>
                  </a:cubicBezTo>
                  <a:cubicBezTo>
                    <a:pt x="11613" y="3958"/>
                    <a:pt x="11567" y="4002"/>
                    <a:pt x="11566" y="4027"/>
                  </a:cubicBezTo>
                  <a:cubicBezTo>
                    <a:pt x="11565" y="4049"/>
                    <a:pt x="11583" y="4089"/>
                    <a:pt x="11592" y="4108"/>
                  </a:cubicBezTo>
                  <a:cubicBezTo>
                    <a:pt x="11603" y="4133"/>
                    <a:pt x="11633" y="4177"/>
                    <a:pt x="11645" y="4201"/>
                  </a:cubicBezTo>
                  <a:cubicBezTo>
                    <a:pt x="11658" y="4229"/>
                    <a:pt x="11681" y="4287"/>
                    <a:pt x="11691" y="4316"/>
                  </a:cubicBezTo>
                  <a:cubicBezTo>
                    <a:pt x="11704" y="4354"/>
                    <a:pt x="11726" y="4432"/>
                    <a:pt x="11734" y="4472"/>
                  </a:cubicBezTo>
                  <a:cubicBezTo>
                    <a:pt x="11741" y="4505"/>
                    <a:pt x="11740" y="4574"/>
                    <a:pt x="11751" y="4607"/>
                  </a:cubicBezTo>
                  <a:cubicBezTo>
                    <a:pt x="11759" y="4632"/>
                    <a:pt x="11785" y="4678"/>
                    <a:pt x="11800" y="4699"/>
                  </a:cubicBezTo>
                  <a:cubicBezTo>
                    <a:pt x="11826" y="4736"/>
                    <a:pt x="11888" y="4799"/>
                    <a:pt x="11919" y="4830"/>
                  </a:cubicBezTo>
                  <a:cubicBezTo>
                    <a:pt x="11931" y="4842"/>
                    <a:pt x="11961" y="4862"/>
                    <a:pt x="11970" y="4876"/>
                  </a:cubicBezTo>
                  <a:cubicBezTo>
                    <a:pt x="11985" y="4900"/>
                    <a:pt x="11982" y="4963"/>
                    <a:pt x="12002" y="4984"/>
                  </a:cubicBezTo>
                  <a:cubicBezTo>
                    <a:pt x="12011" y="4993"/>
                    <a:pt x="12027" y="5001"/>
                    <a:pt x="12046" y="5007"/>
                  </a:cubicBezTo>
                  <a:cubicBezTo>
                    <a:pt x="12021" y="5013"/>
                    <a:pt x="11989" y="5019"/>
                    <a:pt x="11974" y="5022"/>
                  </a:cubicBezTo>
                  <a:cubicBezTo>
                    <a:pt x="11942" y="5029"/>
                    <a:pt x="11871" y="5031"/>
                    <a:pt x="11843" y="5050"/>
                  </a:cubicBezTo>
                  <a:cubicBezTo>
                    <a:pt x="11811" y="5071"/>
                    <a:pt x="11770" y="5142"/>
                    <a:pt x="11759" y="5178"/>
                  </a:cubicBezTo>
                  <a:cubicBezTo>
                    <a:pt x="11750" y="5207"/>
                    <a:pt x="11759" y="5268"/>
                    <a:pt x="11759" y="5297"/>
                  </a:cubicBezTo>
                  <a:cubicBezTo>
                    <a:pt x="11759" y="5328"/>
                    <a:pt x="11763" y="5389"/>
                    <a:pt x="11759" y="5419"/>
                  </a:cubicBezTo>
                  <a:cubicBezTo>
                    <a:pt x="11753" y="5463"/>
                    <a:pt x="11738" y="5557"/>
                    <a:pt x="11709" y="5592"/>
                  </a:cubicBezTo>
                  <a:cubicBezTo>
                    <a:pt x="11697" y="5607"/>
                    <a:pt x="11661" y="5623"/>
                    <a:pt x="11642" y="5627"/>
                  </a:cubicBezTo>
                  <a:cubicBezTo>
                    <a:pt x="11618" y="5632"/>
                    <a:pt x="11568" y="5627"/>
                    <a:pt x="11543" y="5622"/>
                  </a:cubicBezTo>
                  <a:cubicBezTo>
                    <a:pt x="11523" y="5618"/>
                    <a:pt x="11487" y="5594"/>
                    <a:pt x="11467" y="5592"/>
                  </a:cubicBezTo>
                  <a:cubicBezTo>
                    <a:pt x="11447" y="5591"/>
                    <a:pt x="11408" y="5603"/>
                    <a:pt x="11390" y="5610"/>
                  </a:cubicBezTo>
                  <a:cubicBezTo>
                    <a:pt x="11363" y="5619"/>
                    <a:pt x="11313" y="5651"/>
                    <a:pt x="11286" y="5659"/>
                  </a:cubicBezTo>
                  <a:cubicBezTo>
                    <a:pt x="11238" y="5673"/>
                    <a:pt x="11136" y="5673"/>
                    <a:pt x="11088" y="5686"/>
                  </a:cubicBezTo>
                  <a:cubicBezTo>
                    <a:pt x="11065" y="5693"/>
                    <a:pt x="11020" y="5710"/>
                    <a:pt x="11001" y="5724"/>
                  </a:cubicBezTo>
                  <a:cubicBezTo>
                    <a:pt x="10980" y="5737"/>
                    <a:pt x="10949" y="5776"/>
                    <a:pt x="10931" y="5793"/>
                  </a:cubicBezTo>
                  <a:cubicBezTo>
                    <a:pt x="10910" y="5813"/>
                    <a:pt x="10870" y="5857"/>
                    <a:pt x="10845" y="5872"/>
                  </a:cubicBezTo>
                  <a:cubicBezTo>
                    <a:pt x="10818" y="5889"/>
                    <a:pt x="10755" y="5900"/>
                    <a:pt x="10728" y="5917"/>
                  </a:cubicBezTo>
                  <a:cubicBezTo>
                    <a:pt x="10681" y="5947"/>
                    <a:pt x="10599" y="6025"/>
                    <a:pt x="10567" y="6070"/>
                  </a:cubicBezTo>
                  <a:cubicBezTo>
                    <a:pt x="10540" y="6109"/>
                    <a:pt x="10517" y="6206"/>
                    <a:pt x="10488" y="6244"/>
                  </a:cubicBezTo>
                  <a:cubicBezTo>
                    <a:pt x="10456" y="6285"/>
                    <a:pt x="10373" y="6355"/>
                    <a:pt x="10324" y="6375"/>
                  </a:cubicBezTo>
                  <a:cubicBezTo>
                    <a:pt x="10284" y="6392"/>
                    <a:pt x="10195" y="6399"/>
                    <a:pt x="10151" y="6397"/>
                  </a:cubicBezTo>
                  <a:cubicBezTo>
                    <a:pt x="10122" y="6396"/>
                    <a:pt x="10064" y="6365"/>
                    <a:pt x="10037" y="6375"/>
                  </a:cubicBezTo>
                  <a:cubicBezTo>
                    <a:pt x="10021" y="6381"/>
                    <a:pt x="10001" y="6411"/>
                    <a:pt x="9995" y="6427"/>
                  </a:cubicBezTo>
                  <a:cubicBezTo>
                    <a:pt x="9986" y="6453"/>
                    <a:pt x="9997" y="6509"/>
                    <a:pt x="9995" y="6536"/>
                  </a:cubicBezTo>
                  <a:cubicBezTo>
                    <a:pt x="9993" y="6559"/>
                    <a:pt x="9988" y="6607"/>
                    <a:pt x="9978" y="6628"/>
                  </a:cubicBezTo>
                  <a:cubicBezTo>
                    <a:pt x="9964" y="6655"/>
                    <a:pt x="9905" y="6687"/>
                    <a:pt x="9893" y="6715"/>
                  </a:cubicBezTo>
                  <a:cubicBezTo>
                    <a:pt x="9878" y="6752"/>
                    <a:pt x="9900" y="6838"/>
                    <a:pt x="9893" y="6878"/>
                  </a:cubicBezTo>
                  <a:cubicBezTo>
                    <a:pt x="9884" y="6940"/>
                    <a:pt x="9840" y="7058"/>
                    <a:pt x="9817" y="7116"/>
                  </a:cubicBezTo>
                  <a:cubicBezTo>
                    <a:pt x="9804" y="7148"/>
                    <a:pt x="9801" y="7221"/>
                    <a:pt x="9801" y="7264"/>
                  </a:cubicBezTo>
                  <a:cubicBezTo>
                    <a:pt x="9782" y="7266"/>
                    <a:pt x="9760" y="7267"/>
                    <a:pt x="9747" y="7269"/>
                  </a:cubicBezTo>
                  <a:cubicBezTo>
                    <a:pt x="9709" y="7277"/>
                    <a:pt x="9637" y="7307"/>
                    <a:pt x="9599" y="7312"/>
                  </a:cubicBezTo>
                  <a:cubicBezTo>
                    <a:pt x="9555" y="7317"/>
                    <a:pt x="9467" y="7303"/>
                    <a:pt x="9423" y="7307"/>
                  </a:cubicBezTo>
                  <a:cubicBezTo>
                    <a:pt x="9395" y="7309"/>
                    <a:pt x="9341" y="7322"/>
                    <a:pt x="9314" y="7329"/>
                  </a:cubicBezTo>
                  <a:cubicBezTo>
                    <a:pt x="9279" y="7338"/>
                    <a:pt x="9212" y="7363"/>
                    <a:pt x="9177" y="7371"/>
                  </a:cubicBezTo>
                  <a:cubicBezTo>
                    <a:pt x="9146" y="7379"/>
                    <a:pt x="9083" y="7388"/>
                    <a:pt x="9051" y="7393"/>
                  </a:cubicBezTo>
                  <a:cubicBezTo>
                    <a:pt x="9001" y="7402"/>
                    <a:pt x="8903" y="7427"/>
                    <a:pt x="8853" y="7428"/>
                  </a:cubicBezTo>
                  <a:cubicBezTo>
                    <a:pt x="8818" y="7429"/>
                    <a:pt x="8748" y="7400"/>
                    <a:pt x="8714" y="7408"/>
                  </a:cubicBezTo>
                  <a:cubicBezTo>
                    <a:pt x="8693" y="7414"/>
                    <a:pt x="8665" y="7452"/>
                    <a:pt x="8645" y="7460"/>
                  </a:cubicBezTo>
                  <a:cubicBezTo>
                    <a:pt x="8622" y="7470"/>
                    <a:pt x="8570" y="7468"/>
                    <a:pt x="8546" y="7475"/>
                  </a:cubicBezTo>
                  <a:cubicBezTo>
                    <a:pt x="8524" y="7481"/>
                    <a:pt x="8478" y="7494"/>
                    <a:pt x="8461" y="7510"/>
                  </a:cubicBezTo>
                  <a:cubicBezTo>
                    <a:pt x="8452" y="7518"/>
                    <a:pt x="8442" y="7542"/>
                    <a:pt x="8439" y="7554"/>
                  </a:cubicBezTo>
                  <a:cubicBezTo>
                    <a:pt x="8436" y="7566"/>
                    <a:pt x="8438" y="7592"/>
                    <a:pt x="8439" y="7604"/>
                  </a:cubicBezTo>
                  <a:cubicBezTo>
                    <a:pt x="8441" y="7619"/>
                    <a:pt x="8440" y="7658"/>
                    <a:pt x="8454" y="7663"/>
                  </a:cubicBezTo>
                  <a:cubicBezTo>
                    <a:pt x="8468" y="7668"/>
                    <a:pt x="8487" y="7634"/>
                    <a:pt x="8501" y="7629"/>
                  </a:cubicBezTo>
                  <a:cubicBezTo>
                    <a:pt x="8516" y="7623"/>
                    <a:pt x="8554" y="7615"/>
                    <a:pt x="8565" y="7626"/>
                  </a:cubicBezTo>
                  <a:cubicBezTo>
                    <a:pt x="8574" y="7635"/>
                    <a:pt x="8563" y="7663"/>
                    <a:pt x="8563" y="7676"/>
                  </a:cubicBezTo>
                  <a:cubicBezTo>
                    <a:pt x="8563" y="7705"/>
                    <a:pt x="8573" y="7764"/>
                    <a:pt x="8568" y="7792"/>
                  </a:cubicBezTo>
                  <a:cubicBezTo>
                    <a:pt x="8563" y="7818"/>
                    <a:pt x="8533" y="7863"/>
                    <a:pt x="8528" y="7889"/>
                  </a:cubicBezTo>
                  <a:cubicBezTo>
                    <a:pt x="8524" y="7911"/>
                    <a:pt x="8523" y="7956"/>
                    <a:pt x="8528" y="7978"/>
                  </a:cubicBezTo>
                  <a:cubicBezTo>
                    <a:pt x="8531" y="7992"/>
                    <a:pt x="8544" y="8017"/>
                    <a:pt x="8553" y="8028"/>
                  </a:cubicBezTo>
                  <a:cubicBezTo>
                    <a:pt x="8566" y="8042"/>
                    <a:pt x="8602" y="8058"/>
                    <a:pt x="8617" y="8070"/>
                  </a:cubicBezTo>
                  <a:cubicBezTo>
                    <a:pt x="8627" y="8077"/>
                    <a:pt x="8646" y="8091"/>
                    <a:pt x="8655" y="8099"/>
                  </a:cubicBezTo>
                  <a:cubicBezTo>
                    <a:pt x="8665" y="8110"/>
                    <a:pt x="8683" y="8133"/>
                    <a:pt x="8689" y="8146"/>
                  </a:cubicBezTo>
                  <a:cubicBezTo>
                    <a:pt x="8697" y="8161"/>
                    <a:pt x="8699" y="8196"/>
                    <a:pt x="8709" y="8208"/>
                  </a:cubicBezTo>
                  <a:cubicBezTo>
                    <a:pt x="8719" y="8220"/>
                    <a:pt x="8752" y="8228"/>
                    <a:pt x="8764" y="8238"/>
                  </a:cubicBezTo>
                  <a:cubicBezTo>
                    <a:pt x="8778" y="8250"/>
                    <a:pt x="8800" y="8281"/>
                    <a:pt x="8808" y="8298"/>
                  </a:cubicBezTo>
                  <a:cubicBezTo>
                    <a:pt x="8816" y="8312"/>
                    <a:pt x="8819" y="8346"/>
                    <a:pt x="8828" y="8360"/>
                  </a:cubicBezTo>
                  <a:cubicBezTo>
                    <a:pt x="8839" y="8376"/>
                    <a:pt x="8881" y="8391"/>
                    <a:pt x="8890" y="8409"/>
                  </a:cubicBezTo>
                  <a:cubicBezTo>
                    <a:pt x="8896" y="8422"/>
                    <a:pt x="8894" y="8452"/>
                    <a:pt x="8892" y="8466"/>
                  </a:cubicBezTo>
                  <a:cubicBezTo>
                    <a:pt x="8890" y="8485"/>
                    <a:pt x="8881" y="8526"/>
                    <a:pt x="8868" y="8540"/>
                  </a:cubicBezTo>
                  <a:cubicBezTo>
                    <a:pt x="8846" y="8564"/>
                    <a:pt x="8781" y="8580"/>
                    <a:pt x="8751" y="8590"/>
                  </a:cubicBezTo>
                  <a:cubicBezTo>
                    <a:pt x="8728" y="8598"/>
                    <a:pt x="8677" y="8604"/>
                    <a:pt x="8655" y="8615"/>
                  </a:cubicBezTo>
                  <a:cubicBezTo>
                    <a:pt x="8636" y="8624"/>
                    <a:pt x="8600" y="8649"/>
                    <a:pt x="8588" y="8667"/>
                  </a:cubicBezTo>
                  <a:cubicBezTo>
                    <a:pt x="8573" y="8689"/>
                    <a:pt x="8555" y="8742"/>
                    <a:pt x="8558" y="8768"/>
                  </a:cubicBezTo>
                  <a:cubicBezTo>
                    <a:pt x="8560" y="8786"/>
                    <a:pt x="8584" y="8816"/>
                    <a:pt x="8595" y="8830"/>
                  </a:cubicBezTo>
                  <a:cubicBezTo>
                    <a:pt x="8612" y="8852"/>
                    <a:pt x="8663" y="8883"/>
                    <a:pt x="8672" y="8910"/>
                  </a:cubicBezTo>
                  <a:cubicBezTo>
                    <a:pt x="8679" y="8931"/>
                    <a:pt x="8656" y="8977"/>
                    <a:pt x="8660" y="8999"/>
                  </a:cubicBezTo>
                  <a:cubicBezTo>
                    <a:pt x="8663" y="9017"/>
                    <a:pt x="8688" y="9046"/>
                    <a:pt x="8692" y="9063"/>
                  </a:cubicBezTo>
                  <a:cubicBezTo>
                    <a:pt x="8696" y="9085"/>
                    <a:pt x="8697" y="9132"/>
                    <a:pt x="8687" y="9152"/>
                  </a:cubicBezTo>
                  <a:cubicBezTo>
                    <a:pt x="8678" y="9170"/>
                    <a:pt x="8644" y="9196"/>
                    <a:pt x="8625" y="9202"/>
                  </a:cubicBezTo>
                  <a:cubicBezTo>
                    <a:pt x="8600" y="9209"/>
                    <a:pt x="8542" y="9205"/>
                    <a:pt x="8521" y="9190"/>
                  </a:cubicBezTo>
                  <a:cubicBezTo>
                    <a:pt x="8508" y="9180"/>
                    <a:pt x="8505" y="9143"/>
                    <a:pt x="8494" y="9133"/>
                  </a:cubicBezTo>
                  <a:cubicBezTo>
                    <a:pt x="8481" y="9120"/>
                    <a:pt x="8446" y="9110"/>
                    <a:pt x="8429" y="9105"/>
                  </a:cubicBezTo>
                  <a:cubicBezTo>
                    <a:pt x="8408" y="9099"/>
                    <a:pt x="8364" y="9096"/>
                    <a:pt x="8342" y="9090"/>
                  </a:cubicBezTo>
                  <a:cubicBezTo>
                    <a:pt x="8323" y="9085"/>
                    <a:pt x="8284" y="9073"/>
                    <a:pt x="8268" y="9061"/>
                  </a:cubicBezTo>
                  <a:cubicBezTo>
                    <a:pt x="8255" y="9050"/>
                    <a:pt x="8245" y="9014"/>
                    <a:pt x="8231" y="9004"/>
                  </a:cubicBezTo>
                  <a:cubicBezTo>
                    <a:pt x="8216" y="8993"/>
                    <a:pt x="8177" y="8979"/>
                    <a:pt x="8159" y="8984"/>
                  </a:cubicBezTo>
                  <a:cubicBezTo>
                    <a:pt x="8147" y="8987"/>
                    <a:pt x="8136" y="9015"/>
                    <a:pt x="8124" y="9021"/>
                  </a:cubicBezTo>
                  <a:cubicBezTo>
                    <a:pt x="8099" y="9034"/>
                    <a:pt x="8039" y="9037"/>
                    <a:pt x="8010" y="9033"/>
                  </a:cubicBezTo>
                  <a:cubicBezTo>
                    <a:pt x="7997" y="9032"/>
                    <a:pt x="7971" y="9022"/>
                    <a:pt x="7958" y="9016"/>
                  </a:cubicBezTo>
                  <a:cubicBezTo>
                    <a:pt x="7948" y="9011"/>
                    <a:pt x="7933" y="9001"/>
                    <a:pt x="7919" y="899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3" name="Freeform 56"/>
            <p:cNvSpPr>
              <a:spLocks/>
            </p:cNvSpPr>
            <p:nvPr/>
          </p:nvSpPr>
          <p:spPr bwMode="auto">
            <a:xfrm>
              <a:off x="4589462" y="5284787"/>
              <a:ext cx="11113" cy="11113"/>
            </a:xfrm>
            <a:custGeom>
              <a:avLst/>
              <a:gdLst>
                <a:gd name="T0" fmla="*/ 63 w 65"/>
                <a:gd name="T1" fmla="*/ 41 h 67"/>
                <a:gd name="T2" fmla="*/ 47 w 65"/>
                <a:gd name="T3" fmla="*/ 2 h 67"/>
                <a:gd name="T4" fmla="*/ 17 w 65"/>
                <a:gd name="T5" fmla="*/ 21 h 67"/>
                <a:gd name="T6" fmla="*/ 6 w 65"/>
                <a:gd name="T7" fmla="*/ 60 h 67"/>
                <a:gd name="T8" fmla="*/ 39 w 65"/>
                <a:gd name="T9" fmla="*/ 60 h 67"/>
                <a:gd name="T10" fmla="*/ 63 w 65"/>
                <a:gd name="T11" fmla="*/ 41 h 67"/>
              </a:gdLst>
              <a:ahLst/>
              <a:cxnLst>
                <a:cxn ang="0">
                  <a:pos x="T0" y="T1"/>
                </a:cxn>
                <a:cxn ang="0">
                  <a:pos x="T2" y="T3"/>
                </a:cxn>
                <a:cxn ang="0">
                  <a:pos x="T4" y="T5"/>
                </a:cxn>
                <a:cxn ang="0">
                  <a:pos x="T6" y="T7"/>
                </a:cxn>
                <a:cxn ang="0">
                  <a:pos x="T8" y="T9"/>
                </a:cxn>
                <a:cxn ang="0">
                  <a:pos x="T10" y="T11"/>
                </a:cxn>
              </a:cxnLst>
              <a:rect l="0" t="0" r="r" b="b"/>
              <a:pathLst>
                <a:path w="65" h="67">
                  <a:moveTo>
                    <a:pt x="63" y="41"/>
                  </a:moveTo>
                  <a:cubicBezTo>
                    <a:pt x="65" y="30"/>
                    <a:pt x="57" y="5"/>
                    <a:pt x="47" y="2"/>
                  </a:cubicBezTo>
                  <a:cubicBezTo>
                    <a:pt x="38" y="0"/>
                    <a:pt x="22" y="14"/>
                    <a:pt x="17" y="21"/>
                  </a:cubicBezTo>
                  <a:cubicBezTo>
                    <a:pt x="11" y="30"/>
                    <a:pt x="0" y="52"/>
                    <a:pt x="6" y="60"/>
                  </a:cubicBezTo>
                  <a:cubicBezTo>
                    <a:pt x="11" y="67"/>
                    <a:pt x="32" y="63"/>
                    <a:pt x="39" y="60"/>
                  </a:cubicBezTo>
                  <a:cubicBezTo>
                    <a:pt x="47" y="58"/>
                    <a:pt x="61" y="48"/>
                    <a:pt x="63" y="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4" name="Freeform 57"/>
            <p:cNvSpPr>
              <a:spLocks/>
            </p:cNvSpPr>
            <p:nvPr/>
          </p:nvSpPr>
          <p:spPr bwMode="auto">
            <a:xfrm>
              <a:off x="4586287" y="5221287"/>
              <a:ext cx="17463" cy="17463"/>
            </a:xfrm>
            <a:custGeom>
              <a:avLst/>
              <a:gdLst>
                <a:gd name="T0" fmla="*/ 68 w 103"/>
                <a:gd name="T1" fmla="*/ 94 h 104"/>
                <a:gd name="T2" fmla="*/ 102 w 103"/>
                <a:gd name="T3" fmla="*/ 49 h 104"/>
                <a:gd name="T4" fmla="*/ 83 w 103"/>
                <a:gd name="T5" fmla="*/ 7 h 104"/>
                <a:gd name="T6" fmla="*/ 46 w 103"/>
                <a:gd name="T7" fmla="*/ 7 h 104"/>
                <a:gd name="T8" fmla="*/ 46 w 103"/>
                <a:gd name="T9" fmla="*/ 44 h 104"/>
                <a:gd name="T10" fmla="*/ 4 w 103"/>
                <a:gd name="T11" fmla="*/ 60 h 104"/>
                <a:gd name="T12" fmla="*/ 11 w 103"/>
                <a:gd name="T13" fmla="*/ 94 h 104"/>
                <a:gd name="T14" fmla="*/ 37 w 103"/>
                <a:gd name="T15" fmla="*/ 104 h 104"/>
                <a:gd name="T16" fmla="*/ 68 w 103"/>
                <a:gd name="T1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68" y="94"/>
                  </a:moveTo>
                  <a:cubicBezTo>
                    <a:pt x="80" y="86"/>
                    <a:pt x="100" y="63"/>
                    <a:pt x="102" y="49"/>
                  </a:cubicBezTo>
                  <a:cubicBezTo>
                    <a:pt x="103" y="38"/>
                    <a:pt x="93" y="13"/>
                    <a:pt x="83" y="7"/>
                  </a:cubicBezTo>
                  <a:cubicBezTo>
                    <a:pt x="75" y="2"/>
                    <a:pt x="52" y="0"/>
                    <a:pt x="46" y="7"/>
                  </a:cubicBezTo>
                  <a:cubicBezTo>
                    <a:pt x="39" y="14"/>
                    <a:pt x="51" y="37"/>
                    <a:pt x="46" y="44"/>
                  </a:cubicBezTo>
                  <a:cubicBezTo>
                    <a:pt x="39" y="54"/>
                    <a:pt x="9" y="50"/>
                    <a:pt x="4" y="60"/>
                  </a:cubicBezTo>
                  <a:cubicBezTo>
                    <a:pt x="0" y="68"/>
                    <a:pt x="6" y="87"/>
                    <a:pt x="11" y="94"/>
                  </a:cubicBezTo>
                  <a:cubicBezTo>
                    <a:pt x="16" y="99"/>
                    <a:pt x="30" y="103"/>
                    <a:pt x="37" y="104"/>
                  </a:cubicBezTo>
                  <a:cubicBezTo>
                    <a:pt x="45" y="104"/>
                    <a:pt x="62" y="98"/>
                    <a:pt x="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5" name="Freeform 58"/>
            <p:cNvSpPr>
              <a:spLocks/>
            </p:cNvSpPr>
            <p:nvPr/>
          </p:nvSpPr>
          <p:spPr bwMode="auto">
            <a:xfrm>
              <a:off x="5256213" y="4859337"/>
              <a:ext cx="23813" cy="15875"/>
            </a:xfrm>
            <a:custGeom>
              <a:avLst/>
              <a:gdLst>
                <a:gd name="T0" fmla="*/ 135 w 141"/>
                <a:gd name="T1" fmla="*/ 55 h 90"/>
                <a:gd name="T2" fmla="*/ 96 w 141"/>
                <a:gd name="T3" fmla="*/ 65 h 90"/>
                <a:gd name="T4" fmla="*/ 75 w 141"/>
                <a:gd name="T5" fmla="*/ 83 h 90"/>
                <a:gd name="T6" fmla="*/ 14 w 141"/>
                <a:gd name="T7" fmla="*/ 83 h 90"/>
                <a:gd name="T8" fmla="*/ 0 w 141"/>
                <a:gd name="T9" fmla="*/ 62 h 90"/>
                <a:gd name="T10" fmla="*/ 16 w 141"/>
                <a:gd name="T11" fmla="*/ 27 h 90"/>
                <a:gd name="T12" fmla="*/ 57 w 141"/>
                <a:gd name="T13" fmla="*/ 5 h 90"/>
                <a:gd name="T14" fmla="*/ 113 w 141"/>
                <a:gd name="T15" fmla="*/ 5 h 90"/>
                <a:gd name="T16" fmla="*/ 135 w 141"/>
                <a:gd name="T17" fmla="*/ 21 h 90"/>
                <a:gd name="T18" fmla="*/ 135 w 141"/>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90">
                  <a:moveTo>
                    <a:pt x="135" y="55"/>
                  </a:moveTo>
                  <a:cubicBezTo>
                    <a:pt x="129" y="63"/>
                    <a:pt x="105" y="61"/>
                    <a:pt x="96" y="65"/>
                  </a:cubicBezTo>
                  <a:cubicBezTo>
                    <a:pt x="90" y="68"/>
                    <a:pt x="81" y="80"/>
                    <a:pt x="75" y="83"/>
                  </a:cubicBezTo>
                  <a:cubicBezTo>
                    <a:pt x="60" y="88"/>
                    <a:pt x="27" y="90"/>
                    <a:pt x="14" y="83"/>
                  </a:cubicBezTo>
                  <a:cubicBezTo>
                    <a:pt x="8" y="80"/>
                    <a:pt x="1" y="68"/>
                    <a:pt x="0" y="62"/>
                  </a:cubicBezTo>
                  <a:cubicBezTo>
                    <a:pt x="0" y="52"/>
                    <a:pt x="10" y="34"/>
                    <a:pt x="16" y="27"/>
                  </a:cubicBezTo>
                  <a:cubicBezTo>
                    <a:pt x="24" y="18"/>
                    <a:pt x="46" y="7"/>
                    <a:pt x="57" y="5"/>
                  </a:cubicBezTo>
                  <a:cubicBezTo>
                    <a:pt x="71" y="1"/>
                    <a:pt x="100" y="0"/>
                    <a:pt x="113" y="5"/>
                  </a:cubicBezTo>
                  <a:cubicBezTo>
                    <a:pt x="120" y="7"/>
                    <a:pt x="132" y="15"/>
                    <a:pt x="135" y="21"/>
                  </a:cubicBezTo>
                  <a:cubicBezTo>
                    <a:pt x="139" y="28"/>
                    <a:pt x="141" y="48"/>
                    <a:pt x="135" y="5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6" name="Freeform 59"/>
            <p:cNvSpPr>
              <a:spLocks/>
            </p:cNvSpPr>
            <p:nvPr/>
          </p:nvSpPr>
          <p:spPr bwMode="auto">
            <a:xfrm>
              <a:off x="5183188" y="5119687"/>
              <a:ext cx="28575" cy="25400"/>
            </a:xfrm>
            <a:custGeom>
              <a:avLst/>
              <a:gdLst>
                <a:gd name="T0" fmla="*/ 96 w 173"/>
                <a:gd name="T1" fmla="*/ 134 h 153"/>
                <a:gd name="T2" fmla="*/ 65 w 173"/>
                <a:gd name="T3" fmla="*/ 152 h 153"/>
                <a:gd name="T4" fmla="*/ 33 w 173"/>
                <a:gd name="T5" fmla="*/ 125 h 153"/>
                <a:gd name="T6" fmla="*/ 4 w 173"/>
                <a:gd name="T7" fmla="*/ 108 h 153"/>
                <a:gd name="T8" fmla="*/ 26 w 173"/>
                <a:gd name="T9" fmla="*/ 58 h 153"/>
                <a:gd name="T10" fmla="*/ 58 w 173"/>
                <a:gd name="T11" fmla="*/ 41 h 153"/>
                <a:gd name="T12" fmla="*/ 88 w 173"/>
                <a:gd name="T13" fmla="*/ 9 h 153"/>
                <a:gd name="T14" fmla="*/ 151 w 173"/>
                <a:gd name="T15" fmla="*/ 9 h 153"/>
                <a:gd name="T16" fmla="*/ 170 w 173"/>
                <a:gd name="T17" fmla="*/ 52 h 153"/>
                <a:gd name="T18" fmla="*/ 170 w 173"/>
                <a:gd name="T19" fmla="*/ 91 h 153"/>
                <a:gd name="T20" fmla="*/ 138 w 173"/>
                <a:gd name="T21" fmla="*/ 120 h 153"/>
                <a:gd name="T22" fmla="*/ 96 w 173"/>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3">
                  <a:moveTo>
                    <a:pt x="96" y="134"/>
                  </a:moveTo>
                  <a:cubicBezTo>
                    <a:pt x="88" y="138"/>
                    <a:pt x="74" y="153"/>
                    <a:pt x="65" y="152"/>
                  </a:cubicBezTo>
                  <a:cubicBezTo>
                    <a:pt x="54" y="151"/>
                    <a:pt x="41" y="131"/>
                    <a:pt x="33" y="125"/>
                  </a:cubicBezTo>
                  <a:cubicBezTo>
                    <a:pt x="26" y="121"/>
                    <a:pt x="6" y="116"/>
                    <a:pt x="4" y="108"/>
                  </a:cubicBezTo>
                  <a:cubicBezTo>
                    <a:pt x="0" y="95"/>
                    <a:pt x="17" y="68"/>
                    <a:pt x="26" y="58"/>
                  </a:cubicBezTo>
                  <a:cubicBezTo>
                    <a:pt x="32" y="52"/>
                    <a:pt x="51" y="47"/>
                    <a:pt x="58" y="41"/>
                  </a:cubicBezTo>
                  <a:cubicBezTo>
                    <a:pt x="67" y="34"/>
                    <a:pt x="78" y="13"/>
                    <a:pt x="88" y="9"/>
                  </a:cubicBezTo>
                  <a:cubicBezTo>
                    <a:pt x="102" y="3"/>
                    <a:pt x="138" y="0"/>
                    <a:pt x="151" y="9"/>
                  </a:cubicBezTo>
                  <a:cubicBezTo>
                    <a:pt x="160" y="15"/>
                    <a:pt x="167" y="40"/>
                    <a:pt x="170" y="52"/>
                  </a:cubicBezTo>
                  <a:cubicBezTo>
                    <a:pt x="172" y="61"/>
                    <a:pt x="173" y="82"/>
                    <a:pt x="170" y="91"/>
                  </a:cubicBezTo>
                  <a:cubicBezTo>
                    <a:pt x="165" y="101"/>
                    <a:pt x="148" y="115"/>
                    <a:pt x="138" y="120"/>
                  </a:cubicBezTo>
                  <a:cubicBezTo>
                    <a:pt x="129" y="126"/>
                    <a:pt x="106" y="130"/>
                    <a:pt x="96" y="1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7" name="Freeform 60"/>
            <p:cNvSpPr>
              <a:spLocks/>
            </p:cNvSpPr>
            <p:nvPr/>
          </p:nvSpPr>
          <p:spPr bwMode="auto">
            <a:xfrm>
              <a:off x="5170487" y="5156200"/>
              <a:ext cx="23813" cy="26988"/>
            </a:xfrm>
            <a:custGeom>
              <a:avLst/>
              <a:gdLst>
                <a:gd name="T0" fmla="*/ 99 w 137"/>
                <a:gd name="T1" fmla="*/ 21 h 158"/>
                <a:gd name="T2" fmla="*/ 48 w 137"/>
                <a:gd name="T3" fmla="*/ 5 h 158"/>
                <a:gd name="T4" fmla="*/ 34 w 137"/>
                <a:gd name="T5" fmla="*/ 29 h 158"/>
                <a:gd name="T6" fmla="*/ 11 w 137"/>
                <a:gd name="T7" fmla="*/ 57 h 158"/>
                <a:gd name="T8" fmla="*/ 0 w 137"/>
                <a:gd name="T9" fmla="*/ 88 h 158"/>
                <a:gd name="T10" fmla="*/ 18 w 137"/>
                <a:gd name="T11" fmla="*/ 133 h 158"/>
                <a:gd name="T12" fmla="*/ 46 w 137"/>
                <a:gd name="T13" fmla="*/ 140 h 158"/>
                <a:gd name="T14" fmla="*/ 59 w 137"/>
                <a:gd name="T15" fmla="*/ 150 h 158"/>
                <a:gd name="T16" fmla="*/ 104 w 137"/>
                <a:gd name="T17" fmla="*/ 150 h 158"/>
                <a:gd name="T18" fmla="*/ 111 w 137"/>
                <a:gd name="T19" fmla="*/ 111 h 158"/>
                <a:gd name="T20" fmla="*/ 128 w 137"/>
                <a:gd name="T21" fmla="*/ 83 h 158"/>
                <a:gd name="T22" fmla="*/ 128 w 137"/>
                <a:gd name="T23" fmla="*/ 26 h 158"/>
                <a:gd name="T24" fmla="*/ 99 w 137"/>
                <a:gd name="T25"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58">
                  <a:moveTo>
                    <a:pt x="99" y="21"/>
                  </a:moveTo>
                  <a:cubicBezTo>
                    <a:pt x="86" y="17"/>
                    <a:pt x="61" y="0"/>
                    <a:pt x="48" y="5"/>
                  </a:cubicBezTo>
                  <a:cubicBezTo>
                    <a:pt x="42" y="7"/>
                    <a:pt x="38" y="23"/>
                    <a:pt x="34" y="29"/>
                  </a:cubicBezTo>
                  <a:cubicBezTo>
                    <a:pt x="29" y="36"/>
                    <a:pt x="15" y="49"/>
                    <a:pt x="11" y="57"/>
                  </a:cubicBezTo>
                  <a:cubicBezTo>
                    <a:pt x="7" y="64"/>
                    <a:pt x="0" y="80"/>
                    <a:pt x="0" y="88"/>
                  </a:cubicBezTo>
                  <a:cubicBezTo>
                    <a:pt x="1" y="100"/>
                    <a:pt x="9" y="125"/>
                    <a:pt x="18" y="133"/>
                  </a:cubicBezTo>
                  <a:cubicBezTo>
                    <a:pt x="24" y="138"/>
                    <a:pt x="40" y="137"/>
                    <a:pt x="46" y="140"/>
                  </a:cubicBezTo>
                  <a:cubicBezTo>
                    <a:pt x="50" y="142"/>
                    <a:pt x="55" y="149"/>
                    <a:pt x="59" y="150"/>
                  </a:cubicBezTo>
                  <a:cubicBezTo>
                    <a:pt x="70" y="154"/>
                    <a:pt x="96" y="158"/>
                    <a:pt x="104" y="150"/>
                  </a:cubicBezTo>
                  <a:cubicBezTo>
                    <a:pt x="112" y="144"/>
                    <a:pt x="107" y="121"/>
                    <a:pt x="111" y="111"/>
                  </a:cubicBezTo>
                  <a:cubicBezTo>
                    <a:pt x="114" y="104"/>
                    <a:pt x="126" y="91"/>
                    <a:pt x="128" y="83"/>
                  </a:cubicBezTo>
                  <a:cubicBezTo>
                    <a:pt x="132" y="70"/>
                    <a:pt x="137" y="37"/>
                    <a:pt x="128" y="26"/>
                  </a:cubicBezTo>
                  <a:cubicBezTo>
                    <a:pt x="123" y="21"/>
                    <a:pt x="106" y="22"/>
                    <a:pt x="99" y="2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8" name="Freeform 61"/>
            <p:cNvSpPr>
              <a:spLocks/>
            </p:cNvSpPr>
            <p:nvPr/>
          </p:nvSpPr>
          <p:spPr bwMode="auto">
            <a:xfrm>
              <a:off x="4486275" y="4668837"/>
              <a:ext cx="793750" cy="642938"/>
            </a:xfrm>
            <a:custGeom>
              <a:avLst/>
              <a:gdLst>
                <a:gd name="T0" fmla="*/ 1733 w 4690"/>
                <a:gd name="T1" fmla="*/ 277 h 3800"/>
                <a:gd name="T2" fmla="*/ 2110 w 4690"/>
                <a:gd name="T3" fmla="*/ 16 h 3800"/>
                <a:gd name="T4" fmla="*/ 2583 w 4690"/>
                <a:gd name="T5" fmla="*/ 58 h 3800"/>
                <a:gd name="T6" fmla="*/ 3004 w 4690"/>
                <a:gd name="T7" fmla="*/ 134 h 3800"/>
                <a:gd name="T8" fmla="*/ 2810 w 4690"/>
                <a:gd name="T9" fmla="*/ 574 h 3800"/>
                <a:gd name="T10" fmla="*/ 3493 w 4690"/>
                <a:gd name="T11" fmla="*/ 369 h 3800"/>
                <a:gd name="T12" fmla="*/ 3726 w 4690"/>
                <a:gd name="T13" fmla="*/ 271 h 3800"/>
                <a:gd name="T14" fmla="*/ 4102 w 4690"/>
                <a:gd name="T15" fmla="*/ 286 h 3800"/>
                <a:gd name="T16" fmla="*/ 4494 w 4690"/>
                <a:gd name="T17" fmla="*/ 590 h 3800"/>
                <a:gd name="T18" fmla="*/ 4690 w 4690"/>
                <a:gd name="T19" fmla="*/ 1067 h 3800"/>
                <a:gd name="T20" fmla="*/ 4478 w 4690"/>
                <a:gd name="T21" fmla="*/ 1130 h 3800"/>
                <a:gd name="T22" fmla="*/ 4308 w 4690"/>
                <a:gd name="T23" fmla="*/ 1219 h 3800"/>
                <a:gd name="T24" fmla="*/ 4439 w 4690"/>
                <a:gd name="T25" fmla="*/ 1283 h 3800"/>
                <a:gd name="T26" fmla="*/ 4297 w 4690"/>
                <a:gd name="T27" fmla="*/ 1394 h 3800"/>
                <a:gd name="T28" fmla="*/ 4132 w 4690"/>
                <a:gd name="T29" fmla="*/ 1584 h 3800"/>
                <a:gd name="T30" fmla="*/ 3860 w 4690"/>
                <a:gd name="T31" fmla="*/ 1734 h 3800"/>
                <a:gd name="T32" fmla="*/ 3700 w 4690"/>
                <a:gd name="T33" fmla="*/ 1852 h 3800"/>
                <a:gd name="T34" fmla="*/ 3504 w 4690"/>
                <a:gd name="T35" fmla="*/ 1701 h 3800"/>
                <a:gd name="T36" fmla="*/ 3332 w 4690"/>
                <a:gd name="T37" fmla="*/ 1867 h 3800"/>
                <a:gd name="T38" fmla="*/ 3193 w 4690"/>
                <a:gd name="T39" fmla="*/ 1874 h 3800"/>
                <a:gd name="T40" fmla="*/ 3103 w 4690"/>
                <a:gd name="T41" fmla="*/ 1963 h 3800"/>
                <a:gd name="T42" fmla="*/ 2920 w 4690"/>
                <a:gd name="T43" fmla="*/ 2275 h 3800"/>
                <a:gd name="T44" fmla="*/ 2615 w 4690"/>
                <a:gd name="T45" fmla="*/ 1975 h 3800"/>
                <a:gd name="T46" fmla="*/ 2357 w 4690"/>
                <a:gd name="T47" fmla="*/ 1866 h 3800"/>
                <a:gd name="T48" fmla="*/ 2563 w 4690"/>
                <a:gd name="T49" fmla="*/ 2146 h 3800"/>
                <a:gd name="T50" fmla="*/ 2517 w 4690"/>
                <a:gd name="T51" fmla="*/ 2363 h 3800"/>
                <a:gd name="T52" fmla="*/ 2306 w 4690"/>
                <a:gd name="T53" fmla="*/ 2342 h 3800"/>
                <a:gd name="T54" fmla="*/ 2231 w 4690"/>
                <a:gd name="T55" fmla="*/ 2383 h 3800"/>
                <a:gd name="T56" fmla="*/ 2135 w 4690"/>
                <a:gd name="T57" fmla="*/ 2378 h 3800"/>
                <a:gd name="T58" fmla="*/ 2083 w 4690"/>
                <a:gd name="T59" fmla="*/ 2547 h 3800"/>
                <a:gd name="T60" fmla="*/ 1837 w 4690"/>
                <a:gd name="T61" fmla="*/ 2608 h 3800"/>
                <a:gd name="T62" fmla="*/ 1663 w 4690"/>
                <a:gd name="T63" fmla="*/ 2682 h 3800"/>
                <a:gd name="T64" fmla="*/ 1377 w 4690"/>
                <a:gd name="T65" fmla="*/ 2663 h 3800"/>
                <a:gd name="T66" fmla="*/ 1322 w 4690"/>
                <a:gd name="T67" fmla="*/ 2801 h 3800"/>
                <a:gd name="T68" fmla="*/ 1032 w 4690"/>
                <a:gd name="T69" fmla="*/ 2948 h 3800"/>
                <a:gd name="T70" fmla="*/ 795 w 4690"/>
                <a:gd name="T71" fmla="*/ 2967 h 3800"/>
                <a:gd name="T72" fmla="*/ 555 w 4690"/>
                <a:gd name="T73" fmla="*/ 3115 h 3800"/>
                <a:gd name="T74" fmla="*/ 593 w 4690"/>
                <a:gd name="T75" fmla="*/ 3190 h 3800"/>
                <a:gd name="T76" fmla="*/ 468 w 4690"/>
                <a:gd name="T77" fmla="*/ 3281 h 3800"/>
                <a:gd name="T78" fmla="*/ 435 w 4690"/>
                <a:gd name="T79" fmla="*/ 3215 h 3800"/>
                <a:gd name="T80" fmla="*/ 314 w 4690"/>
                <a:gd name="T81" fmla="*/ 3393 h 3800"/>
                <a:gd name="T82" fmla="*/ 425 w 4690"/>
                <a:gd name="T83" fmla="*/ 3506 h 3800"/>
                <a:gd name="T84" fmla="*/ 552 w 4690"/>
                <a:gd name="T85" fmla="*/ 3646 h 3800"/>
                <a:gd name="T86" fmla="*/ 189 w 4690"/>
                <a:gd name="T87" fmla="*/ 3786 h 3800"/>
                <a:gd name="T88" fmla="*/ 131 w 4690"/>
                <a:gd name="T89" fmla="*/ 3634 h 3800"/>
                <a:gd name="T90" fmla="*/ 18 w 4690"/>
                <a:gd name="T91" fmla="*/ 3395 h 3800"/>
                <a:gd name="T92" fmla="*/ 70 w 4690"/>
                <a:gd name="T93" fmla="*/ 3075 h 3800"/>
                <a:gd name="T94" fmla="*/ 93 w 4690"/>
                <a:gd name="T95" fmla="*/ 2838 h 3800"/>
                <a:gd name="T96" fmla="*/ 429 w 4690"/>
                <a:gd name="T97" fmla="*/ 2570 h 3800"/>
                <a:gd name="T98" fmla="*/ 664 w 4690"/>
                <a:gd name="T99" fmla="*/ 2155 h 3800"/>
                <a:gd name="T100" fmla="*/ 1033 w 4690"/>
                <a:gd name="T101" fmla="*/ 1564 h 3800"/>
                <a:gd name="T102" fmla="*/ 1363 w 4690"/>
                <a:gd name="T103" fmla="*/ 1036 h 3800"/>
                <a:gd name="T104" fmla="*/ 1369 w 4690"/>
                <a:gd name="T105" fmla="*/ 666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0" h="3800">
                  <a:moveTo>
                    <a:pt x="1365" y="594"/>
                  </a:moveTo>
                  <a:cubicBezTo>
                    <a:pt x="1380" y="575"/>
                    <a:pt x="1440" y="579"/>
                    <a:pt x="1459" y="563"/>
                  </a:cubicBezTo>
                  <a:cubicBezTo>
                    <a:pt x="1475" y="551"/>
                    <a:pt x="1498" y="513"/>
                    <a:pt x="1500" y="493"/>
                  </a:cubicBezTo>
                  <a:cubicBezTo>
                    <a:pt x="1502" y="473"/>
                    <a:pt x="1474" y="438"/>
                    <a:pt x="1473" y="418"/>
                  </a:cubicBezTo>
                  <a:cubicBezTo>
                    <a:pt x="1470" y="385"/>
                    <a:pt x="1473" y="312"/>
                    <a:pt x="1497" y="291"/>
                  </a:cubicBezTo>
                  <a:cubicBezTo>
                    <a:pt x="1542" y="253"/>
                    <a:pt x="1677" y="258"/>
                    <a:pt x="1733" y="277"/>
                  </a:cubicBezTo>
                  <a:cubicBezTo>
                    <a:pt x="1780" y="294"/>
                    <a:pt x="1835" y="394"/>
                    <a:pt x="1883" y="410"/>
                  </a:cubicBezTo>
                  <a:cubicBezTo>
                    <a:pt x="1907" y="418"/>
                    <a:pt x="1967" y="419"/>
                    <a:pt x="1984" y="401"/>
                  </a:cubicBezTo>
                  <a:cubicBezTo>
                    <a:pt x="2011" y="375"/>
                    <a:pt x="2002" y="289"/>
                    <a:pt x="1993" y="253"/>
                  </a:cubicBezTo>
                  <a:cubicBezTo>
                    <a:pt x="1986" y="230"/>
                    <a:pt x="1942" y="198"/>
                    <a:pt x="1941" y="175"/>
                  </a:cubicBezTo>
                  <a:cubicBezTo>
                    <a:pt x="1940" y="163"/>
                    <a:pt x="1952" y="141"/>
                    <a:pt x="1960" y="132"/>
                  </a:cubicBezTo>
                  <a:cubicBezTo>
                    <a:pt x="1989" y="94"/>
                    <a:pt x="2068" y="38"/>
                    <a:pt x="2110" y="16"/>
                  </a:cubicBezTo>
                  <a:cubicBezTo>
                    <a:pt x="2120" y="11"/>
                    <a:pt x="2140" y="0"/>
                    <a:pt x="2151" y="2"/>
                  </a:cubicBezTo>
                  <a:cubicBezTo>
                    <a:pt x="2183" y="7"/>
                    <a:pt x="2225" y="65"/>
                    <a:pt x="2255" y="75"/>
                  </a:cubicBezTo>
                  <a:cubicBezTo>
                    <a:pt x="2280" y="83"/>
                    <a:pt x="2335" y="78"/>
                    <a:pt x="2362" y="78"/>
                  </a:cubicBezTo>
                  <a:cubicBezTo>
                    <a:pt x="2393" y="77"/>
                    <a:pt x="2458" y="81"/>
                    <a:pt x="2485" y="67"/>
                  </a:cubicBezTo>
                  <a:cubicBezTo>
                    <a:pt x="2498" y="60"/>
                    <a:pt x="2512" y="33"/>
                    <a:pt x="2524" y="18"/>
                  </a:cubicBezTo>
                  <a:cubicBezTo>
                    <a:pt x="2542" y="28"/>
                    <a:pt x="2576" y="48"/>
                    <a:pt x="2583" y="58"/>
                  </a:cubicBezTo>
                  <a:cubicBezTo>
                    <a:pt x="2588" y="68"/>
                    <a:pt x="2585" y="94"/>
                    <a:pt x="2594" y="101"/>
                  </a:cubicBezTo>
                  <a:cubicBezTo>
                    <a:pt x="2617" y="121"/>
                    <a:pt x="2687" y="114"/>
                    <a:pt x="2717" y="107"/>
                  </a:cubicBezTo>
                  <a:cubicBezTo>
                    <a:pt x="2744" y="101"/>
                    <a:pt x="2789" y="64"/>
                    <a:pt x="2815" y="53"/>
                  </a:cubicBezTo>
                  <a:cubicBezTo>
                    <a:pt x="2836" y="44"/>
                    <a:pt x="2880" y="24"/>
                    <a:pt x="2903" y="26"/>
                  </a:cubicBezTo>
                  <a:cubicBezTo>
                    <a:pt x="2919" y="27"/>
                    <a:pt x="2951" y="44"/>
                    <a:pt x="2963" y="56"/>
                  </a:cubicBezTo>
                  <a:cubicBezTo>
                    <a:pt x="2979" y="71"/>
                    <a:pt x="3001" y="112"/>
                    <a:pt x="3004" y="134"/>
                  </a:cubicBezTo>
                  <a:cubicBezTo>
                    <a:pt x="3006" y="154"/>
                    <a:pt x="2997" y="198"/>
                    <a:pt x="2985" y="215"/>
                  </a:cubicBezTo>
                  <a:cubicBezTo>
                    <a:pt x="2964" y="245"/>
                    <a:pt x="2883" y="266"/>
                    <a:pt x="2862" y="296"/>
                  </a:cubicBezTo>
                  <a:cubicBezTo>
                    <a:pt x="2844" y="320"/>
                    <a:pt x="2843" y="385"/>
                    <a:pt x="2829" y="412"/>
                  </a:cubicBezTo>
                  <a:cubicBezTo>
                    <a:pt x="2817" y="434"/>
                    <a:pt x="2780" y="470"/>
                    <a:pt x="2766" y="490"/>
                  </a:cubicBezTo>
                  <a:cubicBezTo>
                    <a:pt x="2760" y="498"/>
                    <a:pt x="2742" y="515"/>
                    <a:pt x="2744" y="525"/>
                  </a:cubicBezTo>
                  <a:cubicBezTo>
                    <a:pt x="2748" y="545"/>
                    <a:pt x="2793" y="562"/>
                    <a:pt x="2810" y="574"/>
                  </a:cubicBezTo>
                  <a:cubicBezTo>
                    <a:pt x="2826" y="585"/>
                    <a:pt x="2858" y="614"/>
                    <a:pt x="2878" y="617"/>
                  </a:cubicBezTo>
                  <a:cubicBezTo>
                    <a:pt x="2895" y="619"/>
                    <a:pt x="2927" y="604"/>
                    <a:pt x="2944" y="598"/>
                  </a:cubicBezTo>
                  <a:cubicBezTo>
                    <a:pt x="2973" y="588"/>
                    <a:pt x="3030" y="561"/>
                    <a:pt x="3058" y="549"/>
                  </a:cubicBezTo>
                  <a:cubicBezTo>
                    <a:pt x="3122" y="524"/>
                    <a:pt x="3251" y="481"/>
                    <a:pt x="3313" y="452"/>
                  </a:cubicBezTo>
                  <a:cubicBezTo>
                    <a:pt x="3347" y="436"/>
                    <a:pt x="3408" y="389"/>
                    <a:pt x="3444" y="377"/>
                  </a:cubicBezTo>
                  <a:cubicBezTo>
                    <a:pt x="3456" y="373"/>
                    <a:pt x="3481" y="366"/>
                    <a:pt x="3493" y="369"/>
                  </a:cubicBezTo>
                  <a:cubicBezTo>
                    <a:pt x="3520" y="375"/>
                    <a:pt x="3562" y="413"/>
                    <a:pt x="3584" y="431"/>
                  </a:cubicBezTo>
                  <a:cubicBezTo>
                    <a:pt x="3599" y="443"/>
                    <a:pt x="3622" y="479"/>
                    <a:pt x="3641" y="485"/>
                  </a:cubicBezTo>
                  <a:cubicBezTo>
                    <a:pt x="3660" y="491"/>
                    <a:pt x="3704" y="486"/>
                    <a:pt x="3720" y="474"/>
                  </a:cubicBezTo>
                  <a:cubicBezTo>
                    <a:pt x="3733" y="464"/>
                    <a:pt x="3745" y="433"/>
                    <a:pt x="3745" y="417"/>
                  </a:cubicBezTo>
                  <a:cubicBezTo>
                    <a:pt x="3745" y="390"/>
                    <a:pt x="3697" y="345"/>
                    <a:pt x="3698" y="317"/>
                  </a:cubicBezTo>
                  <a:cubicBezTo>
                    <a:pt x="3699" y="304"/>
                    <a:pt x="3716" y="281"/>
                    <a:pt x="3726" y="271"/>
                  </a:cubicBezTo>
                  <a:cubicBezTo>
                    <a:pt x="3740" y="258"/>
                    <a:pt x="3776" y="242"/>
                    <a:pt x="3794" y="236"/>
                  </a:cubicBezTo>
                  <a:cubicBezTo>
                    <a:pt x="3800" y="235"/>
                    <a:pt x="3808" y="233"/>
                    <a:pt x="3817" y="232"/>
                  </a:cubicBezTo>
                  <a:cubicBezTo>
                    <a:pt x="3835" y="229"/>
                    <a:pt x="3856" y="229"/>
                    <a:pt x="3868" y="231"/>
                  </a:cubicBezTo>
                  <a:cubicBezTo>
                    <a:pt x="3883" y="235"/>
                    <a:pt x="3908" y="260"/>
                    <a:pt x="3924" y="262"/>
                  </a:cubicBezTo>
                  <a:cubicBezTo>
                    <a:pt x="3948" y="265"/>
                    <a:pt x="3994" y="235"/>
                    <a:pt x="4019" y="239"/>
                  </a:cubicBezTo>
                  <a:cubicBezTo>
                    <a:pt x="4042" y="242"/>
                    <a:pt x="4083" y="271"/>
                    <a:pt x="4102" y="286"/>
                  </a:cubicBezTo>
                  <a:cubicBezTo>
                    <a:pt x="4126" y="306"/>
                    <a:pt x="4150" y="376"/>
                    <a:pt x="4181" y="382"/>
                  </a:cubicBezTo>
                  <a:cubicBezTo>
                    <a:pt x="4207" y="387"/>
                    <a:pt x="4246" y="336"/>
                    <a:pt x="4272" y="332"/>
                  </a:cubicBezTo>
                  <a:cubicBezTo>
                    <a:pt x="4284" y="330"/>
                    <a:pt x="4311" y="334"/>
                    <a:pt x="4320" y="342"/>
                  </a:cubicBezTo>
                  <a:cubicBezTo>
                    <a:pt x="4337" y="356"/>
                    <a:pt x="4335" y="406"/>
                    <a:pt x="4347" y="424"/>
                  </a:cubicBezTo>
                  <a:cubicBezTo>
                    <a:pt x="4357" y="437"/>
                    <a:pt x="4386" y="452"/>
                    <a:pt x="4398" y="464"/>
                  </a:cubicBezTo>
                  <a:cubicBezTo>
                    <a:pt x="4426" y="492"/>
                    <a:pt x="4479" y="553"/>
                    <a:pt x="4494" y="590"/>
                  </a:cubicBezTo>
                  <a:cubicBezTo>
                    <a:pt x="4509" y="626"/>
                    <a:pt x="4503" y="707"/>
                    <a:pt x="4514" y="744"/>
                  </a:cubicBezTo>
                  <a:cubicBezTo>
                    <a:pt x="4520" y="765"/>
                    <a:pt x="4497" y="806"/>
                    <a:pt x="4501" y="827"/>
                  </a:cubicBezTo>
                  <a:cubicBezTo>
                    <a:pt x="4507" y="851"/>
                    <a:pt x="4562" y="876"/>
                    <a:pt x="4568" y="900"/>
                  </a:cubicBezTo>
                  <a:cubicBezTo>
                    <a:pt x="4571" y="910"/>
                    <a:pt x="4556" y="931"/>
                    <a:pt x="4560" y="941"/>
                  </a:cubicBezTo>
                  <a:cubicBezTo>
                    <a:pt x="4567" y="960"/>
                    <a:pt x="4612" y="973"/>
                    <a:pt x="4628" y="985"/>
                  </a:cubicBezTo>
                  <a:cubicBezTo>
                    <a:pt x="4648" y="1001"/>
                    <a:pt x="4679" y="1046"/>
                    <a:pt x="4690" y="1067"/>
                  </a:cubicBezTo>
                  <a:cubicBezTo>
                    <a:pt x="4679" y="1072"/>
                    <a:pt x="4663" y="1077"/>
                    <a:pt x="4654" y="1078"/>
                  </a:cubicBezTo>
                  <a:cubicBezTo>
                    <a:pt x="4638" y="1080"/>
                    <a:pt x="4605" y="1078"/>
                    <a:pt x="4591" y="1072"/>
                  </a:cubicBezTo>
                  <a:cubicBezTo>
                    <a:pt x="4584" y="1069"/>
                    <a:pt x="4574" y="1058"/>
                    <a:pt x="4567" y="1055"/>
                  </a:cubicBezTo>
                  <a:cubicBezTo>
                    <a:pt x="4559" y="1051"/>
                    <a:pt x="4540" y="1042"/>
                    <a:pt x="4531" y="1045"/>
                  </a:cubicBezTo>
                  <a:cubicBezTo>
                    <a:pt x="4519" y="1048"/>
                    <a:pt x="4504" y="1071"/>
                    <a:pt x="4498" y="1082"/>
                  </a:cubicBezTo>
                  <a:cubicBezTo>
                    <a:pt x="4491" y="1093"/>
                    <a:pt x="4478" y="1117"/>
                    <a:pt x="4478" y="1130"/>
                  </a:cubicBezTo>
                  <a:cubicBezTo>
                    <a:pt x="4477" y="1142"/>
                    <a:pt x="4492" y="1162"/>
                    <a:pt x="4492" y="1174"/>
                  </a:cubicBezTo>
                  <a:cubicBezTo>
                    <a:pt x="4491" y="1186"/>
                    <a:pt x="4480" y="1213"/>
                    <a:pt x="4469" y="1219"/>
                  </a:cubicBezTo>
                  <a:cubicBezTo>
                    <a:pt x="4459" y="1226"/>
                    <a:pt x="4431" y="1215"/>
                    <a:pt x="4420" y="1219"/>
                  </a:cubicBezTo>
                  <a:cubicBezTo>
                    <a:pt x="4410" y="1223"/>
                    <a:pt x="4399" y="1243"/>
                    <a:pt x="4390" y="1247"/>
                  </a:cubicBezTo>
                  <a:cubicBezTo>
                    <a:pt x="4379" y="1251"/>
                    <a:pt x="4356" y="1249"/>
                    <a:pt x="4345" y="1245"/>
                  </a:cubicBezTo>
                  <a:cubicBezTo>
                    <a:pt x="4335" y="1242"/>
                    <a:pt x="4319" y="1221"/>
                    <a:pt x="4308" y="1219"/>
                  </a:cubicBezTo>
                  <a:cubicBezTo>
                    <a:pt x="4299" y="1218"/>
                    <a:pt x="4278" y="1223"/>
                    <a:pt x="4272" y="1231"/>
                  </a:cubicBezTo>
                  <a:cubicBezTo>
                    <a:pt x="4267" y="1238"/>
                    <a:pt x="4268" y="1259"/>
                    <a:pt x="4272" y="1267"/>
                  </a:cubicBezTo>
                  <a:cubicBezTo>
                    <a:pt x="4278" y="1277"/>
                    <a:pt x="4299" y="1291"/>
                    <a:pt x="4311" y="1295"/>
                  </a:cubicBezTo>
                  <a:cubicBezTo>
                    <a:pt x="4321" y="1298"/>
                    <a:pt x="4342" y="1297"/>
                    <a:pt x="4353" y="1295"/>
                  </a:cubicBezTo>
                  <a:cubicBezTo>
                    <a:pt x="4364" y="1293"/>
                    <a:pt x="4384" y="1284"/>
                    <a:pt x="4395" y="1283"/>
                  </a:cubicBezTo>
                  <a:cubicBezTo>
                    <a:pt x="4406" y="1281"/>
                    <a:pt x="4429" y="1279"/>
                    <a:pt x="4439" y="1283"/>
                  </a:cubicBezTo>
                  <a:cubicBezTo>
                    <a:pt x="4456" y="1288"/>
                    <a:pt x="4492" y="1305"/>
                    <a:pt x="4498" y="1321"/>
                  </a:cubicBezTo>
                  <a:cubicBezTo>
                    <a:pt x="4501" y="1330"/>
                    <a:pt x="4495" y="1355"/>
                    <a:pt x="4487" y="1359"/>
                  </a:cubicBezTo>
                  <a:cubicBezTo>
                    <a:pt x="4471" y="1368"/>
                    <a:pt x="4436" y="1335"/>
                    <a:pt x="4420" y="1341"/>
                  </a:cubicBezTo>
                  <a:cubicBezTo>
                    <a:pt x="4406" y="1345"/>
                    <a:pt x="4398" y="1381"/>
                    <a:pt x="4385" y="1385"/>
                  </a:cubicBezTo>
                  <a:cubicBezTo>
                    <a:pt x="4375" y="1389"/>
                    <a:pt x="4353" y="1376"/>
                    <a:pt x="4342" y="1377"/>
                  </a:cubicBezTo>
                  <a:cubicBezTo>
                    <a:pt x="4330" y="1378"/>
                    <a:pt x="4303" y="1384"/>
                    <a:pt x="4297" y="1394"/>
                  </a:cubicBezTo>
                  <a:cubicBezTo>
                    <a:pt x="4293" y="1401"/>
                    <a:pt x="4297" y="1419"/>
                    <a:pt x="4301" y="1426"/>
                  </a:cubicBezTo>
                  <a:cubicBezTo>
                    <a:pt x="4306" y="1437"/>
                    <a:pt x="4329" y="1451"/>
                    <a:pt x="4334" y="1462"/>
                  </a:cubicBezTo>
                  <a:cubicBezTo>
                    <a:pt x="4341" y="1478"/>
                    <a:pt x="4348" y="1514"/>
                    <a:pt x="4342" y="1529"/>
                  </a:cubicBezTo>
                  <a:cubicBezTo>
                    <a:pt x="4336" y="1543"/>
                    <a:pt x="4311" y="1562"/>
                    <a:pt x="4297" y="1568"/>
                  </a:cubicBezTo>
                  <a:cubicBezTo>
                    <a:pt x="4278" y="1575"/>
                    <a:pt x="4236" y="1566"/>
                    <a:pt x="4215" y="1568"/>
                  </a:cubicBezTo>
                  <a:cubicBezTo>
                    <a:pt x="4194" y="1570"/>
                    <a:pt x="4150" y="1573"/>
                    <a:pt x="4132" y="1584"/>
                  </a:cubicBezTo>
                  <a:cubicBezTo>
                    <a:pt x="4117" y="1593"/>
                    <a:pt x="4106" y="1634"/>
                    <a:pt x="4089" y="1641"/>
                  </a:cubicBezTo>
                  <a:cubicBezTo>
                    <a:pt x="4079" y="1645"/>
                    <a:pt x="4056" y="1635"/>
                    <a:pt x="4046" y="1632"/>
                  </a:cubicBezTo>
                  <a:cubicBezTo>
                    <a:pt x="4038" y="1629"/>
                    <a:pt x="4025" y="1616"/>
                    <a:pt x="4017" y="1618"/>
                  </a:cubicBezTo>
                  <a:cubicBezTo>
                    <a:pt x="4003" y="1623"/>
                    <a:pt x="3998" y="1659"/>
                    <a:pt x="3990" y="1672"/>
                  </a:cubicBezTo>
                  <a:cubicBezTo>
                    <a:pt x="3980" y="1688"/>
                    <a:pt x="3962" y="1724"/>
                    <a:pt x="3945" y="1732"/>
                  </a:cubicBezTo>
                  <a:cubicBezTo>
                    <a:pt x="3926" y="1742"/>
                    <a:pt x="3880" y="1741"/>
                    <a:pt x="3860" y="1734"/>
                  </a:cubicBezTo>
                  <a:cubicBezTo>
                    <a:pt x="3841" y="1726"/>
                    <a:pt x="3817" y="1689"/>
                    <a:pt x="3802" y="1677"/>
                  </a:cubicBezTo>
                  <a:cubicBezTo>
                    <a:pt x="3798" y="1673"/>
                    <a:pt x="3789" y="1665"/>
                    <a:pt x="3784" y="1665"/>
                  </a:cubicBezTo>
                  <a:cubicBezTo>
                    <a:pt x="3769" y="1666"/>
                    <a:pt x="3746" y="1690"/>
                    <a:pt x="3736" y="1701"/>
                  </a:cubicBezTo>
                  <a:cubicBezTo>
                    <a:pt x="3725" y="1714"/>
                    <a:pt x="3699" y="1742"/>
                    <a:pt x="3701" y="1758"/>
                  </a:cubicBezTo>
                  <a:cubicBezTo>
                    <a:pt x="3703" y="1771"/>
                    <a:pt x="3734" y="1781"/>
                    <a:pt x="3736" y="1793"/>
                  </a:cubicBezTo>
                  <a:cubicBezTo>
                    <a:pt x="3738" y="1810"/>
                    <a:pt x="3716" y="1846"/>
                    <a:pt x="3700" y="1852"/>
                  </a:cubicBezTo>
                  <a:cubicBezTo>
                    <a:pt x="3687" y="1858"/>
                    <a:pt x="3656" y="1844"/>
                    <a:pt x="3645" y="1835"/>
                  </a:cubicBezTo>
                  <a:cubicBezTo>
                    <a:pt x="3638" y="1829"/>
                    <a:pt x="3634" y="1808"/>
                    <a:pt x="3627" y="1800"/>
                  </a:cubicBezTo>
                  <a:cubicBezTo>
                    <a:pt x="3620" y="1794"/>
                    <a:pt x="3602" y="1787"/>
                    <a:pt x="3595" y="1781"/>
                  </a:cubicBezTo>
                  <a:cubicBezTo>
                    <a:pt x="3582" y="1770"/>
                    <a:pt x="3557" y="1746"/>
                    <a:pt x="3549" y="1731"/>
                  </a:cubicBezTo>
                  <a:cubicBezTo>
                    <a:pt x="3545" y="1724"/>
                    <a:pt x="3546" y="1706"/>
                    <a:pt x="3540" y="1701"/>
                  </a:cubicBezTo>
                  <a:cubicBezTo>
                    <a:pt x="3533" y="1696"/>
                    <a:pt x="3512" y="1698"/>
                    <a:pt x="3504" y="1701"/>
                  </a:cubicBezTo>
                  <a:cubicBezTo>
                    <a:pt x="3489" y="1709"/>
                    <a:pt x="3473" y="1742"/>
                    <a:pt x="3461" y="1753"/>
                  </a:cubicBezTo>
                  <a:cubicBezTo>
                    <a:pt x="3440" y="1772"/>
                    <a:pt x="3394" y="1813"/>
                    <a:pt x="3366" y="1817"/>
                  </a:cubicBezTo>
                  <a:cubicBezTo>
                    <a:pt x="3352" y="1818"/>
                    <a:pt x="3326" y="1797"/>
                    <a:pt x="3312" y="1799"/>
                  </a:cubicBezTo>
                  <a:cubicBezTo>
                    <a:pt x="3303" y="1800"/>
                    <a:pt x="3285" y="1817"/>
                    <a:pt x="3279" y="1817"/>
                  </a:cubicBezTo>
                  <a:cubicBezTo>
                    <a:pt x="3273" y="1817"/>
                    <a:pt x="3267" y="1844"/>
                    <a:pt x="3273" y="1851"/>
                  </a:cubicBezTo>
                  <a:cubicBezTo>
                    <a:pt x="3282" y="1863"/>
                    <a:pt x="3322" y="1856"/>
                    <a:pt x="3332" y="1867"/>
                  </a:cubicBezTo>
                  <a:cubicBezTo>
                    <a:pt x="3342" y="1877"/>
                    <a:pt x="3347" y="1908"/>
                    <a:pt x="3343" y="1922"/>
                  </a:cubicBezTo>
                  <a:cubicBezTo>
                    <a:pt x="3340" y="1935"/>
                    <a:pt x="3320" y="1961"/>
                    <a:pt x="3306" y="1964"/>
                  </a:cubicBezTo>
                  <a:cubicBezTo>
                    <a:pt x="3291" y="1967"/>
                    <a:pt x="3266" y="1940"/>
                    <a:pt x="3250" y="1938"/>
                  </a:cubicBezTo>
                  <a:cubicBezTo>
                    <a:pt x="3240" y="1937"/>
                    <a:pt x="3219" y="1951"/>
                    <a:pt x="3209" y="1947"/>
                  </a:cubicBezTo>
                  <a:cubicBezTo>
                    <a:pt x="3196" y="1941"/>
                    <a:pt x="3180" y="1912"/>
                    <a:pt x="3180" y="1898"/>
                  </a:cubicBezTo>
                  <a:cubicBezTo>
                    <a:pt x="3179" y="1891"/>
                    <a:pt x="3190" y="1880"/>
                    <a:pt x="3193" y="1874"/>
                  </a:cubicBezTo>
                  <a:cubicBezTo>
                    <a:pt x="3197" y="1867"/>
                    <a:pt x="3208" y="1856"/>
                    <a:pt x="3209" y="1849"/>
                  </a:cubicBezTo>
                  <a:cubicBezTo>
                    <a:pt x="3211" y="1836"/>
                    <a:pt x="3207" y="1805"/>
                    <a:pt x="3196" y="1799"/>
                  </a:cubicBezTo>
                  <a:cubicBezTo>
                    <a:pt x="3184" y="1793"/>
                    <a:pt x="3157" y="1810"/>
                    <a:pt x="3145" y="1817"/>
                  </a:cubicBezTo>
                  <a:cubicBezTo>
                    <a:pt x="3134" y="1822"/>
                    <a:pt x="3112" y="1837"/>
                    <a:pt x="3103" y="1846"/>
                  </a:cubicBezTo>
                  <a:cubicBezTo>
                    <a:pt x="3089" y="1861"/>
                    <a:pt x="3059" y="1895"/>
                    <a:pt x="3061" y="1916"/>
                  </a:cubicBezTo>
                  <a:cubicBezTo>
                    <a:pt x="3062" y="1931"/>
                    <a:pt x="3099" y="1948"/>
                    <a:pt x="3103" y="1963"/>
                  </a:cubicBezTo>
                  <a:cubicBezTo>
                    <a:pt x="3107" y="1979"/>
                    <a:pt x="3100" y="2014"/>
                    <a:pt x="3091" y="2027"/>
                  </a:cubicBezTo>
                  <a:cubicBezTo>
                    <a:pt x="3078" y="2043"/>
                    <a:pt x="3037" y="2055"/>
                    <a:pt x="3019" y="2064"/>
                  </a:cubicBezTo>
                  <a:cubicBezTo>
                    <a:pt x="3001" y="2073"/>
                    <a:pt x="2963" y="2087"/>
                    <a:pt x="2949" y="2101"/>
                  </a:cubicBezTo>
                  <a:cubicBezTo>
                    <a:pt x="2940" y="2111"/>
                    <a:pt x="2926" y="2135"/>
                    <a:pt x="2925" y="2149"/>
                  </a:cubicBezTo>
                  <a:cubicBezTo>
                    <a:pt x="2922" y="2170"/>
                    <a:pt x="2953" y="2211"/>
                    <a:pt x="2949" y="2233"/>
                  </a:cubicBezTo>
                  <a:cubicBezTo>
                    <a:pt x="2947" y="2245"/>
                    <a:pt x="2932" y="2276"/>
                    <a:pt x="2920" y="2275"/>
                  </a:cubicBezTo>
                  <a:cubicBezTo>
                    <a:pt x="2903" y="2273"/>
                    <a:pt x="2904" y="2226"/>
                    <a:pt x="2892" y="2215"/>
                  </a:cubicBezTo>
                  <a:cubicBezTo>
                    <a:pt x="2879" y="2204"/>
                    <a:pt x="2839" y="2204"/>
                    <a:pt x="2825" y="2193"/>
                  </a:cubicBezTo>
                  <a:cubicBezTo>
                    <a:pt x="2809" y="2180"/>
                    <a:pt x="2789" y="2142"/>
                    <a:pt x="2778" y="2124"/>
                  </a:cubicBezTo>
                  <a:cubicBezTo>
                    <a:pt x="2769" y="2108"/>
                    <a:pt x="2759" y="2070"/>
                    <a:pt x="2746" y="2057"/>
                  </a:cubicBezTo>
                  <a:cubicBezTo>
                    <a:pt x="2736" y="2046"/>
                    <a:pt x="2707" y="2037"/>
                    <a:pt x="2694" y="2030"/>
                  </a:cubicBezTo>
                  <a:cubicBezTo>
                    <a:pt x="2673" y="2017"/>
                    <a:pt x="2634" y="1990"/>
                    <a:pt x="2615" y="1975"/>
                  </a:cubicBezTo>
                  <a:cubicBezTo>
                    <a:pt x="2604" y="1966"/>
                    <a:pt x="2581" y="1949"/>
                    <a:pt x="2573" y="1938"/>
                  </a:cubicBezTo>
                  <a:cubicBezTo>
                    <a:pt x="2559" y="1921"/>
                    <a:pt x="2545" y="1878"/>
                    <a:pt x="2531" y="1861"/>
                  </a:cubicBezTo>
                  <a:cubicBezTo>
                    <a:pt x="2518" y="1847"/>
                    <a:pt x="2489" y="1812"/>
                    <a:pt x="2471" y="1817"/>
                  </a:cubicBezTo>
                  <a:cubicBezTo>
                    <a:pt x="2453" y="1821"/>
                    <a:pt x="2455" y="1874"/>
                    <a:pt x="2439" y="1883"/>
                  </a:cubicBezTo>
                  <a:cubicBezTo>
                    <a:pt x="2429" y="1889"/>
                    <a:pt x="2403" y="1884"/>
                    <a:pt x="2392" y="1881"/>
                  </a:cubicBezTo>
                  <a:cubicBezTo>
                    <a:pt x="2383" y="1879"/>
                    <a:pt x="2366" y="1868"/>
                    <a:pt x="2357" y="1866"/>
                  </a:cubicBezTo>
                  <a:cubicBezTo>
                    <a:pt x="2350" y="1865"/>
                    <a:pt x="2331" y="1860"/>
                    <a:pt x="2327" y="1866"/>
                  </a:cubicBezTo>
                  <a:cubicBezTo>
                    <a:pt x="2319" y="1880"/>
                    <a:pt x="2347" y="1911"/>
                    <a:pt x="2357" y="1923"/>
                  </a:cubicBezTo>
                  <a:cubicBezTo>
                    <a:pt x="2370" y="1939"/>
                    <a:pt x="2407" y="1958"/>
                    <a:pt x="2422" y="1973"/>
                  </a:cubicBezTo>
                  <a:cubicBezTo>
                    <a:pt x="2436" y="1987"/>
                    <a:pt x="2457" y="2024"/>
                    <a:pt x="2471" y="2040"/>
                  </a:cubicBezTo>
                  <a:cubicBezTo>
                    <a:pt x="2485" y="2055"/>
                    <a:pt x="2517" y="2081"/>
                    <a:pt x="2531" y="2096"/>
                  </a:cubicBezTo>
                  <a:cubicBezTo>
                    <a:pt x="2540" y="2108"/>
                    <a:pt x="2552" y="2136"/>
                    <a:pt x="2563" y="2146"/>
                  </a:cubicBezTo>
                  <a:cubicBezTo>
                    <a:pt x="2572" y="2155"/>
                    <a:pt x="2595" y="2166"/>
                    <a:pt x="2605" y="2173"/>
                  </a:cubicBezTo>
                  <a:cubicBezTo>
                    <a:pt x="2616" y="2182"/>
                    <a:pt x="2643" y="2198"/>
                    <a:pt x="2645" y="2211"/>
                  </a:cubicBezTo>
                  <a:cubicBezTo>
                    <a:pt x="2648" y="2226"/>
                    <a:pt x="2629" y="2253"/>
                    <a:pt x="2621" y="2266"/>
                  </a:cubicBezTo>
                  <a:cubicBezTo>
                    <a:pt x="2613" y="2278"/>
                    <a:pt x="2590" y="2299"/>
                    <a:pt x="2583" y="2312"/>
                  </a:cubicBezTo>
                  <a:cubicBezTo>
                    <a:pt x="2576" y="2323"/>
                    <a:pt x="2577" y="2354"/>
                    <a:pt x="2566" y="2362"/>
                  </a:cubicBezTo>
                  <a:cubicBezTo>
                    <a:pt x="2556" y="2369"/>
                    <a:pt x="2528" y="2368"/>
                    <a:pt x="2517" y="2363"/>
                  </a:cubicBezTo>
                  <a:cubicBezTo>
                    <a:pt x="2505" y="2358"/>
                    <a:pt x="2492" y="2335"/>
                    <a:pt x="2484" y="2325"/>
                  </a:cubicBezTo>
                  <a:cubicBezTo>
                    <a:pt x="2475" y="2316"/>
                    <a:pt x="2461" y="2294"/>
                    <a:pt x="2450" y="2287"/>
                  </a:cubicBezTo>
                  <a:cubicBezTo>
                    <a:pt x="2439" y="2280"/>
                    <a:pt x="2410" y="2275"/>
                    <a:pt x="2396" y="2274"/>
                  </a:cubicBezTo>
                  <a:cubicBezTo>
                    <a:pt x="2379" y="2273"/>
                    <a:pt x="2344" y="2273"/>
                    <a:pt x="2330" y="2281"/>
                  </a:cubicBezTo>
                  <a:cubicBezTo>
                    <a:pt x="2321" y="2286"/>
                    <a:pt x="2309" y="2305"/>
                    <a:pt x="2306" y="2315"/>
                  </a:cubicBezTo>
                  <a:cubicBezTo>
                    <a:pt x="2304" y="2321"/>
                    <a:pt x="2303" y="2336"/>
                    <a:pt x="2306" y="2342"/>
                  </a:cubicBezTo>
                  <a:cubicBezTo>
                    <a:pt x="2310" y="2348"/>
                    <a:pt x="2323" y="2355"/>
                    <a:pt x="2329" y="2359"/>
                  </a:cubicBezTo>
                  <a:cubicBezTo>
                    <a:pt x="2336" y="2364"/>
                    <a:pt x="2355" y="2371"/>
                    <a:pt x="2361" y="2378"/>
                  </a:cubicBezTo>
                  <a:cubicBezTo>
                    <a:pt x="2367" y="2384"/>
                    <a:pt x="2379" y="2403"/>
                    <a:pt x="2375" y="2411"/>
                  </a:cubicBezTo>
                  <a:cubicBezTo>
                    <a:pt x="2365" y="2427"/>
                    <a:pt x="2319" y="2419"/>
                    <a:pt x="2300" y="2417"/>
                  </a:cubicBezTo>
                  <a:cubicBezTo>
                    <a:pt x="2285" y="2416"/>
                    <a:pt x="2254" y="2413"/>
                    <a:pt x="2242" y="2404"/>
                  </a:cubicBezTo>
                  <a:cubicBezTo>
                    <a:pt x="2237" y="2400"/>
                    <a:pt x="2234" y="2387"/>
                    <a:pt x="2231" y="2383"/>
                  </a:cubicBezTo>
                  <a:cubicBezTo>
                    <a:pt x="2226" y="2377"/>
                    <a:pt x="2215" y="2367"/>
                    <a:pt x="2209" y="2363"/>
                  </a:cubicBezTo>
                  <a:cubicBezTo>
                    <a:pt x="2201" y="2357"/>
                    <a:pt x="2180" y="2354"/>
                    <a:pt x="2175" y="2345"/>
                  </a:cubicBezTo>
                  <a:cubicBezTo>
                    <a:pt x="2169" y="2335"/>
                    <a:pt x="2184" y="2306"/>
                    <a:pt x="2175" y="2298"/>
                  </a:cubicBezTo>
                  <a:cubicBezTo>
                    <a:pt x="2166" y="2291"/>
                    <a:pt x="2138" y="2299"/>
                    <a:pt x="2132" y="2308"/>
                  </a:cubicBezTo>
                  <a:cubicBezTo>
                    <a:pt x="2128" y="2314"/>
                    <a:pt x="2136" y="2330"/>
                    <a:pt x="2137" y="2337"/>
                  </a:cubicBezTo>
                  <a:cubicBezTo>
                    <a:pt x="2137" y="2347"/>
                    <a:pt x="2137" y="2368"/>
                    <a:pt x="2135" y="2378"/>
                  </a:cubicBezTo>
                  <a:cubicBezTo>
                    <a:pt x="2134" y="2387"/>
                    <a:pt x="2123" y="2403"/>
                    <a:pt x="2123" y="2412"/>
                  </a:cubicBezTo>
                  <a:cubicBezTo>
                    <a:pt x="2123" y="2430"/>
                    <a:pt x="2134" y="2464"/>
                    <a:pt x="2143" y="2478"/>
                  </a:cubicBezTo>
                  <a:cubicBezTo>
                    <a:pt x="2148" y="2485"/>
                    <a:pt x="2166" y="2493"/>
                    <a:pt x="2169" y="2502"/>
                  </a:cubicBezTo>
                  <a:cubicBezTo>
                    <a:pt x="2172" y="2511"/>
                    <a:pt x="2169" y="2535"/>
                    <a:pt x="2160" y="2540"/>
                  </a:cubicBezTo>
                  <a:cubicBezTo>
                    <a:pt x="2152" y="2544"/>
                    <a:pt x="2136" y="2527"/>
                    <a:pt x="2127" y="2528"/>
                  </a:cubicBezTo>
                  <a:cubicBezTo>
                    <a:pt x="2115" y="2528"/>
                    <a:pt x="2095" y="2549"/>
                    <a:pt x="2083" y="2547"/>
                  </a:cubicBezTo>
                  <a:cubicBezTo>
                    <a:pt x="2075" y="2546"/>
                    <a:pt x="2065" y="2528"/>
                    <a:pt x="2057" y="2523"/>
                  </a:cubicBezTo>
                  <a:cubicBezTo>
                    <a:pt x="2048" y="2516"/>
                    <a:pt x="2027" y="2503"/>
                    <a:pt x="2015" y="2502"/>
                  </a:cubicBezTo>
                  <a:cubicBezTo>
                    <a:pt x="2000" y="2500"/>
                    <a:pt x="1966" y="2508"/>
                    <a:pt x="1956" y="2519"/>
                  </a:cubicBezTo>
                  <a:cubicBezTo>
                    <a:pt x="1947" y="2529"/>
                    <a:pt x="1950" y="2560"/>
                    <a:pt x="1943" y="2571"/>
                  </a:cubicBezTo>
                  <a:cubicBezTo>
                    <a:pt x="1934" y="2586"/>
                    <a:pt x="1907" y="2612"/>
                    <a:pt x="1890" y="2617"/>
                  </a:cubicBezTo>
                  <a:cubicBezTo>
                    <a:pt x="1877" y="2620"/>
                    <a:pt x="1850" y="2613"/>
                    <a:pt x="1837" y="2608"/>
                  </a:cubicBezTo>
                  <a:cubicBezTo>
                    <a:pt x="1825" y="2604"/>
                    <a:pt x="1804" y="2586"/>
                    <a:pt x="1792" y="2581"/>
                  </a:cubicBezTo>
                  <a:cubicBezTo>
                    <a:pt x="1785" y="2578"/>
                    <a:pt x="1770" y="2568"/>
                    <a:pt x="1763" y="2571"/>
                  </a:cubicBezTo>
                  <a:cubicBezTo>
                    <a:pt x="1755" y="2574"/>
                    <a:pt x="1748" y="2593"/>
                    <a:pt x="1748" y="2602"/>
                  </a:cubicBezTo>
                  <a:cubicBezTo>
                    <a:pt x="1747" y="2612"/>
                    <a:pt x="1765" y="2629"/>
                    <a:pt x="1763" y="2639"/>
                  </a:cubicBezTo>
                  <a:cubicBezTo>
                    <a:pt x="1760" y="2653"/>
                    <a:pt x="1736" y="2674"/>
                    <a:pt x="1723" y="2680"/>
                  </a:cubicBezTo>
                  <a:cubicBezTo>
                    <a:pt x="1709" y="2686"/>
                    <a:pt x="1677" y="2688"/>
                    <a:pt x="1663" y="2682"/>
                  </a:cubicBezTo>
                  <a:cubicBezTo>
                    <a:pt x="1655" y="2679"/>
                    <a:pt x="1646" y="2660"/>
                    <a:pt x="1639" y="2654"/>
                  </a:cubicBezTo>
                  <a:cubicBezTo>
                    <a:pt x="1631" y="2648"/>
                    <a:pt x="1614" y="2641"/>
                    <a:pt x="1605" y="2639"/>
                  </a:cubicBezTo>
                  <a:cubicBezTo>
                    <a:pt x="1591" y="2636"/>
                    <a:pt x="1562" y="2635"/>
                    <a:pt x="1548" y="2639"/>
                  </a:cubicBezTo>
                  <a:cubicBezTo>
                    <a:pt x="1527" y="2646"/>
                    <a:pt x="1496" y="2683"/>
                    <a:pt x="1475" y="2690"/>
                  </a:cubicBezTo>
                  <a:cubicBezTo>
                    <a:pt x="1463" y="2694"/>
                    <a:pt x="1436" y="2692"/>
                    <a:pt x="1423" y="2689"/>
                  </a:cubicBezTo>
                  <a:cubicBezTo>
                    <a:pt x="1410" y="2685"/>
                    <a:pt x="1390" y="2666"/>
                    <a:pt x="1377" y="2663"/>
                  </a:cubicBezTo>
                  <a:cubicBezTo>
                    <a:pt x="1372" y="2661"/>
                    <a:pt x="1361" y="2662"/>
                    <a:pt x="1356" y="2663"/>
                  </a:cubicBezTo>
                  <a:cubicBezTo>
                    <a:pt x="1346" y="2664"/>
                    <a:pt x="1324" y="2668"/>
                    <a:pt x="1315" y="2674"/>
                  </a:cubicBezTo>
                  <a:cubicBezTo>
                    <a:pt x="1311" y="2677"/>
                    <a:pt x="1303" y="2687"/>
                    <a:pt x="1303" y="2692"/>
                  </a:cubicBezTo>
                  <a:cubicBezTo>
                    <a:pt x="1303" y="2700"/>
                    <a:pt x="1317" y="2712"/>
                    <a:pt x="1322" y="2718"/>
                  </a:cubicBezTo>
                  <a:cubicBezTo>
                    <a:pt x="1328" y="2726"/>
                    <a:pt x="1346" y="2737"/>
                    <a:pt x="1348" y="2747"/>
                  </a:cubicBezTo>
                  <a:cubicBezTo>
                    <a:pt x="1350" y="2762"/>
                    <a:pt x="1331" y="2790"/>
                    <a:pt x="1322" y="2801"/>
                  </a:cubicBezTo>
                  <a:cubicBezTo>
                    <a:pt x="1310" y="2815"/>
                    <a:pt x="1280" y="2837"/>
                    <a:pt x="1265" y="2846"/>
                  </a:cubicBezTo>
                  <a:cubicBezTo>
                    <a:pt x="1251" y="2854"/>
                    <a:pt x="1223" y="2867"/>
                    <a:pt x="1208" y="2869"/>
                  </a:cubicBezTo>
                  <a:cubicBezTo>
                    <a:pt x="1190" y="2872"/>
                    <a:pt x="1154" y="2860"/>
                    <a:pt x="1136" y="2862"/>
                  </a:cubicBezTo>
                  <a:cubicBezTo>
                    <a:pt x="1122" y="2864"/>
                    <a:pt x="1092" y="2870"/>
                    <a:pt x="1083" y="2881"/>
                  </a:cubicBezTo>
                  <a:cubicBezTo>
                    <a:pt x="1075" y="2889"/>
                    <a:pt x="1081" y="2916"/>
                    <a:pt x="1074" y="2925"/>
                  </a:cubicBezTo>
                  <a:cubicBezTo>
                    <a:pt x="1067" y="2935"/>
                    <a:pt x="1044" y="2948"/>
                    <a:pt x="1032" y="2948"/>
                  </a:cubicBezTo>
                  <a:cubicBezTo>
                    <a:pt x="1019" y="2948"/>
                    <a:pt x="994" y="2935"/>
                    <a:pt x="987" y="2924"/>
                  </a:cubicBezTo>
                  <a:cubicBezTo>
                    <a:pt x="982" y="2916"/>
                    <a:pt x="994" y="2894"/>
                    <a:pt x="987" y="2888"/>
                  </a:cubicBezTo>
                  <a:cubicBezTo>
                    <a:pt x="977" y="2879"/>
                    <a:pt x="945" y="2891"/>
                    <a:pt x="931" y="2894"/>
                  </a:cubicBezTo>
                  <a:cubicBezTo>
                    <a:pt x="915" y="2898"/>
                    <a:pt x="882" y="2908"/>
                    <a:pt x="871" y="2920"/>
                  </a:cubicBezTo>
                  <a:cubicBezTo>
                    <a:pt x="865" y="2926"/>
                    <a:pt x="865" y="2945"/>
                    <a:pt x="860" y="2950"/>
                  </a:cubicBezTo>
                  <a:cubicBezTo>
                    <a:pt x="847" y="2961"/>
                    <a:pt x="811" y="2961"/>
                    <a:pt x="795" y="2967"/>
                  </a:cubicBezTo>
                  <a:cubicBezTo>
                    <a:pt x="776" y="2974"/>
                    <a:pt x="736" y="2988"/>
                    <a:pt x="723" y="3003"/>
                  </a:cubicBezTo>
                  <a:cubicBezTo>
                    <a:pt x="718" y="3009"/>
                    <a:pt x="718" y="3026"/>
                    <a:pt x="715" y="3033"/>
                  </a:cubicBezTo>
                  <a:cubicBezTo>
                    <a:pt x="710" y="3041"/>
                    <a:pt x="699" y="3058"/>
                    <a:pt x="691" y="3061"/>
                  </a:cubicBezTo>
                  <a:cubicBezTo>
                    <a:pt x="679" y="3067"/>
                    <a:pt x="650" y="3057"/>
                    <a:pt x="637" y="3060"/>
                  </a:cubicBezTo>
                  <a:cubicBezTo>
                    <a:pt x="623" y="3064"/>
                    <a:pt x="599" y="3082"/>
                    <a:pt x="587" y="3090"/>
                  </a:cubicBezTo>
                  <a:cubicBezTo>
                    <a:pt x="579" y="3096"/>
                    <a:pt x="564" y="3111"/>
                    <a:pt x="555" y="3115"/>
                  </a:cubicBezTo>
                  <a:cubicBezTo>
                    <a:pt x="546" y="3119"/>
                    <a:pt x="525" y="3117"/>
                    <a:pt x="518" y="3122"/>
                  </a:cubicBezTo>
                  <a:cubicBezTo>
                    <a:pt x="512" y="3126"/>
                    <a:pt x="505" y="3140"/>
                    <a:pt x="502" y="3147"/>
                  </a:cubicBezTo>
                  <a:cubicBezTo>
                    <a:pt x="498" y="3153"/>
                    <a:pt x="488" y="3166"/>
                    <a:pt x="490" y="3173"/>
                  </a:cubicBezTo>
                  <a:cubicBezTo>
                    <a:pt x="493" y="3179"/>
                    <a:pt x="507" y="3185"/>
                    <a:pt x="514" y="3187"/>
                  </a:cubicBezTo>
                  <a:cubicBezTo>
                    <a:pt x="526" y="3189"/>
                    <a:pt x="551" y="3177"/>
                    <a:pt x="563" y="3178"/>
                  </a:cubicBezTo>
                  <a:cubicBezTo>
                    <a:pt x="572" y="3179"/>
                    <a:pt x="588" y="3185"/>
                    <a:pt x="593" y="3190"/>
                  </a:cubicBezTo>
                  <a:cubicBezTo>
                    <a:pt x="601" y="3198"/>
                    <a:pt x="611" y="3220"/>
                    <a:pt x="608" y="3230"/>
                  </a:cubicBezTo>
                  <a:cubicBezTo>
                    <a:pt x="606" y="3239"/>
                    <a:pt x="584" y="3247"/>
                    <a:pt x="580" y="3256"/>
                  </a:cubicBezTo>
                  <a:cubicBezTo>
                    <a:pt x="576" y="3265"/>
                    <a:pt x="586" y="3288"/>
                    <a:pt x="580" y="3296"/>
                  </a:cubicBezTo>
                  <a:cubicBezTo>
                    <a:pt x="573" y="3303"/>
                    <a:pt x="548" y="3303"/>
                    <a:pt x="540" y="3298"/>
                  </a:cubicBezTo>
                  <a:cubicBezTo>
                    <a:pt x="532" y="3293"/>
                    <a:pt x="533" y="3268"/>
                    <a:pt x="525" y="3265"/>
                  </a:cubicBezTo>
                  <a:cubicBezTo>
                    <a:pt x="512" y="3258"/>
                    <a:pt x="482" y="3275"/>
                    <a:pt x="468" y="3281"/>
                  </a:cubicBezTo>
                  <a:cubicBezTo>
                    <a:pt x="454" y="3287"/>
                    <a:pt x="431" y="3309"/>
                    <a:pt x="416" y="3314"/>
                  </a:cubicBezTo>
                  <a:cubicBezTo>
                    <a:pt x="406" y="3317"/>
                    <a:pt x="383" y="3325"/>
                    <a:pt x="375" y="3318"/>
                  </a:cubicBezTo>
                  <a:cubicBezTo>
                    <a:pt x="368" y="3311"/>
                    <a:pt x="369" y="3285"/>
                    <a:pt x="375" y="3277"/>
                  </a:cubicBezTo>
                  <a:cubicBezTo>
                    <a:pt x="382" y="3269"/>
                    <a:pt x="407" y="3273"/>
                    <a:pt x="416" y="3267"/>
                  </a:cubicBezTo>
                  <a:cubicBezTo>
                    <a:pt x="423" y="3263"/>
                    <a:pt x="432" y="3250"/>
                    <a:pt x="435" y="3242"/>
                  </a:cubicBezTo>
                  <a:cubicBezTo>
                    <a:pt x="437" y="3236"/>
                    <a:pt x="439" y="3221"/>
                    <a:pt x="435" y="3215"/>
                  </a:cubicBezTo>
                  <a:cubicBezTo>
                    <a:pt x="430" y="3208"/>
                    <a:pt x="412" y="3203"/>
                    <a:pt x="404" y="3204"/>
                  </a:cubicBezTo>
                  <a:cubicBezTo>
                    <a:pt x="398" y="3205"/>
                    <a:pt x="390" y="3216"/>
                    <a:pt x="385" y="3219"/>
                  </a:cubicBezTo>
                  <a:cubicBezTo>
                    <a:pt x="376" y="3224"/>
                    <a:pt x="353" y="3225"/>
                    <a:pt x="345" y="3232"/>
                  </a:cubicBezTo>
                  <a:cubicBezTo>
                    <a:pt x="336" y="3241"/>
                    <a:pt x="328" y="3266"/>
                    <a:pt x="323" y="3278"/>
                  </a:cubicBezTo>
                  <a:cubicBezTo>
                    <a:pt x="316" y="3298"/>
                    <a:pt x="303" y="3338"/>
                    <a:pt x="303" y="3359"/>
                  </a:cubicBezTo>
                  <a:cubicBezTo>
                    <a:pt x="304" y="3368"/>
                    <a:pt x="307" y="3388"/>
                    <a:pt x="314" y="3393"/>
                  </a:cubicBezTo>
                  <a:cubicBezTo>
                    <a:pt x="328" y="3404"/>
                    <a:pt x="366" y="3398"/>
                    <a:pt x="383" y="3393"/>
                  </a:cubicBezTo>
                  <a:cubicBezTo>
                    <a:pt x="390" y="3391"/>
                    <a:pt x="400" y="3377"/>
                    <a:pt x="407" y="3377"/>
                  </a:cubicBezTo>
                  <a:cubicBezTo>
                    <a:pt x="423" y="3378"/>
                    <a:pt x="449" y="3402"/>
                    <a:pt x="458" y="3415"/>
                  </a:cubicBezTo>
                  <a:cubicBezTo>
                    <a:pt x="466" y="3425"/>
                    <a:pt x="480" y="3451"/>
                    <a:pt x="476" y="3463"/>
                  </a:cubicBezTo>
                  <a:cubicBezTo>
                    <a:pt x="470" y="3476"/>
                    <a:pt x="431" y="3475"/>
                    <a:pt x="424" y="3488"/>
                  </a:cubicBezTo>
                  <a:cubicBezTo>
                    <a:pt x="421" y="3492"/>
                    <a:pt x="422" y="3502"/>
                    <a:pt x="425" y="3506"/>
                  </a:cubicBezTo>
                  <a:cubicBezTo>
                    <a:pt x="429" y="3512"/>
                    <a:pt x="443" y="3519"/>
                    <a:pt x="450" y="3521"/>
                  </a:cubicBezTo>
                  <a:cubicBezTo>
                    <a:pt x="462" y="3525"/>
                    <a:pt x="492" y="3518"/>
                    <a:pt x="503" y="3526"/>
                  </a:cubicBezTo>
                  <a:cubicBezTo>
                    <a:pt x="511" y="3531"/>
                    <a:pt x="513" y="3554"/>
                    <a:pt x="520" y="3561"/>
                  </a:cubicBezTo>
                  <a:cubicBezTo>
                    <a:pt x="527" y="3568"/>
                    <a:pt x="546" y="3574"/>
                    <a:pt x="555" y="3579"/>
                  </a:cubicBezTo>
                  <a:cubicBezTo>
                    <a:pt x="561" y="3583"/>
                    <a:pt x="578" y="3588"/>
                    <a:pt x="580" y="3595"/>
                  </a:cubicBezTo>
                  <a:cubicBezTo>
                    <a:pt x="583" y="3609"/>
                    <a:pt x="561" y="3635"/>
                    <a:pt x="552" y="3646"/>
                  </a:cubicBezTo>
                  <a:cubicBezTo>
                    <a:pt x="541" y="3660"/>
                    <a:pt x="511" y="3680"/>
                    <a:pt x="498" y="3692"/>
                  </a:cubicBezTo>
                  <a:cubicBezTo>
                    <a:pt x="487" y="3703"/>
                    <a:pt x="471" y="3731"/>
                    <a:pt x="457" y="3738"/>
                  </a:cubicBezTo>
                  <a:cubicBezTo>
                    <a:pt x="431" y="3751"/>
                    <a:pt x="369" y="3748"/>
                    <a:pt x="339" y="3750"/>
                  </a:cubicBezTo>
                  <a:cubicBezTo>
                    <a:pt x="325" y="3751"/>
                    <a:pt x="295" y="3746"/>
                    <a:pt x="281" y="3751"/>
                  </a:cubicBezTo>
                  <a:cubicBezTo>
                    <a:pt x="265" y="3758"/>
                    <a:pt x="248" y="3793"/>
                    <a:pt x="232" y="3797"/>
                  </a:cubicBezTo>
                  <a:cubicBezTo>
                    <a:pt x="221" y="3800"/>
                    <a:pt x="198" y="3793"/>
                    <a:pt x="189" y="3786"/>
                  </a:cubicBezTo>
                  <a:cubicBezTo>
                    <a:pt x="178" y="3777"/>
                    <a:pt x="164" y="3748"/>
                    <a:pt x="163" y="3733"/>
                  </a:cubicBezTo>
                  <a:cubicBezTo>
                    <a:pt x="163" y="3722"/>
                    <a:pt x="171" y="3700"/>
                    <a:pt x="179" y="3694"/>
                  </a:cubicBezTo>
                  <a:cubicBezTo>
                    <a:pt x="190" y="3687"/>
                    <a:pt x="222" y="3704"/>
                    <a:pt x="232" y="3694"/>
                  </a:cubicBezTo>
                  <a:cubicBezTo>
                    <a:pt x="238" y="3687"/>
                    <a:pt x="237" y="3663"/>
                    <a:pt x="232" y="3655"/>
                  </a:cubicBezTo>
                  <a:cubicBezTo>
                    <a:pt x="222" y="3642"/>
                    <a:pt x="187" y="3636"/>
                    <a:pt x="171" y="3634"/>
                  </a:cubicBezTo>
                  <a:cubicBezTo>
                    <a:pt x="161" y="3632"/>
                    <a:pt x="140" y="3638"/>
                    <a:pt x="131" y="3634"/>
                  </a:cubicBezTo>
                  <a:cubicBezTo>
                    <a:pt x="116" y="3626"/>
                    <a:pt x="98" y="3593"/>
                    <a:pt x="93" y="3577"/>
                  </a:cubicBezTo>
                  <a:cubicBezTo>
                    <a:pt x="88" y="3561"/>
                    <a:pt x="88" y="3527"/>
                    <a:pt x="93" y="3511"/>
                  </a:cubicBezTo>
                  <a:cubicBezTo>
                    <a:pt x="95" y="3502"/>
                    <a:pt x="116" y="3487"/>
                    <a:pt x="114" y="3478"/>
                  </a:cubicBezTo>
                  <a:cubicBezTo>
                    <a:pt x="111" y="3468"/>
                    <a:pt x="86" y="3467"/>
                    <a:pt x="80" y="3459"/>
                  </a:cubicBezTo>
                  <a:cubicBezTo>
                    <a:pt x="74" y="3450"/>
                    <a:pt x="77" y="3424"/>
                    <a:pt x="69" y="3416"/>
                  </a:cubicBezTo>
                  <a:cubicBezTo>
                    <a:pt x="60" y="3405"/>
                    <a:pt x="27" y="3405"/>
                    <a:pt x="18" y="3395"/>
                  </a:cubicBezTo>
                  <a:cubicBezTo>
                    <a:pt x="7" y="3380"/>
                    <a:pt x="0" y="3339"/>
                    <a:pt x="5" y="3320"/>
                  </a:cubicBezTo>
                  <a:cubicBezTo>
                    <a:pt x="9" y="3306"/>
                    <a:pt x="42" y="3290"/>
                    <a:pt x="46" y="3275"/>
                  </a:cubicBezTo>
                  <a:cubicBezTo>
                    <a:pt x="50" y="3255"/>
                    <a:pt x="23" y="3217"/>
                    <a:pt x="21" y="3196"/>
                  </a:cubicBezTo>
                  <a:cubicBezTo>
                    <a:pt x="20" y="3186"/>
                    <a:pt x="20" y="3163"/>
                    <a:pt x="25" y="3153"/>
                  </a:cubicBezTo>
                  <a:cubicBezTo>
                    <a:pt x="30" y="3141"/>
                    <a:pt x="57" y="3128"/>
                    <a:pt x="63" y="3116"/>
                  </a:cubicBezTo>
                  <a:cubicBezTo>
                    <a:pt x="68" y="3107"/>
                    <a:pt x="67" y="3085"/>
                    <a:pt x="70" y="3075"/>
                  </a:cubicBezTo>
                  <a:cubicBezTo>
                    <a:pt x="74" y="3064"/>
                    <a:pt x="83" y="3042"/>
                    <a:pt x="93" y="3035"/>
                  </a:cubicBezTo>
                  <a:cubicBezTo>
                    <a:pt x="106" y="3027"/>
                    <a:pt x="143" y="3038"/>
                    <a:pt x="155" y="3028"/>
                  </a:cubicBezTo>
                  <a:cubicBezTo>
                    <a:pt x="164" y="3020"/>
                    <a:pt x="175" y="2993"/>
                    <a:pt x="171" y="2982"/>
                  </a:cubicBezTo>
                  <a:cubicBezTo>
                    <a:pt x="165" y="2967"/>
                    <a:pt x="128" y="2956"/>
                    <a:pt x="111" y="2952"/>
                  </a:cubicBezTo>
                  <a:cubicBezTo>
                    <a:pt x="97" y="2949"/>
                    <a:pt x="66" y="2958"/>
                    <a:pt x="50" y="2955"/>
                  </a:cubicBezTo>
                  <a:cubicBezTo>
                    <a:pt x="54" y="2920"/>
                    <a:pt x="75" y="2856"/>
                    <a:pt x="93" y="2838"/>
                  </a:cubicBezTo>
                  <a:cubicBezTo>
                    <a:pt x="106" y="2824"/>
                    <a:pt x="153" y="2825"/>
                    <a:pt x="166" y="2811"/>
                  </a:cubicBezTo>
                  <a:cubicBezTo>
                    <a:pt x="188" y="2789"/>
                    <a:pt x="185" y="2720"/>
                    <a:pt x="202" y="2695"/>
                  </a:cubicBezTo>
                  <a:cubicBezTo>
                    <a:pt x="211" y="2680"/>
                    <a:pt x="238" y="2655"/>
                    <a:pt x="254" y="2649"/>
                  </a:cubicBezTo>
                  <a:cubicBezTo>
                    <a:pt x="287" y="2635"/>
                    <a:pt x="361" y="2647"/>
                    <a:pt x="396" y="2641"/>
                  </a:cubicBezTo>
                  <a:cubicBezTo>
                    <a:pt x="414" y="2637"/>
                    <a:pt x="459" y="2636"/>
                    <a:pt x="465" y="2619"/>
                  </a:cubicBezTo>
                  <a:cubicBezTo>
                    <a:pt x="469" y="2605"/>
                    <a:pt x="433" y="2585"/>
                    <a:pt x="429" y="2570"/>
                  </a:cubicBezTo>
                  <a:cubicBezTo>
                    <a:pt x="420" y="2539"/>
                    <a:pt x="412" y="2464"/>
                    <a:pt x="434" y="2441"/>
                  </a:cubicBezTo>
                  <a:cubicBezTo>
                    <a:pt x="456" y="2418"/>
                    <a:pt x="531" y="2441"/>
                    <a:pt x="560" y="2430"/>
                  </a:cubicBezTo>
                  <a:cubicBezTo>
                    <a:pt x="595" y="2417"/>
                    <a:pt x="668" y="2378"/>
                    <a:pt x="678" y="2344"/>
                  </a:cubicBezTo>
                  <a:cubicBezTo>
                    <a:pt x="683" y="2324"/>
                    <a:pt x="655" y="2287"/>
                    <a:pt x="648" y="2268"/>
                  </a:cubicBezTo>
                  <a:cubicBezTo>
                    <a:pt x="644" y="2258"/>
                    <a:pt x="631" y="2239"/>
                    <a:pt x="631" y="2228"/>
                  </a:cubicBezTo>
                  <a:cubicBezTo>
                    <a:pt x="632" y="2208"/>
                    <a:pt x="649" y="2168"/>
                    <a:pt x="664" y="2155"/>
                  </a:cubicBezTo>
                  <a:cubicBezTo>
                    <a:pt x="687" y="2134"/>
                    <a:pt x="752" y="2129"/>
                    <a:pt x="779" y="2114"/>
                  </a:cubicBezTo>
                  <a:cubicBezTo>
                    <a:pt x="816" y="2095"/>
                    <a:pt x="881" y="2042"/>
                    <a:pt x="913" y="2015"/>
                  </a:cubicBezTo>
                  <a:cubicBezTo>
                    <a:pt x="952" y="1981"/>
                    <a:pt x="1040" y="1916"/>
                    <a:pt x="1061" y="1869"/>
                  </a:cubicBezTo>
                  <a:cubicBezTo>
                    <a:pt x="1072" y="1843"/>
                    <a:pt x="1072" y="1783"/>
                    <a:pt x="1066" y="1755"/>
                  </a:cubicBezTo>
                  <a:cubicBezTo>
                    <a:pt x="1062" y="1738"/>
                    <a:pt x="1038" y="1710"/>
                    <a:pt x="1033" y="1693"/>
                  </a:cubicBezTo>
                  <a:cubicBezTo>
                    <a:pt x="1026" y="1662"/>
                    <a:pt x="1029" y="1596"/>
                    <a:pt x="1033" y="1564"/>
                  </a:cubicBezTo>
                  <a:cubicBezTo>
                    <a:pt x="1040" y="1521"/>
                    <a:pt x="1132" y="1439"/>
                    <a:pt x="1156" y="1403"/>
                  </a:cubicBezTo>
                  <a:cubicBezTo>
                    <a:pt x="1168" y="1383"/>
                    <a:pt x="1216" y="1361"/>
                    <a:pt x="1227" y="1341"/>
                  </a:cubicBezTo>
                  <a:cubicBezTo>
                    <a:pt x="1238" y="1319"/>
                    <a:pt x="1219" y="1262"/>
                    <a:pt x="1235" y="1243"/>
                  </a:cubicBezTo>
                  <a:cubicBezTo>
                    <a:pt x="1248" y="1227"/>
                    <a:pt x="1299" y="1231"/>
                    <a:pt x="1317" y="1219"/>
                  </a:cubicBezTo>
                  <a:cubicBezTo>
                    <a:pt x="1340" y="1203"/>
                    <a:pt x="1379" y="1157"/>
                    <a:pt x="1385" y="1130"/>
                  </a:cubicBezTo>
                  <a:cubicBezTo>
                    <a:pt x="1391" y="1106"/>
                    <a:pt x="1366" y="1060"/>
                    <a:pt x="1363" y="1036"/>
                  </a:cubicBezTo>
                  <a:cubicBezTo>
                    <a:pt x="1361" y="1018"/>
                    <a:pt x="1356" y="979"/>
                    <a:pt x="1363" y="963"/>
                  </a:cubicBezTo>
                  <a:cubicBezTo>
                    <a:pt x="1374" y="940"/>
                    <a:pt x="1427" y="918"/>
                    <a:pt x="1437" y="895"/>
                  </a:cubicBezTo>
                  <a:cubicBezTo>
                    <a:pt x="1445" y="878"/>
                    <a:pt x="1445" y="838"/>
                    <a:pt x="1440" y="820"/>
                  </a:cubicBezTo>
                  <a:cubicBezTo>
                    <a:pt x="1437" y="807"/>
                    <a:pt x="1416" y="789"/>
                    <a:pt x="1413" y="777"/>
                  </a:cubicBezTo>
                  <a:cubicBezTo>
                    <a:pt x="1409" y="764"/>
                    <a:pt x="1417" y="735"/>
                    <a:pt x="1413" y="723"/>
                  </a:cubicBezTo>
                  <a:cubicBezTo>
                    <a:pt x="1407" y="706"/>
                    <a:pt x="1375" y="683"/>
                    <a:pt x="1369" y="666"/>
                  </a:cubicBezTo>
                  <a:cubicBezTo>
                    <a:pt x="1363" y="649"/>
                    <a:pt x="1354" y="610"/>
                    <a:pt x="1363" y="596"/>
                  </a:cubicBezTo>
                  <a:cubicBezTo>
                    <a:pt x="1364" y="595"/>
                    <a:pt x="1364" y="595"/>
                    <a:pt x="1365" y="5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9" name="Freeform 62"/>
            <p:cNvSpPr>
              <a:spLocks/>
            </p:cNvSpPr>
            <p:nvPr/>
          </p:nvSpPr>
          <p:spPr bwMode="auto">
            <a:xfrm>
              <a:off x="5262562" y="5168900"/>
              <a:ext cx="34925" cy="41275"/>
            </a:xfrm>
            <a:custGeom>
              <a:avLst/>
              <a:gdLst>
                <a:gd name="T0" fmla="*/ 5 w 22"/>
                <a:gd name="T1" fmla="*/ 10 h 26"/>
                <a:gd name="T2" fmla="*/ 3 w 22"/>
                <a:gd name="T3" fmla="*/ 14 h 26"/>
                <a:gd name="T4" fmla="*/ 0 w 22"/>
                <a:gd name="T5" fmla="*/ 12 h 26"/>
                <a:gd name="T6" fmla="*/ 0 w 22"/>
                <a:gd name="T7" fmla="*/ 8 h 26"/>
                <a:gd name="T8" fmla="*/ 4 w 22"/>
                <a:gd name="T9" fmla="*/ 4 h 26"/>
                <a:gd name="T10" fmla="*/ 7 w 22"/>
                <a:gd name="T11" fmla="*/ 0 h 26"/>
                <a:gd name="T12" fmla="*/ 10 w 22"/>
                <a:gd name="T13" fmla="*/ 2 h 26"/>
                <a:gd name="T14" fmla="*/ 13 w 22"/>
                <a:gd name="T15" fmla="*/ 4 h 26"/>
                <a:gd name="T16" fmla="*/ 21 w 22"/>
                <a:gd name="T17" fmla="*/ 5 h 26"/>
                <a:gd name="T18" fmla="*/ 22 w 22"/>
                <a:gd name="T19" fmla="*/ 12 h 26"/>
                <a:gd name="T20" fmla="*/ 20 w 22"/>
                <a:gd name="T21" fmla="*/ 15 h 26"/>
                <a:gd name="T22" fmla="*/ 20 w 22"/>
                <a:gd name="T23" fmla="*/ 20 h 26"/>
                <a:gd name="T24" fmla="*/ 15 w 22"/>
                <a:gd name="T25" fmla="*/ 22 h 26"/>
                <a:gd name="T26" fmla="*/ 12 w 22"/>
                <a:gd name="T27" fmla="*/ 26 h 26"/>
                <a:gd name="T28" fmla="*/ 4 w 22"/>
                <a:gd name="T29" fmla="*/ 26 h 26"/>
                <a:gd name="T30" fmla="*/ 3 w 22"/>
                <a:gd name="T31" fmla="*/ 21 h 26"/>
                <a:gd name="T32" fmla="*/ 5 w 22"/>
                <a:gd name="T33" fmla="*/ 19 h 26"/>
                <a:gd name="T34" fmla="*/ 9 w 22"/>
                <a:gd name="T35" fmla="*/ 19 h 26"/>
                <a:gd name="T36" fmla="*/ 14 w 22"/>
                <a:gd name="T37" fmla="*/ 17 h 26"/>
                <a:gd name="T38" fmla="*/ 14 w 22"/>
                <a:gd name="T39" fmla="*/ 13 h 26"/>
                <a:gd name="T40" fmla="*/ 11 w 22"/>
                <a:gd name="T41" fmla="*/ 9 h 26"/>
                <a:gd name="T42" fmla="*/ 5 w 22"/>
                <a:gd name="T4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5" y="10"/>
                  </a:moveTo>
                  <a:lnTo>
                    <a:pt x="3" y="14"/>
                  </a:lnTo>
                  <a:lnTo>
                    <a:pt x="0" y="12"/>
                  </a:lnTo>
                  <a:lnTo>
                    <a:pt x="0" y="8"/>
                  </a:lnTo>
                  <a:lnTo>
                    <a:pt x="4" y="4"/>
                  </a:lnTo>
                  <a:lnTo>
                    <a:pt x="7" y="0"/>
                  </a:lnTo>
                  <a:lnTo>
                    <a:pt x="10" y="2"/>
                  </a:lnTo>
                  <a:lnTo>
                    <a:pt x="13" y="4"/>
                  </a:lnTo>
                  <a:lnTo>
                    <a:pt x="21" y="5"/>
                  </a:lnTo>
                  <a:lnTo>
                    <a:pt x="22" y="12"/>
                  </a:lnTo>
                  <a:lnTo>
                    <a:pt x="20" y="15"/>
                  </a:lnTo>
                  <a:lnTo>
                    <a:pt x="20" y="20"/>
                  </a:lnTo>
                  <a:lnTo>
                    <a:pt x="15" y="22"/>
                  </a:lnTo>
                  <a:lnTo>
                    <a:pt x="12" y="26"/>
                  </a:lnTo>
                  <a:lnTo>
                    <a:pt x="4" y="26"/>
                  </a:lnTo>
                  <a:lnTo>
                    <a:pt x="3" y="21"/>
                  </a:lnTo>
                  <a:lnTo>
                    <a:pt x="5" y="19"/>
                  </a:lnTo>
                  <a:lnTo>
                    <a:pt x="9" y="19"/>
                  </a:lnTo>
                  <a:lnTo>
                    <a:pt x="14" y="17"/>
                  </a:lnTo>
                  <a:lnTo>
                    <a:pt x="14" y="13"/>
                  </a:lnTo>
                  <a:lnTo>
                    <a:pt x="11" y="9"/>
                  </a:lnTo>
                  <a:lnTo>
                    <a:pt x="5" y="10"/>
                  </a:ln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grpSp>
      <p:sp>
        <p:nvSpPr>
          <p:cNvPr id="8" name="矩形 7"/>
          <p:cNvSpPr/>
          <p:nvPr/>
        </p:nvSpPr>
        <p:spPr bwMode="auto">
          <a:xfrm>
            <a:off x="738425" y="3530332"/>
            <a:ext cx="6417818" cy="2616382"/>
          </a:xfrm>
          <a:prstGeom prst="rect">
            <a:avLst/>
          </a:prstGeom>
          <a:solidFill>
            <a:schemeClr val="tx1">
              <a:alpha val="5000"/>
            </a:schemeClr>
          </a:solidFill>
          <a:ln w="25400" cap="flat" cmpd="sng" algn="ctr">
            <a:solidFill>
              <a:srgbClr val="1F497D">
                <a:lumMod val="75000"/>
              </a:srgbClr>
            </a:solidFill>
            <a:prstDash val="solid"/>
          </a:ln>
          <a:effectLst/>
          <a:ex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black"/>
              </a:solidFill>
              <a:cs typeface="+mn-ea"/>
              <a:sym typeface="+mn-lt"/>
            </a:endParaRPr>
          </a:p>
        </p:txBody>
      </p:sp>
      <p:sp>
        <p:nvSpPr>
          <p:cNvPr id="10" name="矩形 9"/>
          <p:cNvSpPr/>
          <p:nvPr/>
        </p:nvSpPr>
        <p:spPr bwMode="auto">
          <a:xfrm>
            <a:off x="805584" y="1131835"/>
            <a:ext cx="2017776"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1" name="矩形 10"/>
          <p:cNvSpPr/>
          <p:nvPr/>
        </p:nvSpPr>
        <p:spPr bwMode="auto">
          <a:xfrm>
            <a:off x="5123089" y="1124810"/>
            <a:ext cx="1997860"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2" name="矩形 11"/>
          <p:cNvSpPr/>
          <p:nvPr/>
        </p:nvSpPr>
        <p:spPr bwMode="auto">
          <a:xfrm>
            <a:off x="2968464" y="1131835"/>
            <a:ext cx="2023811"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3" name="Rectangle 9"/>
          <p:cNvSpPr>
            <a:spLocks noChangeArrowheads="1"/>
          </p:cNvSpPr>
          <p:nvPr/>
        </p:nvSpPr>
        <p:spPr bwMode="auto">
          <a:xfrm>
            <a:off x="1371886" y="1600768"/>
            <a:ext cx="1379830"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支持</a:t>
            </a:r>
            <a:r>
              <a:rPr lang="en-US" altLang="zh-CN" sz="1200" dirty="0">
                <a:solidFill>
                  <a:prstClr val="black"/>
                </a:solidFill>
                <a:cs typeface="+mn-ea"/>
                <a:sym typeface="+mn-lt"/>
              </a:rPr>
              <a:t>6</a:t>
            </a:r>
            <a:r>
              <a:rPr lang="zh-CN" altLang="en-US" sz="1200" dirty="0">
                <a:solidFill>
                  <a:prstClr val="black"/>
                </a:solidFill>
                <a:cs typeface="+mn-ea"/>
                <a:sym typeface="+mn-lt"/>
              </a:rPr>
              <a:t>种主流开发语言的开源组件镜像适合各类开发者的开发场景使用</a:t>
            </a:r>
            <a:endParaRPr lang="en-US" altLang="zh-CN" sz="1200" dirty="0">
              <a:solidFill>
                <a:prstClr val="black"/>
              </a:solidFill>
              <a:effectLst>
                <a:outerShdw blurRad="38100" dist="38100" dir="2700000" algn="tl">
                  <a:srgbClr val="000000">
                    <a:alpha val="43137"/>
                  </a:srgbClr>
                </a:outerShdw>
              </a:effectLst>
              <a:cs typeface="+mn-ea"/>
              <a:sym typeface="+mn-lt"/>
            </a:endParaRPr>
          </a:p>
        </p:txBody>
      </p:sp>
      <p:grpSp>
        <p:nvGrpSpPr>
          <p:cNvPr id="14" name="组合 103"/>
          <p:cNvGrpSpPr>
            <a:grpSpLocks noChangeAspect="1"/>
          </p:cNvGrpSpPr>
          <p:nvPr/>
        </p:nvGrpSpPr>
        <p:grpSpPr>
          <a:xfrm>
            <a:off x="848528" y="1702769"/>
            <a:ext cx="439324" cy="478176"/>
            <a:chOff x="15897217" y="7312025"/>
            <a:chExt cx="365133" cy="412750"/>
          </a:xfrm>
          <a:solidFill>
            <a:sysClr val="window" lastClr="FFFFFF"/>
          </a:solidFill>
        </p:grpSpPr>
        <p:sp>
          <p:nvSpPr>
            <p:cNvPr id="15"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6"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7"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8"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grpSp>
      <p:sp>
        <p:nvSpPr>
          <p:cNvPr id="20" name="Rectangle 9"/>
          <p:cNvSpPr>
            <a:spLocks noChangeArrowheads="1"/>
          </p:cNvSpPr>
          <p:nvPr/>
        </p:nvSpPr>
        <p:spPr bwMode="auto">
          <a:xfrm>
            <a:off x="915636" y="1243676"/>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主流语言开发组件镜像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1" name="Rectangle 9"/>
          <p:cNvSpPr>
            <a:spLocks noChangeArrowheads="1"/>
          </p:cNvSpPr>
          <p:nvPr/>
        </p:nvSpPr>
        <p:spPr bwMode="auto">
          <a:xfrm>
            <a:off x="3299956" y="1243676"/>
            <a:ext cx="1435356"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常用开发工具镜像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5" name="Rectangle 9"/>
          <p:cNvSpPr>
            <a:spLocks noChangeArrowheads="1"/>
          </p:cNvSpPr>
          <p:nvPr/>
        </p:nvSpPr>
        <p:spPr bwMode="auto">
          <a:xfrm>
            <a:off x="3590778" y="1583287"/>
            <a:ext cx="1354746"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30</a:t>
            </a:r>
            <a:r>
              <a:rPr lang="zh-CN" altLang="en-US" sz="1200" dirty="0">
                <a:solidFill>
                  <a:prstClr val="black"/>
                </a:solidFill>
                <a:cs typeface="+mn-ea"/>
                <a:sym typeface="+mn-lt"/>
              </a:rPr>
              <a:t>种常用开发者工具镜像，配套各种开发场景的需要</a:t>
            </a:r>
            <a:endParaRPr lang="en-US" altLang="zh-CN" sz="1200" dirty="0">
              <a:solidFill>
                <a:prstClr val="black"/>
              </a:solidFill>
              <a:cs typeface="+mn-ea"/>
              <a:sym typeface="+mn-lt"/>
            </a:endParaRPr>
          </a:p>
        </p:txBody>
      </p:sp>
      <p:sp>
        <p:nvSpPr>
          <p:cNvPr id="29" name="Rectangle 9"/>
          <p:cNvSpPr>
            <a:spLocks noChangeArrowheads="1"/>
          </p:cNvSpPr>
          <p:nvPr/>
        </p:nvSpPr>
        <p:spPr bwMode="auto">
          <a:xfrm>
            <a:off x="5224921" y="1241928"/>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热门开源操作系统镜像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30" name="Rectangle 9"/>
          <p:cNvSpPr>
            <a:spLocks noChangeArrowheads="1"/>
          </p:cNvSpPr>
          <p:nvPr/>
        </p:nvSpPr>
        <p:spPr bwMode="auto">
          <a:xfrm>
            <a:off x="5744624" y="1543785"/>
            <a:ext cx="1318963"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22</a:t>
            </a:r>
            <a:r>
              <a:rPr lang="zh-CN" altLang="en-US" sz="1200" dirty="0">
                <a:solidFill>
                  <a:prstClr val="black"/>
                </a:solidFill>
                <a:cs typeface="+mn-ea"/>
                <a:sym typeface="+mn-lt"/>
              </a:rPr>
              <a:t>种热门开源操作系统的镜像供开发者按需选用并提供快捷下载方式</a:t>
            </a:r>
            <a:endParaRPr lang="en-US" altLang="zh-CN" sz="1200" dirty="0">
              <a:solidFill>
                <a:prstClr val="black"/>
              </a:solidFill>
              <a:cs typeface="+mn-ea"/>
              <a:sym typeface="+mn-lt"/>
            </a:endParaRPr>
          </a:p>
        </p:txBody>
      </p:sp>
      <p:sp>
        <p:nvSpPr>
          <p:cNvPr id="129" name="文本框 128"/>
          <p:cNvSpPr txBox="1"/>
          <p:nvPr/>
        </p:nvSpPr>
        <p:spPr>
          <a:xfrm>
            <a:off x="4567153" y="3821921"/>
            <a:ext cx="2678025" cy="2308324"/>
          </a:xfrm>
          <a:prstGeom prst="rect">
            <a:avLst/>
          </a:prstGeom>
          <a:noFill/>
        </p:spPr>
        <p:txBody>
          <a:bodyPr wrap="square" rtlCol="0">
            <a:spAutoFit/>
          </a:bodyPr>
          <a:lstStyle/>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国外开源组件</a:t>
            </a:r>
            <a:r>
              <a:rPr lang="zh-CN" altLang="en-US" sz="1200" b="1" dirty="0">
                <a:solidFill>
                  <a:prstClr val="black"/>
                </a:solidFill>
                <a:cs typeface="+mn-ea"/>
                <a:sym typeface="+mn-lt"/>
              </a:rPr>
              <a:t>下载</a:t>
            </a:r>
            <a:r>
              <a:rPr lang="zh-CN" altLang="en-US" sz="1200" b="1" dirty="0" smtClean="0">
                <a:solidFill>
                  <a:prstClr val="black"/>
                </a:solidFill>
                <a:cs typeface="+mn-ea"/>
                <a:sym typeface="+mn-lt"/>
              </a:rPr>
              <a:t>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内容不</a:t>
            </a:r>
            <a:r>
              <a:rPr lang="zh-CN" altLang="en-US" sz="1200" b="1" dirty="0" smtClean="0">
                <a:solidFill>
                  <a:prstClr val="black"/>
                </a:solidFill>
                <a:cs typeface="+mn-ea"/>
                <a:sym typeface="+mn-lt"/>
              </a:rPr>
              <a:t>全面；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异地协作</a:t>
            </a:r>
            <a:r>
              <a:rPr lang="zh-CN" altLang="en-US" sz="1200" b="1" dirty="0">
                <a:solidFill>
                  <a:prstClr val="black"/>
                </a:solidFill>
                <a:cs typeface="+mn-ea"/>
                <a:sym typeface="+mn-lt"/>
              </a:rPr>
              <a:t>难以保证多地下载</a:t>
            </a:r>
            <a:r>
              <a:rPr lang="zh-CN" altLang="en-US" sz="1200" dirty="0" smtClean="0">
                <a:solidFill>
                  <a:prstClr val="black"/>
                </a:solidFill>
                <a:cs typeface="+mn-ea"/>
                <a:sym typeface="+mn-lt"/>
              </a:rPr>
              <a:t>速度；</a:t>
            </a: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开发对各包管理工具</a:t>
            </a:r>
            <a:r>
              <a:rPr lang="zh-CN" altLang="en-US" sz="1200" b="1" dirty="0">
                <a:solidFill>
                  <a:prstClr val="black"/>
                </a:solidFill>
                <a:cs typeface="+mn-ea"/>
                <a:sym typeface="+mn-lt"/>
              </a:rPr>
              <a:t>配置不</a:t>
            </a:r>
            <a:r>
              <a:rPr lang="zh-CN" altLang="en-US" sz="1200" b="1" dirty="0" smtClean="0">
                <a:solidFill>
                  <a:prstClr val="black"/>
                </a:solidFill>
                <a:cs typeface="+mn-ea"/>
                <a:sym typeface="+mn-lt"/>
              </a:rPr>
              <a:t>了解；</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开源组件</a:t>
            </a:r>
            <a:r>
              <a:rPr lang="zh-CN" altLang="en-US" sz="1200" b="1" dirty="0">
                <a:solidFill>
                  <a:prstClr val="black"/>
                </a:solidFill>
                <a:cs typeface="+mn-ea"/>
                <a:sym typeface="+mn-lt"/>
              </a:rPr>
              <a:t>来源有安全</a:t>
            </a:r>
            <a:r>
              <a:rPr lang="zh-CN" altLang="en-US" sz="1200" b="1" dirty="0" smtClean="0">
                <a:solidFill>
                  <a:prstClr val="black"/>
                </a:solidFill>
                <a:cs typeface="+mn-ea"/>
                <a:sym typeface="+mn-lt"/>
              </a:rPr>
              <a:t>风险；</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不能保证长期维护和</a:t>
            </a:r>
            <a:r>
              <a:rPr lang="zh-CN" altLang="en-US" sz="1200" b="1" dirty="0" smtClean="0">
                <a:solidFill>
                  <a:prstClr val="black"/>
                </a:solidFill>
                <a:cs typeface="+mn-ea"/>
                <a:sym typeface="+mn-lt"/>
              </a:rPr>
              <a:t>稳定。</a:t>
            </a:r>
            <a:endParaRPr lang="en-US" altLang="zh-CN" sz="1200" b="1" dirty="0">
              <a:solidFill>
                <a:prstClr val="black"/>
              </a:solidFill>
              <a:cs typeface="+mn-ea"/>
              <a:sym typeface="+mn-lt"/>
            </a:endParaRPr>
          </a:p>
        </p:txBody>
      </p:sp>
      <p:pic>
        <p:nvPicPr>
          <p:cNvPr id="131" name="图片 130"/>
          <p:cNvPicPr>
            <a:picLocks noChangeAspect="1"/>
          </p:cNvPicPr>
          <p:nvPr/>
        </p:nvPicPr>
        <p:blipFill>
          <a:blip r:embed="rId3"/>
          <a:stretch>
            <a:fillRect/>
          </a:stretch>
        </p:blipFill>
        <p:spPr>
          <a:xfrm>
            <a:off x="3001932" y="3615322"/>
            <a:ext cx="134781" cy="2530108"/>
          </a:xfrm>
          <a:prstGeom prst="rect">
            <a:avLst/>
          </a:prstGeom>
        </p:spPr>
      </p:pic>
      <p:sp>
        <p:nvSpPr>
          <p:cNvPr id="152" name="文本框 151"/>
          <p:cNvSpPr txBox="1"/>
          <p:nvPr/>
        </p:nvSpPr>
        <p:spPr>
          <a:xfrm>
            <a:off x="3434829" y="5955838"/>
            <a:ext cx="1203591" cy="276999"/>
          </a:xfrm>
          <a:prstGeom prst="rect">
            <a:avLst/>
          </a:prstGeom>
          <a:noFill/>
        </p:spPr>
        <p:txBody>
          <a:bodyPr wrap="square" rtlCol="0">
            <a:spAutoFit/>
          </a:bodyPr>
          <a:lstStyle/>
          <a:p>
            <a:pPr defTabSz="1218418" eaLnBrk="0" fontAlgn="base" hangingPunct="0">
              <a:spcBef>
                <a:spcPct val="0"/>
              </a:spcBef>
              <a:spcAft>
                <a:spcPct val="0"/>
              </a:spcAft>
            </a:pPr>
            <a:r>
              <a:rPr lang="en-US" altLang="zh-CN" sz="1200" b="1" dirty="0">
                <a:solidFill>
                  <a:prstClr val="black"/>
                </a:solidFill>
                <a:cs typeface="+mn-ea"/>
                <a:sym typeface="+mn-lt"/>
              </a:rPr>
              <a:t>……………………</a:t>
            </a:r>
            <a:endParaRPr lang="zh-CN" altLang="en-US" sz="1200" b="1" dirty="0">
              <a:solidFill>
                <a:prstClr val="black"/>
              </a:solidFill>
              <a:cs typeface="+mn-ea"/>
              <a:sym typeface="+mn-lt"/>
            </a:endParaRPr>
          </a:p>
        </p:txBody>
      </p:sp>
      <p:sp>
        <p:nvSpPr>
          <p:cNvPr id="154" name="文本框 153"/>
          <p:cNvSpPr txBox="1"/>
          <p:nvPr/>
        </p:nvSpPr>
        <p:spPr>
          <a:xfrm>
            <a:off x="1307069" y="3774154"/>
            <a:ext cx="1279905"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国内开发者</a:t>
            </a:r>
          </a:p>
        </p:txBody>
      </p:sp>
      <p:sp>
        <p:nvSpPr>
          <p:cNvPr id="155" name="文本框 154"/>
          <p:cNvSpPr txBox="1"/>
          <p:nvPr/>
        </p:nvSpPr>
        <p:spPr>
          <a:xfrm>
            <a:off x="3332919" y="3648930"/>
            <a:ext cx="1343456"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国外开源组件</a:t>
            </a:r>
          </a:p>
        </p:txBody>
      </p:sp>
      <p:grpSp>
        <p:nvGrpSpPr>
          <p:cNvPr id="222" name="组合 221"/>
          <p:cNvGrpSpPr/>
          <p:nvPr/>
        </p:nvGrpSpPr>
        <p:grpSpPr>
          <a:xfrm>
            <a:off x="2790605" y="4056328"/>
            <a:ext cx="484054" cy="1689124"/>
            <a:chOff x="2477366" y="3867876"/>
            <a:chExt cx="586953" cy="1690224"/>
          </a:xfrm>
        </p:grpSpPr>
        <p:cxnSp>
          <p:nvCxnSpPr>
            <p:cNvPr id="156" name="直接箭头连接符 155"/>
            <p:cNvCxnSpPr/>
            <p:nvPr/>
          </p:nvCxnSpPr>
          <p:spPr>
            <a:xfrm flipH="1">
              <a:off x="2477366" y="3867876"/>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2495705" y="4314244"/>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2477366" y="4745715"/>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H="1">
              <a:off x="2477366" y="5155348"/>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H="1">
              <a:off x="2481513" y="5551111"/>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1" name="文本框 160"/>
          <p:cNvSpPr txBox="1"/>
          <p:nvPr/>
        </p:nvSpPr>
        <p:spPr>
          <a:xfrm>
            <a:off x="1646212" y="4761834"/>
            <a:ext cx="557197" cy="523220"/>
          </a:xfrm>
          <a:prstGeom prst="rect">
            <a:avLst/>
          </a:prstGeom>
          <a:noFill/>
        </p:spPr>
        <p:txBody>
          <a:bodyPr wrap="square" rtlCol="0">
            <a:spAutoFit/>
          </a:bodyPr>
          <a:lstStyle/>
          <a:p>
            <a:pPr defTabSz="1218418" eaLnBrk="0" fontAlgn="base" hangingPunct="0">
              <a:spcBef>
                <a:spcPct val="0"/>
              </a:spcBef>
              <a:spcAft>
                <a:spcPct val="0"/>
              </a:spcAft>
            </a:pPr>
            <a:r>
              <a:rPr lang="zh-CN" altLang="en-US" sz="2800" b="1" dirty="0">
                <a:solidFill>
                  <a:srgbClr val="C7000B"/>
                </a:solidFill>
                <a:cs typeface="+mn-ea"/>
                <a:sym typeface="+mn-lt"/>
              </a:rPr>
              <a:t>慢</a:t>
            </a:r>
          </a:p>
        </p:txBody>
      </p:sp>
      <p:pic>
        <p:nvPicPr>
          <p:cNvPr id="224" name="图片 2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990" y="3901349"/>
            <a:ext cx="371250" cy="365923"/>
          </a:xfrm>
          <a:prstGeom prst="rect">
            <a:avLst/>
          </a:prstGeom>
        </p:spPr>
      </p:pic>
      <p:pic>
        <p:nvPicPr>
          <p:cNvPr id="225" name="图片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465" y="3906289"/>
            <a:ext cx="371250" cy="365923"/>
          </a:xfrm>
          <a:prstGeom prst="rect">
            <a:avLst/>
          </a:prstGeom>
        </p:spPr>
      </p:pic>
      <p:pic>
        <p:nvPicPr>
          <p:cNvPr id="226" name="图片 2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0676" y="4341342"/>
            <a:ext cx="371250" cy="365923"/>
          </a:xfrm>
          <a:prstGeom prst="rect">
            <a:avLst/>
          </a:prstGeom>
        </p:spPr>
      </p:pic>
      <p:pic>
        <p:nvPicPr>
          <p:cNvPr id="227" name="图片 2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990" y="4337846"/>
            <a:ext cx="371250" cy="365923"/>
          </a:xfrm>
          <a:prstGeom prst="rect">
            <a:avLst/>
          </a:prstGeom>
        </p:spPr>
      </p:pic>
      <p:pic>
        <p:nvPicPr>
          <p:cNvPr id="228" name="图片 2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676" y="4776394"/>
            <a:ext cx="371250" cy="365923"/>
          </a:xfrm>
          <a:prstGeom prst="rect">
            <a:avLst/>
          </a:prstGeom>
        </p:spPr>
      </p:pic>
      <p:pic>
        <p:nvPicPr>
          <p:cNvPr id="229" name="图片 2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2480" y="4774341"/>
            <a:ext cx="371250" cy="365923"/>
          </a:xfrm>
          <a:prstGeom prst="rect">
            <a:avLst/>
          </a:prstGeom>
        </p:spPr>
      </p:pic>
      <p:pic>
        <p:nvPicPr>
          <p:cNvPr id="230" name="图片 2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158" y="5211448"/>
            <a:ext cx="371250" cy="365923"/>
          </a:xfrm>
          <a:prstGeom prst="rect">
            <a:avLst/>
          </a:prstGeom>
        </p:spPr>
      </p:pic>
      <p:pic>
        <p:nvPicPr>
          <p:cNvPr id="231" name="图片 2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32009" y="5210837"/>
            <a:ext cx="371250" cy="365923"/>
          </a:xfrm>
          <a:prstGeom prst="rect">
            <a:avLst/>
          </a:prstGeom>
        </p:spPr>
      </p:pic>
      <p:pic>
        <p:nvPicPr>
          <p:cNvPr id="232" name="图片 2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2094" y="5646499"/>
            <a:ext cx="371250" cy="365923"/>
          </a:xfrm>
          <a:prstGeom prst="rect">
            <a:avLst/>
          </a:prstGeom>
        </p:spPr>
      </p:pic>
      <p:pic>
        <p:nvPicPr>
          <p:cNvPr id="233" name="图片 2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2009" y="5647330"/>
            <a:ext cx="371250" cy="365923"/>
          </a:xfrm>
          <a:prstGeom prst="rect">
            <a:avLst/>
          </a:prstGeom>
        </p:spPr>
      </p:pic>
      <p:pic>
        <p:nvPicPr>
          <p:cNvPr id="236" name="图片 2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9411" y="3903038"/>
            <a:ext cx="364234" cy="364234"/>
          </a:xfrm>
          <a:prstGeom prst="rect">
            <a:avLst/>
          </a:prstGeom>
        </p:spPr>
      </p:pic>
      <p:pic>
        <p:nvPicPr>
          <p:cNvPr id="237" name="图片 2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8888" y="5638795"/>
            <a:ext cx="365827" cy="365827"/>
          </a:xfrm>
          <a:prstGeom prst="rect">
            <a:avLst/>
          </a:prstGeom>
        </p:spPr>
      </p:pic>
      <p:pic>
        <p:nvPicPr>
          <p:cNvPr id="238" name="图片 2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69412" y="4780874"/>
            <a:ext cx="351356" cy="351356"/>
          </a:xfrm>
          <a:prstGeom prst="rect">
            <a:avLst/>
          </a:prstGeom>
        </p:spPr>
      </p:pic>
      <p:pic>
        <p:nvPicPr>
          <p:cNvPr id="239" name="图片 2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68889" y="4336483"/>
            <a:ext cx="366350" cy="366350"/>
          </a:xfrm>
          <a:prstGeom prst="rect">
            <a:avLst/>
          </a:prstGeom>
        </p:spPr>
      </p:pic>
      <p:pic>
        <p:nvPicPr>
          <p:cNvPr id="240" name="图片 23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68151" y="5205530"/>
            <a:ext cx="356021" cy="356021"/>
          </a:xfrm>
          <a:prstGeom prst="rect">
            <a:avLst/>
          </a:prstGeom>
        </p:spPr>
      </p:pic>
      <p:sp>
        <p:nvSpPr>
          <p:cNvPr id="246" name="矩形 245"/>
          <p:cNvSpPr/>
          <p:nvPr/>
        </p:nvSpPr>
        <p:spPr>
          <a:xfrm>
            <a:off x="962486" y="2377462"/>
            <a:ext cx="1910324" cy="646331"/>
          </a:xfrm>
          <a:prstGeom prst="rect">
            <a:avLst/>
          </a:prstGeom>
        </p:spPr>
        <p:txBody>
          <a:bodyPr wrap="square">
            <a:spAutoFit/>
          </a:bodyPr>
          <a:lstStyle/>
          <a:p>
            <a:pPr defTabSz="1218418"/>
            <a:r>
              <a:rPr lang="en-US" altLang="zh-CN" sz="1200" b="1" dirty="0">
                <a:solidFill>
                  <a:prstClr val="black"/>
                </a:solidFill>
                <a:cs typeface="+mn-ea"/>
                <a:sym typeface="+mn-lt"/>
              </a:rPr>
              <a:t>maven</a:t>
            </a:r>
            <a:r>
              <a:rPr lang="zh-CN" altLang="en-US" sz="1200" b="1" dirty="0">
                <a:solidFill>
                  <a:prstClr val="black"/>
                </a:solidFill>
                <a:cs typeface="+mn-ea"/>
                <a:sym typeface="+mn-lt"/>
              </a:rPr>
              <a:t>、</a:t>
            </a:r>
            <a:r>
              <a:rPr lang="en-US" altLang="zh-CN" sz="1200" b="1" dirty="0">
                <a:solidFill>
                  <a:prstClr val="black"/>
                </a:solidFill>
                <a:cs typeface="+mn-ea"/>
                <a:sym typeface="+mn-lt"/>
              </a:rPr>
              <a:t>npm</a:t>
            </a:r>
            <a:r>
              <a:rPr lang="zh-CN" altLang="en-US" sz="1200" b="1" dirty="0">
                <a:solidFill>
                  <a:prstClr val="black"/>
                </a:solidFill>
                <a:cs typeface="+mn-ea"/>
                <a:sym typeface="+mn-lt"/>
              </a:rPr>
              <a:t>、</a:t>
            </a:r>
            <a:r>
              <a:rPr lang="en-US" altLang="zh-CN" sz="1200" b="1" dirty="0">
                <a:solidFill>
                  <a:prstClr val="black"/>
                </a:solidFill>
                <a:cs typeface="+mn-ea"/>
                <a:sym typeface="+mn-lt"/>
              </a:rPr>
              <a:t>python</a:t>
            </a:r>
            <a:r>
              <a:rPr lang="zh-CN" altLang="en-US" sz="1200" b="1" dirty="0">
                <a:solidFill>
                  <a:prstClr val="black"/>
                </a:solidFill>
                <a:cs typeface="+mn-ea"/>
                <a:sym typeface="+mn-lt"/>
              </a:rPr>
              <a:t>、</a:t>
            </a:r>
            <a:r>
              <a:rPr lang="en-US" altLang="zh-CN" sz="1200" b="1" dirty="0">
                <a:solidFill>
                  <a:prstClr val="black"/>
                </a:solidFill>
                <a:cs typeface="+mn-ea"/>
                <a:sym typeface="+mn-lt"/>
              </a:rPr>
              <a:t>docker</a:t>
            </a:r>
            <a:r>
              <a:rPr lang="zh-CN" altLang="en-US" sz="1200" b="1" dirty="0">
                <a:solidFill>
                  <a:prstClr val="black"/>
                </a:solidFill>
                <a:cs typeface="+mn-ea"/>
                <a:sym typeface="+mn-lt"/>
              </a:rPr>
              <a:t>、</a:t>
            </a:r>
            <a:r>
              <a:rPr lang="en-US" altLang="zh-CN" sz="1200" b="1" dirty="0">
                <a:solidFill>
                  <a:prstClr val="black"/>
                </a:solidFill>
                <a:cs typeface="+mn-ea"/>
                <a:sym typeface="+mn-lt"/>
              </a:rPr>
              <a:t>php </a:t>
            </a:r>
            <a:r>
              <a:rPr lang="zh-CN" altLang="en-US" sz="1200" b="1" dirty="0">
                <a:solidFill>
                  <a:prstClr val="black"/>
                </a:solidFill>
                <a:cs typeface="+mn-ea"/>
                <a:sym typeface="+mn-lt"/>
              </a:rPr>
              <a:t>、</a:t>
            </a:r>
            <a:r>
              <a:rPr lang="en-US" altLang="zh-CN" sz="1200" b="1" dirty="0">
                <a:solidFill>
                  <a:prstClr val="black"/>
                </a:solidFill>
                <a:cs typeface="+mn-ea"/>
                <a:sym typeface="+mn-lt"/>
              </a:rPr>
              <a:t>nuget</a:t>
            </a:r>
            <a:r>
              <a:rPr lang="zh-CN" altLang="en-US" sz="1200" b="1" dirty="0">
                <a:solidFill>
                  <a:prstClr val="black"/>
                </a:solidFill>
                <a:cs typeface="+mn-ea"/>
                <a:sym typeface="+mn-lt"/>
              </a:rPr>
              <a:t>、</a:t>
            </a:r>
            <a:r>
              <a:rPr lang="en-US" altLang="zh-CN" sz="1200" b="1" dirty="0">
                <a:solidFill>
                  <a:prstClr val="black"/>
                </a:solidFill>
                <a:cs typeface="+mn-ea"/>
                <a:sym typeface="+mn-lt"/>
              </a:rPr>
              <a:t> rubygems</a:t>
            </a:r>
            <a:endParaRPr lang="zh-CN" altLang="en-US" sz="1200" dirty="0">
              <a:solidFill>
                <a:prstClr val="black"/>
              </a:solidFill>
              <a:cs typeface="+mn-ea"/>
              <a:sym typeface="+mn-lt"/>
            </a:endParaRPr>
          </a:p>
        </p:txBody>
      </p:sp>
      <p:pic>
        <p:nvPicPr>
          <p:cNvPr id="247" name="图片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37545" y="1693006"/>
            <a:ext cx="474228" cy="474228"/>
          </a:xfrm>
          <a:prstGeom prst="rect">
            <a:avLst/>
          </a:prstGeom>
        </p:spPr>
      </p:pic>
      <p:sp>
        <p:nvSpPr>
          <p:cNvPr id="248" name="矩形 247"/>
          <p:cNvSpPr/>
          <p:nvPr/>
        </p:nvSpPr>
        <p:spPr>
          <a:xfrm>
            <a:off x="3207822" y="2336615"/>
            <a:ext cx="1897980" cy="646331"/>
          </a:xfrm>
          <a:prstGeom prst="rect">
            <a:avLst/>
          </a:prstGeom>
        </p:spPr>
        <p:txBody>
          <a:bodyPr wrap="square">
            <a:spAutoFit/>
          </a:bodyPr>
          <a:lstStyle/>
          <a:p>
            <a:pPr defTabSz="1218418"/>
            <a:r>
              <a:rPr lang="en-US" altLang="zh-CN" sz="1200" b="1" dirty="0">
                <a:solidFill>
                  <a:prstClr val="black"/>
                </a:solidFill>
                <a:cs typeface="+mn-ea"/>
                <a:sym typeface="+mn-lt"/>
              </a:rPr>
              <a:t>nginx</a:t>
            </a:r>
            <a:r>
              <a:rPr lang="zh-CN" altLang="en-US" sz="1200" b="1" dirty="0">
                <a:solidFill>
                  <a:prstClr val="black"/>
                </a:solidFill>
                <a:cs typeface="+mn-ea"/>
                <a:sym typeface="+mn-lt"/>
              </a:rPr>
              <a:t>、</a:t>
            </a:r>
            <a:r>
              <a:rPr lang="en-US" altLang="zh-CN" sz="1200" b="1" dirty="0">
                <a:solidFill>
                  <a:prstClr val="black"/>
                </a:solidFill>
                <a:cs typeface="+mn-ea"/>
                <a:sym typeface="+mn-lt"/>
              </a:rPr>
              <a:t>apache</a:t>
            </a:r>
            <a:r>
              <a:rPr lang="zh-CN" altLang="en-US" sz="1200" b="1" dirty="0">
                <a:solidFill>
                  <a:prstClr val="black"/>
                </a:solidFill>
                <a:cs typeface="+mn-ea"/>
                <a:sym typeface="+mn-lt"/>
              </a:rPr>
              <a:t>、</a:t>
            </a:r>
            <a:r>
              <a:rPr lang="en-US" altLang="zh-CN" sz="1200" b="1" dirty="0">
                <a:solidFill>
                  <a:prstClr val="black"/>
                </a:solidFill>
                <a:cs typeface="+mn-ea"/>
                <a:sym typeface="+mn-lt"/>
              </a:rPr>
              <a:t>jdk</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git</a:t>
            </a:r>
            <a:r>
              <a:rPr lang="zh-CN" altLang="en-US" sz="1200" b="1" dirty="0">
                <a:solidFill>
                  <a:prstClr val="black"/>
                </a:solidFill>
                <a:cs typeface="+mn-ea"/>
                <a:sym typeface="+mn-lt"/>
              </a:rPr>
              <a:t>、</a:t>
            </a:r>
            <a:r>
              <a:rPr lang="en-US" altLang="zh-CN" sz="1200" b="1" dirty="0">
                <a:solidFill>
                  <a:prstClr val="black"/>
                </a:solidFill>
                <a:cs typeface="+mn-ea"/>
                <a:sym typeface="+mn-lt"/>
              </a:rPr>
              <a:t>jenkins</a:t>
            </a:r>
            <a:r>
              <a:rPr lang="zh-CN" altLang="en-US" sz="1200" b="1" dirty="0">
                <a:solidFill>
                  <a:prstClr val="black"/>
                </a:solidFill>
                <a:cs typeface="+mn-ea"/>
                <a:sym typeface="+mn-lt"/>
              </a:rPr>
              <a:t>、</a:t>
            </a:r>
            <a:r>
              <a:rPr lang="en-US" altLang="zh-CN" sz="1200" b="1" dirty="0">
                <a:solidFill>
                  <a:prstClr val="black"/>
                </a:solidFill>
                <a:cs typeface="+mn-ea"/>
                <a:sym typeface="+mn-lt"/>
              </a:rPr>
              <a:t>mysql</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ctan</a:t>
            </a:r>
            <a:r>
              <a:rPr lang="zh-CN" altLang="en-US" sz="1200" b="1" dirty="0">
                <a:solidFill>
                  <a:prstClr val="black"/>
                </a:solidFill>
                <a:cs typeface="+mn-ea"/>
                <a:sym typeface="+mn-lt"/>
              </a:rPr>
              <a:t>、</a:t>
            </a:r>
            <a:r>
              <a:rPr lang="en-US" altLang="zh-CN" sz="1200" b="1" dirty="0">
                <a:solidFill>
                  <a:prstClr val="black"/>
                </a:solidFill>
                <a:cs typeface="+mn-ea"/>
                <a:sym typeface="+mn-lt"/>
              </a:rPr>
              <a:t>zabbix</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pic>
        <p:nvPicPr>
          <p:cNvPr id="249" name="图片 2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13190" y="1726223"/>
            <a:ext cx="477245" cy="418636"/>
          </a:xfrm>
          <a:prstGeom prst="rect">
            <a:avLst/>
          </a:prstGeom>
        </p:spPr>
      </p:pic>
      <p:sp>
        <p:nvSpPr>
          <p:cNvPr id="250" name="矩形 249"/>
          <p:cNvSpPr/>
          <p:nvPr/>
        </p:nvSpPr>
        <p:spPr>
          <a:xfrm>
            <a:off x="5168618" y="2267073"/>
            <a:ext cx="1897980" cy="830997"/>
          </a:xfrm>
          <a:prstGeom prst="rect">
            <a:avLst/>
          </a:prstGeom>
        </p:spPr>
        <p:txBody>
          <a:bodyPr wrap="square">
            <a:spAutoFit/>
          </a:bodyPr>
          <a:lstStyle/>
          <a:p>
            <a:pPr defTabSz="1218418"/>
            <a:r>
              <a:rPr lang="en-US" altLang="zh-CN" sz="1200" b="1" dirty="0">
                <a:solidFill>
                  <a:prstClr val="black"/>
                </a:solidFill>
                <a:cs typeface="+mn-ea"/>
                <a:sym typeface="+mn-lt"/>
              </a:rPr>
              <a:t>centos</a:t>
            </a:r>
            <a:r>
              <a:rPr lang="zh-CN" altLang="en-US" sz="1200" b="1" dirty="0">
                <a:solidFill>
                  <a:prstClr val="black"/>
                </a:solidFill>
                <a:cs typeface="+mn-ea"/>
                <a:sym typeface="+mn-lt"/>
              </a:rPr>
              <a:t>、</a:t>
            </a:r>
            <a:r>
              <a:rPr lang="en-US" altLang="zh-CN" sz="1200" b="1" dirty="0">
                <a:solidFill>
                  <a:prstClr val="black"/>
                </a:solidFill>
                <a:cs typeface="+mn-ea"/>
                <a:sym typeface="+mn-lt"/>
              </a:rPr>
              <a:t>ubuntu</a:t>
            </a:r>
            <a:r>
              <a:rPr lang="zh-CN" altLang="en-US" sz="1200" b="1" dirty="0">
                <a:solidFill>
                  <a:prstClr val="black"/>
                </a:solidFill>
                <a:cs typeface="+mn-ea"/>
                <a:sym typeface="+mn-lt"/>
              </a:rPr>
              <a:t>、</a:t>
            </a:r>
            <a:r>
              <a:rPr lang="en-US" altLang="zh-CN" sz="1200" b="1" dirty="0">
                <a:solidFill>
                  <a:prstClr val="black"/>
                </a:solidFill>
                <a:cs typeface="+mn-ea"/>
                <a:sym typeface="+mn-lt"/>
              </a:rPr>
              <a:t>epel</a:t>
            </a:r>
            <a:r>
              <a:rPr lang="zh-CN" altLang="en-US" sz="1200" b="1" dirty="0">
                <a:solidFill>
                  <a:prstClr val="black"/>
                </a:solidFill>
                <a:cs typeface="+mn-ea"/>
                <a:sym typeface="+mn-lt"/>
              </a:rPr>
              <a:t>、 </a:t>
            </a:r>
            <a:r>
              <a:rPr lang="en-US" altLang="zh-CN" sz="1200" b="1" dirty="0">
                <a:solidFill>
                  <a:prstClr val="black"/>
                </a:solidFill>
                <a:cs typeface="+mn-ea"/>
                <a:sym typeface="+mn-lt"/>
              </a:rPr>
              <a:t>archlinux</a:t>
            </a:r>
            <a:r>
              <a:rPr lang="zh-CN" altLang="en-US" sz="1200" b="1" dirty="0">
                <a:solidFill>
                  <a:prstClr val="black"/>
                </a:solidFill>
                <a:cs typeface="+mn-ea"/>
                <a:sym typeface="+mn-lt"/>
              </a:rPr>
              <a:t>、</a:t>
            </a:r>
            <a:r>
              <a:rPr lang="en-US" altLang="zh-CN" sz="1200" b="1" dirty="0">
                <a:solidFill>
                  <a:prstClr val="black"/>
                </a:solidFill>
                <a:cs typeface="+mn-ea"/>
                <a:sym typeface="+mn-lt"/>
              </a:rPr>
              <a:t>debian</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err="1">
                <a:solidFill>
                  <a:prstClr val="black"/>
                </a:solidFill>
                <a:cs typeface="+mn-ea"/>
                <a:sym typeface="+mn-lt"/>
              </a:rPr>
              <a:t>Opensuse</a:t>
            </a:r>
            <a:r>
              <a:rPr lang="zh-CN" altLang="en-US" sz="1200" b="1" dirty="0" smtClean="0">
                <a:solidFill>
                  <a:prstClr val="black"/>
                </a:solidFill>
                <a:cs typeface="+mn-ea"/>
                <a:sym typeface="+mn-lt"/>
              </a:rPr>
              <a:t>、</a:t>
            </a:r>
            <a:r>
              <a:rPr lang="en-US" altLang="zh-CN" sz="1200" b="1" dirty="0" smtClean="0">
                <a:solidFill>
                  <a:prstClr val="black"/>
                </a:solidFill>
                <a:cs typeface="+mn-ea"/>
                <a:sym typeface="+mn-lt"/>
              </a:rPr>
              <a:t>fedora</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grpSp>
        <p:nvGrpSpPr>
          <p:cNvPr id="3" name="组合 2"/>
          <p:cNvGrpSpPr/>
          <p:nvPr/>
        </p:nvGrpSpPr>
        <p:grpSpPr>
          <a:xfrm>
            <a:off x="7244153" y="1401901"/>
            <a:ext cx="4216010" cy="4549169"/>
            <a:chOff x="7406325" y="1190501"/>
            <a:chExt cx="4520805" cy="4859429"/>
          </a:xfrm>
        </p:grpSpPr>
        <p:sp>
          <p:nvSpPr>
            <p:cNvPr id="39" name="矩形 38"/>
            <p:cNvSpPr/>
            <p:nvPr/>
          </p:nvSpPr>
          <p:spPr>
            <a:xfrm>
              <a:off x="7406325" y="4538325"/>
              <a:ext cx="4520804" cy="1511605"/>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0" name="矩形 39"/>
            <p:cNvSpPr/>
            <p:nvPr/>
          </p:nvSpPr>
          <p:spPr>
            <a:xfrm>
              <a:off x="7409904" y="2864517"/>
              <a:ext cx="4517225"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1" name="矩形 40"/>
            <p:cNvSpPr/>
            <p:nvPr/>
          </p:nvSpPr>
          <p:spPr>
            <a:xfrm>
              <a:off x="7409905" y="1190501"/>
              <a:ext cx="4517224"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9005483" y="1422164"/>
              <a:ext cx="2351444" cy="213562"/>
            </a:xfrm>
            <a:prstGeom prst="rect">
              <a:avLst/>
            </a:prstGeom>
          </p:spPr>
          <p:txBody>
            <a:bodyPr wrap="none" lIns="0" tIns="0" rIns="0" bIns="0">
              <a:spAutoFit/>
            </a:bodyPr>
            <a:lstStyle/>
            <a:p>
              <a:pPr defTabSz="1136809">
                <a:spcAft>
                  <a:spcPts val="600"/>
                </a:spcAft>
              </a:pPr>
              <a:r>
                <a:rPr kumimoji="1" lang="en-US" altLang="zh-CN" sz="1299" b="1" dirty="0">
                  <a:solidFill>
                    <a:schemeClr val="accent1">
                      <a:lumMod val="75000"/>
                    </a:schemeClr>
                  </a:solidFill>
                  <a:cs typeface="+mn-ea"/>
                  <a:sym typeface="+mn-lt"/>
                </a:rPr>
                <a:t>CDN</a:t>
              </a:r>
              <a:r>
                <a:rPr kumimoji="1" lang="zh-CN" altLang="en-US" sz="1299" b="1" dirty="0">
                  <a:solidFill>
                    <a:schemeClr val="accent1">
                      <a:lumMod val="75000"/>
                    </a:schemeClr>
                  </a:solidFill>
                  <a:cs typeface="+mn-ea"/>
                  <a:sym typeface="+mn-lt"/>
                </a:rPr>
                <a:t>加速，配置一键便捷生成</a:t>
              </a:r>
              <a:endParaRPr kumimoji="1" lang="en-US" altLang="zh-CN" sz="1299" b="1" dirty="0">
                <a:solidFill>
                  <a:schemeClr val="accent1">
                    <a:lumMod val="75000"/>
                  </a:schemeClr>
                </a:solidFill>
                <a:cs typeface="+mn-ea"/>
                <a:sym typeface="+mn-lt"/>
              </a:endParaRPr>
            </a:p>
          </p:txBody>
        </p:sp>
        <p:sp>
          <p:nvSpPr>
            <p:cNvPr id="44" name="矩形 43"/>
            <p:cNvSpPr/>
            <p:nvPr/>
          </p:nvSpPr>
          <p:spPr>
            <a:xfrm>
              <a:off x="9010570" y="1730888"/>
              <a:ext cx="2832733" cy="805069"/>
            </a:xfrm>
            <a:prstGeom prst="rect">
              <a:avLst/>
            </a:prstGeom>
          </p:spPr>
          <p:txBody>
            <a:bodyPr wrap="none" lIns="0" tIns="0" rIns="0" bIns="0">
              <a:spAutoFit/>
            </a:bodyPr>
            <a:lstStyle/>
            <a:p>
              <a:pPr defTabSz="1136809">
                <a:spcAft>
                  <a:spcPts val="600"/>
                </a:spcAft>
              </a:pPr>
              <a:r>
                <a:rPr lang="zh-CN" altLang="en-US" sz="1299" dirty="0">
                  <a:solidFill>
                    <a:prstClr val="black"/>
                  </a:solidFill>
                  <a:cs typeface="+mn-ea"/>
                  <a:sym typeface="+mn-lt"/>
                </a:rPr>
                <a:t>注册用户享受</a:t>
              </a:r>
              <a:r>
                <a:rPr lang="en-US" altLang="zh-CN" sz="1299" dirty="0">
                  <a:solidFill>
                    <a:prstClr val="black"/>
                  </a:solidFill>
                  <a:cs typeface="+mn-ea"/>
                  <a:sym typeface="+mn-lt"/>
                </a:rPr>
                <a:t>CDN</a:t>
              </a:r>
              <a:r>
                <a:rPr lang="zh-CN" altLang="en-US" sz="1299" dirty="0">
                  <a:solidFill>
                    <a:prstClr val="black"/>
                  </a:solidFill>
                  <a:cs typeface="+mn-ea"/>
                  <a:sym typeface="+mn-lt"/>
                </a:rPr>
                <a:t>专属</a:t>
              </a:r>
              <a:r>
                <a:rPr lang="zh-CN" altLang="en-US" sz="1299" dirty="0" smtClean="0">
                  <a:solidFill>
                    <a:prstClr val="black"/>
                  </a:solidFill>
                  <a:cs typeface="+mn-ea"/>
                  <a:sym typeface="+mn-lt"/>
                </a:rPr>
                <a:t>加速；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镜像通过香港代理出口及时</a:t>
              </a:r>
              <a:r>
                <a:rPr lang="zh-CN" altLang="en-US" sz="1299" dirty="0" smtClean="0">
                  <a:solidFill>
                    <a:prstClr val="black"/>
                  </a:solidFill>
                  <a:cs typeface="+mn-ea"/>
                  <a:sym typeface="+mn-lt"/>
                </a:rPr>
                <a:t>同步；</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提供交流论坛，</a:t>
              </a:r>
              <a:r>
                <a:rPr lang="zh-CN" altLang="en-US" sz="1200" dirty="0">
                  <a:solidFill>
                    <a:prstClr val="black"/>
                  </a:solidFill>
                  <a:cs typeface="+mn-ea"/>
                  <a:sym typeface="+mn-lt"/>
                </a:rPr>
                <a:t>团队</a:t>
              </a:r>
              <a:r>
                <a:rPr lang="zh-CN" altLang="en-US" sz="1299" dirty="0">
                  <a:solidFill>
                    <a:prstClr val="black"/>
                  </a:solidFill>
                  <a:cs typeface="+mn-ea"/>
                  <a:sym typeface="+mn-lt"/>
                </a:rPr>
                <a:t>迅速响应</a:t>
              </a:r>
              <a:r>
                <a:rPr lang="zh-CN" altLang="en-US" sz="1299" dirty="0" smtClean="0">
                  <a:solidFill>
                    <a:prstClr val="black"/>
                  </a:solidFill>
                  <a:cs typeface="+mn-ea"/>
                  <a:sym typeface="+mn-lt"/>
                </a:rPr>
                <a:t>问题。</a:t>
              </a:r>
              <a:endParaRPr lang="en-US" altLang="zh-CN" sz="1299" dirty="0">
                <a:solidFill>
                  <a:prstClr val="black"/>
                </a:solidFill>
                <a:cs typeface="+mn-ea"/>
                <a:sym typeface="+mn-lt"/>
              </a:endParaRPr>
            </a:p>
          </p:txBody>
        </p:sp>
        <p:grpSp>
          <p:nvGrpSpPr>
            <p:cNvPr id="45" name="组合 211"/>
            <p:cNvGrpSpPr>
              <a:grpSpLocks noChangeAspect="1"/>
            </p:cNvGrpSpPr>
            <p:nvPr/>
          </p:nvGrpSpPr>
          <p:grpSpPr>
            <a:xfrm>
              <a:off x="7616391" y="3026475"/>
              <a:ext cx="1187691" cy="1187691"/>
              <a:chOff x="4331564" y="1643279"/>
              <a:chExt cx="1800000" cy="1800000"/>
            </a:xfrm>
          </p:grpSpPr>
          <p:sp>
            <p:nvSpPr>
              <p:cNvPr id="46" name="椭圆 45"/>
              <p:cNvSpPr>
                <a:spLocks noChangeAspect="1"/>
              </p:cNvSpPr>
              <p:nvPr/>
            </p:nvSpPr>
            <p:spPr>
              <a:xfrm>
                <a:off x="43315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7" name="椭圆 46"/>
              <p:cNvSpPr>
                <a:spLocks noChangeAspect="1"/>
              </p:cNvSpPr>
              <p:nvPr/>
            </p:nvSpPr>
            <p:spPr>
              <a:xfrm>
                <a:off x="4427990" y="1739708"/>
                <a:ext cx="1607142"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8" name="椭圆 47"/>
              <p:cNvSpPr/>
              <p:nvPr/>
            </p:nvSpPr>
            <p:spPr>
              <a:xfrm>
                <a:off x="4525224" y="1836939"/>
                <a:ext cx="1412681" cy="1412679"/>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49" name="组合 215"/>
            <p:cNvGrpSpPr>
              <a:grpSpLocks noChangeAspect="1"/>
            </p:cNvGrpSpPr>
            <p:nvPr/>
          </p:nvGrpSpPr>
          <p:grpSpPr>
            <a:xfrm>
              <a:off x="7612059" y="4700282"/>
              <a:ext cx="1187691" cy="1187691"/>
              <a:chOff x="8938605" y="1763958"/>
              <a:chExt cx="1620000" cy="1620000"/>
            </a:xfrm>
          </p:grpSpPr>
          <p:sp>
            <p:nvSpPr>
              <p:cNvPr id="50" name="椭圆 49"/>
              <p:cNvSpPr>
                <a:spLocks noChangeAspect="1"/>
              </p:cNvSpPr>
              <p:nvPr/>
            </p:nvSpPr>
            <p:spPr>
              <a:xfrm>
                <a:off x="8938605"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1" name="椭圆 50"/>
              <p:cNvSpPr>
                <a:spLocks noChangeAspect="1"/>
              </p:cNvSpPr>
              <p:nvPr/>
            </p:nvSpPr>
            <p:spPr>
              <a:xfrm>
                <a:off x="9015795" y="1828940"/>
                <a:ext cx="1446428" cy="1446428"/>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2" name="椭圆 51"/>
              <p:cNvSpPr/>
              <p:nvPr/>
            </p:nvSpPr>
            <p:spPr>
              <a:xfrm>
                <a:off x="9112899" y="1938252"/>
                <a:ext cx="1271413" cy="1271411"/>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53" name="组合 226"/>
            <p:cNvGrpSpPr>
              <a:grpSpLocks noChangeAspect="1"/>
            </p:cNvGrpSpPr>
            <p:nvPr/>
          </p:nvGrpSpPr>
          <p:grpSpPr>
            <a:xfrm>
              <a:off x="7564328" y="1360675"/>
              <a:ext cx="1187692" cy="1187691"/>
              <a:chOff x="1406913" y="1775164"/>
              <a:chExt cx="1620000" cy="1620000"/>
            </a:xfrm>
          </p:grpSpPr>
          <p:sp>
            <p:nvSpPr>
              <p:cNvPr id="54" name="椭圆 53"/>
              <p:cNvSpPr>
                <a:spLocks noChangeAspect="1"/>
              </p:cNvSpPr>
              <p:nvPr/>
            </p:nvSpPr>
            <p:spPr>
              <a:xfrm>
                <a:off x="1406913" y="1775164"/>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5" name="椭圆 54"/>
              <p:cNvSpPr>
                <a:spLocks noChangeAspect="1"/>
              </p:cNvSpPr>
              <p:nvPr/>
            </p:nvSpPr>
            <p:spPr>
              <a:xfrm>
                <a:off x="1477027" y="1841642"/>
                <a:ext cx="1446429" cy="1446428"/>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6" name="椭圆 55"/>
              <p:cNvSpPr/>
              <p:nvPr/>
            </p:nvSpPr>
            <p:spPr>
              <a:xfrm>
                <a:off x="1581211" y="1938252"/>
                <a:ext cx="1271413" cy="1271411"/>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57" name="TextBox 203"/>
            <p:cNvSpPr txBox="1"/>
            <p:nvPr/>
          </p:nvSpPr>
          <p:spPr>
            <a:xfrm>
              <a:off x="7793373" y="5140280"/>
              <a:ext cx="825069"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更安全</a:t>
              </a:r>
            </a:p>
          </p:txBody>
        </p:sp>
        <p:sp>
          <p:nvSpPr>
            <p:cNvPr id="58" name="TextBox 203"/>
            <p:cNvSpPr txBox="1"/>
            <p:nvPr/>
          </p:nvSpPr>
          <p:spPr>
            <a:xfrm>
              <a:off x="7935214" y="3466473"/>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更全</a:t>
              </a:r>
            </a:p>
          </p:txBody>
        </p:sp>
        <p:sp>
          <p:nvSpPr>
            <p:cNvPr id="59" name="TextBox 203"/>
            <p:cNvSpPr txBox="1"/>
            <p:nvPr/>
          </p:nvSpPr>
          <p:spPr>
            <a:xfrm>
              <a:off x="7883152" y="1792457"/>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更快</a:t>
              </a:r>
            </a:p>
          </p:txBody>
        </p:sp>
        <p:sp>
          <p:nvSpPr>
            <p:cNvPr id="251" name="矩形 250"/>
            <p:cNvSpPr/>
            <p:nvPr/>
          </p:nvSpPr>
          <p:spPr>
            <a:xfrm>
              <a:off x="9005483" y="3059689"/>
              <a:ext cx="2681471"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一站式镜像站，适配各类开发场景</a:t>
              </a:r>
              <a:endParaRPr kumimoji="1" lang="en-US" altLang="zh-CN" sz="1299" b="1" dirty="0">
                <a:solidFill>
                  <a:schemeClr val="accent1">
                    <a:lumMod val="75000"/>
                  </a:schemeClr>
                </a:solidFill>
                <a:cs typeface="+mn-ea"/>
                <a:sym typeface="+mn-lt"/>
              </a:endParaRPr>
            </a:p>
          </p:txBody>
        </p:sp>
        <p:sp>
          <p:nvSpPr>
            <p:cNvPr id="252" name="矩形 251"/>
            <p:cNvSpPr/>
            <p:nvPr/>
          </p:nvSpPr>
          <p:spPr>
            <a:xfrm>
              <a:off x="9010570" y="3351242"/>
              <a:ext cx="2916560" cy="1232193"/>
            </a:xfrm>
            <a:prstGeom prst="rect">
              <a:avLst/>
            </a:prstGeom>
          </p:spPr>
          <p:txBody>
            <a:bodyPr wrap="square" lIns="0" tIns="0" rIns="0" bIns="0">
              <a:spAutoFit/>
            </a:bodyPr>
            <a:lstStyle/>
            <a:p>
              <a:pPr defTabSz="1136809">
                <a:spcAft>
                  <a:spcPts val="600"/>
                </a:spcAft>
              </a:pPr>
              <a:r>
                <a:rPr lang="zh-CN" altLang="en-US" sz="1299" dirty="0">
                  <a:solidFill>
                    <a:prstClr val="black"/>
                  </a:solidFill>
                  <a:cs typeface="+mn-ea"/>
                  <a:sym typeface="+mn-lt"/>
                </a:rPr>
                <a:t>提供近</a:t>
              </a:r>
              <a:r>
                <a:rPr lang="en-US" altLang="zh-CN" sz="1299" dirty="0">
                  <a:solidFill>
                    <a:prstClr val="black"/>
                  </a:solidFill>
                  <a:cs typeface="+mn-ea"/>
                  <a:sym typeface="+mn-lt"/>
                </a:rPr>
                <a:t>60</a:t>
              </a:r>
              <a:r>
                <a:rPr lang="zh-CN" altLang="en-US" sz="1299" dirty="0">
                  <a:solidFill>
                    <a:prstClr val="black"/>
                  </a:solidFill>
                  <a:cs typeface="+mn-ea"/>
                  <a:sym typeface="+mn-lt"/>
                </a:rPr>
                <a:t>种常用开发</a:t>
              </a:r>
              <a:r>
                <a:rPr lang="zh-CN" altLang="en-US" sz="1200" dirty="0">
                  <a:solidFill>
                    <a:prstClr val="black"/>
                  </a:solidFill>
                  <a:cs typeface="+mn-ea"/>
                  <a:sym typeface="+mn-lt"/>
                </a:rPr>
                <a:t>镜像</a:t>
              </a:r>
              <a:r>
                <a:rPr lang="zh-CN" altLang="en-US" sz="1299" dirty="0">
                  <a:solidFill>
                    <a:prstClr val="black"/>
                  </a:solidFill>
                  <a:cs typeface="+mn-ea"/>
                  <a:sym typeface="+mn-lt"/>
                </a:rPr>
                <a:t>，免费</a:t>
              </a:r>
              <a:r>
                <a:rPr lang="zh-CN" altLang="en-US" sz="1299" dirty="0" smtClean="0">
                  <a:solidFill>
                    <a:prstClr val="black"/>
                  </a:solidFill>
                  <a:cs typeface="+mn-ea"/>
                  <a:sym typeface="+mn-lt"/>
                </a:rPr>
                <a:t>使用；</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镜像覆盖开发组件、工具、</a:t>
              </a:r>
              <a:r>
                <a:rPr lang="zh-CN" altLang="en-US" sz="1299" dirty="0" smtClean="0">
                  <a:solidFill>
                    <a:prstClr val="black"/>
                  </a:solidFill>
                  <a:cs typeface="+mn-ea"/>
                  <a:sym typeface="+mn-lt"/>
                </a:rPr>
                <a:t>操作系统；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使用问题可在论坛中迅速获得</a:t>
              </a:r>
              <a:r>
                <a:rPr lang="zh-CN" altLang="en-US" sz="1299" dirty="0" smtClean="0">
                  <a:solidFill>
                    <a:prstClr val="black"/>
                  </a:solidFill>
                  <a:cs typeface="+mn-ea"/>
                  <a:sym typeface="+mn-lt"/>
                </a:rPr>
                <a:t>帮助。</a:t>
              </a:r>
              <a:endParaRPr lang="en-US" altLang="zh-CN" sz="1299" dirty="0">
                <a:solidFill>
                  <a:prstClr val="black"/>
                </a:solidFill>
                <a:cs typeface="+mn-ea"/>
                <a:sym typeface="+mn-lt"/>
              </a:endParaRPr>
            </a:p>
          </p:txBody>
        </p:sp>
        <p:sp>
          <p:nvSpPr>
            <p:cNvPr id="253" name="矩形 252"/>
            <p:cNvSpPr/>
            <p:nvPr/>
          </p:nvSpPr>
          <p:spPr>
            <a:xfrm>
              <a:off x="9005483" y="4743464"/>
              <a:ext cx="2502706"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官方社区合作，组件来源更可信</a:t>
              </a:r>
              <a:endParaRPr kumimoji="1" lang="en-US" altLang="zh-CN" sz="1299" b="1" dirty="0">
                <a:solidFill>
                  <a:schemeClr val="accent1">
                    <a:lumMod val="75000"/>
                  </a:schemeClr>
                </a:solidFill>
                <a:cs typeface="+mn-ea"/>
                <a:sym typeface="+mn-lt"/>
              </a:endParaRPr>
            </a:p>
          </p:txBody>
        </p:sp>
        <p:sp>
          <p:nvSpPr>
            <p:cNvPr id="254" name="矩形 253"/>
            <p:cNvSpPr/>
            <p:nvPr/>
          </p:nvSpPr>
          <p:spPr>
            <a:xfrm>
              <a:off x="9016337" y="5042241"/>
              <a:ext cx="2640218" cy="756165"/>
            </a:xfrm>
            <a:prstGeom prst="rect">
              <a:avLst/>
            </a:prstGeom>
          </p:spPr>
          <p:txBody>
            <a:bodyPr wrap="none" lIns="0" tIns="0" rIns="0" bIns="0">
              <a:spAutoFit/>
            </a:bodyPr>
            <a:lstStyle/>
            <a:p>
              <a:pPr defTabSz="1136809">
                <a:spcAft>
                  <a:spcPts val="600"/>
                </a:spcAft>
              </a:pPr>
              <a:r>
                <a:rPr lang="zh-CN" altLang="en-US" sz="1200" dirty="0">
                  <a:solidFill>
                    <a:prstClr val="black"/>
                  </a:solidFill>
                  <a:cs typeface="+mn-ea"/>
                  <a:sym typeface="+mn-lt"/>
                </a:rPr>
                <a:t>国内唯一的</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库；</a:t>
              </a:r>
              <a:endParaRPr lang="en-US" altLang="zh-CN" sz="1200" dirty="0">
                <a:solidFill>
                  <a:prstClr val="black"/>
                </a:solidFill>
                <a:cs typeface="+mn-ea"/>
                <a:sym typeface="+mn-lt"/>
              </a:endParaRPr>
            </a:p>
            <a:p>
              <a:pPr defTabSz="1136809">
                <a:spcAft>
                  <a:spcPts val="600"/>
                </a:spcAft>
              </a:pPr>
              <a:r>
                <a:rPr lang="en-US" altLang="zh-CN" sz="1200" dirty="0">
                  <a:solidFill>
                    <a:prstClr val="black"/>
                  </a:solidFill>
                  <a:cs typeface="+mn-ea"/>
                  <a:sym typeface="+mn-lt"/>
                </a:rPr>
                <a:t>6</a:t>
              </a:r>
              <a:r>
                <a:rPr lang="zh-CN" altLang="en-US" sz="1200" dirty="0">
                  <a:solidFill>
                    <a:prstClr val="black"/>
                  </a:solidFill>
                  <a:cs typeface="+mn-ea"/>
                  <a:sym typeface="+mn-lt"/>
                </a:rPr>
                <a:t>种官方认证操作系统</a:t>
              </a:r>
              <a:r>
                <a:rPr lang="zh-CN" altLang="en-US" sz="1200" dirty="0" smtClean="0">
                  <a:solidFill>
                    <a:prstClr val="black"/>
                  </a:solidFill>
                  <a:cs typeface="+mn-ea"/>
                  <a:sym typeface="+mn-lt"/>
                </a:rPr>
                <a:t>镜像；</a:t>
              </a:r>
              <a:endParaRPr lang="en-US" altLang="zh-CN" sz="1200" dirty="0">
                <a:solidFill>
                  <a:prstClr val="black"/>
                </a:solidFill>
                <a:cs typeface="+mn-ea"/>
                <a:sym typeface="+mn-lt"/>
              </a:endParaRPr>
            </a:p>
            <a:p>
              <a:pPr defTabSz="1136809">
                <a:spcAft>
                  <a:spcPts val="600"/>
                </a:spcAft>
              </a:pPr>
              <a:r>
                <a:rPr lang="zh-CN" altLang="en-US" sz="1200" dirty="0">
                  <a:solidFill>
                    <a:prstClr val="black"/>
                  </a:solidFill>
                  <a:cs typeface="+mn-ea"/>
                  <a:sym typeface="+mn-lt"/>
                </a:rPr>
                <a:t>所有镜像来自官方社区并保持</a:t>
              </a:r>
              <a:r>
                <a:rPr lang="zh-CN" altLang="en-US" sz="1200" dirty="0" smtClean="0">
                  <a:solidFill>
                    <a:prstClr val="black"/>
                  </a:solidFill>
                  <a:cs typeface="+mn-ea"/>
                  <a:sym typeface="+mn-lt"/>
                </a:rPr>
                <a:t>一致。</a:t>
              </a:r>
              <a:endParaRPr lang="en-US" altLang="zh-CN" sz="1200" dirty="0">
                <a:solidFill>
                  <a:prstClr val="black"/>
                </a:solidFill>
                <a:cs typeface="+mn-ea"/>
                <a:sym typeface="+mn-lt"/>
              </a:endParaRPr>
            </a:p>
          </p:txBody>
        </p:sp>
      </p:grpSp>
      <p:sp>
        <p:nvSpPr>
          <p:cNvPr id="2" name="标题 1"/>
          <p:cNvSpPr>
            <a:spLocks noGrp="1"/>
          </p:cNvSpPr>
          <p:nvPr>
            <p:ph type="title"/>
          </p:nvPr>
        </p:nvSpPr>
        <p:spPr/>
        <p:txBody>
          <a:bodyPr>
            <a:normAutofit/>
          </a:bodyPr>
          <a:lstStyle/>
          <a:p>
            <a:pPr defTabSz="1218418">
              <a:defRPr/>
            </a:pPr>
            <a:r>
              <a:rPr lang="zh-CN" altLang="en-US" sz="3599" dirty="0">
                <a:latin typeface="+mn-lt"/>
                <a:ea typeface="+mn-ea"/>
                <a:cs typeface="+mn-ea"/>
                <a:sym typeface="+mn-lt"/>
              </a:rPr>
              <a:t>华为开源镜像站</a:t>
            </a:r>
            <a:endParaRPr lang="zh-CN" altLang="en-US" dirty="0">
              <a:latin typeface="+mn-lt"/>
              <a:ea typeface="+mn-ea"/>
              <a:cs typeface="+mn-ea"/>
              <a:sym typeface="+mn-lt"/>
            </a:endParaRPr>
          </a:p>
        </p:txBody>
      </p:sp>
    </p:spTree>
    <p:extLst>
      <p:ext uri="{BB962C8B-B14F-4D97-AF65-F5344CB8AC3E}">
        <p14:creationId xmlns:p14="http://schemas.microsoft.com/office/powerpoint/2010/main" val="20916285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466751" y="942572"/>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容器化云</a:t>
            </a:r>
            <a:r>
              <a:rPr lang="zh-CN" altLang="en-US" dirty="0" smtClean="0">
                <a:latin typeface="+mn-lt"/>
                <a:ea typeface="+mn-ea"/>
                <a:cs typeface="+mn-ea"/>
                <a:sym typeface="+mn-lt"/>
              </a:rPr>
              <a:t>环境</a:t>
            </a:r>
            <a:r>
              <a:rPr lang="en-US" altLang="zh-CN" dirty="0" smtClean="0">
                <a:latin typeface="+mn-lt"/>
                <a:ea typeface="+mn-ea"/>
                <a:cs typeface="+mn-ea"/>
                <a:sym typeface="+mn-lt"/>
              </a:rPr>
              <a:t>CCE</a:t>
            </a:r>
            <a:endParaRPr lang="en-US" dirty="0">
              <a:latin typeface="+mn-lt"/>
              <a:ea typeface="+mn-ea"/>
              <a:cs typeface="+mn-ea"/>
              <a:sym typeface="+mn-lt"/>
            </a:endParaRPr>
          </a:p>
        </p:txBody>
      </p:sp>
      <p:sp>
        <p:nvSpPr>
          <p:cNvPr id="4" name="文本占位符 3"/>
          <p:cNvSpPr>
            <a:spLocks noGrp="1"/>
          </p:cNvSpPr>
          <p:nvPr>
            <p:ph type="body" sz="quarter" idx="10"/>
          </p:nvPr>
        </p:nvSpPr>
        <p:spPr>
          <a:grpFill/>
          <a:ln w="12700" cap="flat">
            <a:noFill/>
            <a:miter lim="400000"/>
          </a:ln>
          <a:effectLst/>
        </p:spPr>
        <p:txBody>
          <a:bodyPr wrap="square" lIns="0" tIns="0" rIns="0" bIns="0" numCol="1" anchor="ctr">
            <a:noAutofit/>
          </a:bodyPr>
          <a:lstStyle/>
          <a:p>
            <a:pPr marL="0" algn="ctr" defTabSz="914478">
              <a:lnSpc>
                <a:spcPct val="100000"/>
              </a:lnSpc>
            </a:pPr>
            <a:r>
              <a:rPr lang="zh-CN" altLang="en-US" sz="1399" dirty="0">
                <a:solidFill>
                  <a:prstClr val="white"/>
                </a:solidFill>
                <a:latin typeface="+mn-lt"/>
                <a:ea typeface="+mn-ea"/>
                <a:cs typeface="+mn-ea"/>
                <a:sym typeface="+mn-lt"/>
              </a:rPr>
              <a:t>使用华为云提供的云容器引擎</a:t>
            </a:r>
            <a:r>
              <a:rPr lang="en-US" altLang="zh-CN" sz="1399" dirty="0">
                <a:solidFill>
                  <a:prstClr val="white"/>
                </a:solidFill>
                <a:latin typeface="+mn-lt"/>
                <a:ea typeface="+mn-ea"/>
                <a:cs typeface="+mn-ea"/>
                <a:sym typeface="+mn-lt"/>
              </a:rPr>
              <a:t>CCE</a:t>
            </a:r>
            <a:r>
              <a:rPr lang="zh-CN" altLang="en-US" sz="1399" dirty="0">
                <a:solidFill>
                  <a:prstClr val="white"/>
                </a:solidFill>
                <a:latin typeface="+mn-lt"/>
                <a:ea typeface="+mn-ea"/>
                <a:cs typeface="+mn-ea"/>
                <a:sym typeface="+mn-lt"/>
              </a:rPr>
              <a:t>确保应用的稳定高效运行</a:t>
            </a:r>
            <a:r>
              <a:rPr lang="zh-CN" altLang="en-US" sz="1399" dirty="0" smtClean="0">
                <a:solidFill>
                  <a:prstClr val="white"/>
                </a:solidFill>
                <a:latin typeface="+mn-lt"/>
                <a:ea typeface="+mn-ea"/>
                <a:cs typeface="+mn-ea"/>
                <a:sym typeface="+mn-lt"/>
              </a:rPr>
              <a:t>和监测</a:t>
            </a:r>
            <a:endParaRPr lang="zh-CN" altLang="en-US" sz="1399" dirty="0">
              <a:solidFill>
                <a:prstClr val="white"/>
              </a:solidFill>
              <a:latin typeface="+mn-lt"/>
              <a:ea typeface="+mn-ea"/>
              <a:cs typeface="+mn-ea"/>
              <a:sym typeface="+mn-lt"/>
            </a:endParaRPr>
          </a:p>
          <a:p>
            <a:pPr marL="0" algn="ctr" defTabSz="914478">
              <a:lnSpc>
                <a:spcPct val="100000"/>
              </a:lnSpc>
            </a:pPr>
            <a:endParaRPr lang="zh-CN" altLang="en-US" sz="1399" dirty="0">
              <a:solidFill>
                <a:prstClr val="white"/>
              </a:solidFill>
              <a:latin typeface="+mn-lt"/>
              <a:ea typeface="+mn-ea"/>
              <a:cs typeface="+mn-ea"/>
              <a:sym typeface="+mn-lt"/>
            </a:endParaRPr>
          </a:p>
        </p:txBody>
      </p:sp>
      <p:grpSp>
        <p:nvGrpSpPr>
          <p:cNvPr id="6" name="组合 5"/>
          <p:cNvGrpSpPr/>
          <p:nvPr/>
        </p:nvGrpSpPr>
        <p:grpSpPr>
          <a:xfrm>
            <a:off x="824880" y="2049018"/>
            <a:ext cx="8189647" cy="4128161"/>
            <a:chOff x="0" y="1403524"/>
            <a:chExt cx="9509761" cy="5454369"/>
          </a:xfrm>
        </p:grpSpPr>
        <p:sp>
          <p:nvSpPr>
            <p:cNvPr id="70" name="Shape 1250">
              <a:extLst>
                <a:ext uri="{FF2B5EF4-FFF2-40B4-BE49-F238E27FC236}">
                  <a16:creationId xmlns="" xmlns:a16="http://schemas.microsoft.com/office/drawing/2014/main" id="{94443860-2009-C94D-AB69-AD70F37761D8}"/>
                </a:ext>
              </a:extLst>
            </p:cNvPr>
            <p:cNvSpPr/>
            <p:nvPr/>
          </p:nvSpPr>
          <p:spPr>
            <a:xfrm rot="5400000" flipV="1">
              <a:off x="1472254" y="2240435"/>
              <a:ext cx="3145204"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54297" y="5114960"/>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4153682" y="4073389"/>
              <a:ext cx="1411906" cy="3452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altLang="zh-CN" sz="1698" spc="17" dirty="0">
                  <a:solidFill>
                    <a:prstClr val="black"/>
                  </a:solidFill>
                  <a:cs typeface="+mn-ea"/>
                  <a:sym typeface="+mn-lt"/>
                </a:rPr>
                <a:t>k8s</a:t>
              </a:r>
              <a:r>
                <a:rPr lang="zh-CN" altLang="en-US" sz="1698" spc="17" dirty="0">
                  <a:solidFill>
                    <a:prstClr val="black"/>
                  </a:solidFill>
                  <a:cs typeface="+mn-ea"/>
                  <a:sym typeface="+mn-lt"/>
                </a:rPr>
                <a:t>集群管理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4859632" y="2433872"/>
              <a:ext cx="0" cy="1065184"/>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3842252"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4003624" y="1563965"/>
              <a:ext cx="1751645" cy="7094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en-US" altLang="zh-CN" sz="1399" dirty="0">
                  <a:solidFill>
                    <a:prstClr val="white"/>
                  </a:solidFill>
                  <a:cs typeface="+mn-ea"/>
                  <a:sym typeface="+mn-lt"/>
                </a:rPr>
                <a:t>CCE</a:t>
              </a:r>
              <a:r>
                <a:rPr lang="zh-CN" altLang="en-US" sz="1399" dirty="0">
                  <a:solidFill>
                    <a:prstClr val="white"/>
                  </a:solidFill>
                  <a:cs typeface="+mn-ea"/>
                  <a:sym typeface="+mn-lt"/>
                </a:rPr>
                <a:t>内置的</a:t>
              </a:r>
              <a:r>
                <a:rPr lang="zh-CN" altLang="en-US" sz="1399" dirty="0" smtClean="0">
                  <a:solidFill>
                    <a:prstClr val="white"/>
                  </a:solidFill>
                  <a:cs typeface="+mn-ea"/>
                  <a:sym typeface="+mn-lt"/>
                </a:rPr>
                <a:t>集群监测控制能力</a:t>
              </a:r>
              <a:r>
                <a:rPr lang="zh-CN" altLang="en-US" sz="1399" dirty="0">
                  <a:solidFill>
                    <a:prstClr val="white"/>
                  </a:solidFill>
                  <a:cs typeface="+mn-ea"/>
                  <a:sym typeface="+mn-lt"/>
                </a:rPr>
                <a:t>，确保应用稳定高效运行</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4210892" y="5218716"/>
              <a:ext cx="1534088" cy="3873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容器镜像管理</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6310287" y="5354807"/>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7540241" y="4856388"/>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容器镜像仓库</a:t>
                </a:r>
                <a:r>
                  <a:rPr lang="en-US" altLang="zh-CN" sz="1399" dirty="0">
                    <a:solidFill>
                      <a:prstClr val="white"/>
                    </a:solidFill>
                    <a:cs typeface="+mn-ea"/>
                    <a:sym typeface="+mn-lt"/>
                  </a:rPr>
                  <a:t>SWR</a:t>
                </a:r>
                <a:r>
                  <a:rPr lang="zh-CN" altLang="en-US" sz="1399" dirty="0">
                    <a:solidFill>
                      <a:prstClr val="white"/>
                    </a:solidFill>
                    <a:cs typeface="+mn-ea"/>
                    <a:sym typeface="+mn-lt"/>
                  </a:rPr>
                  <a:t>提供简单易用、安全可靠的镜像管理</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1201779" y="4050814"/>
              <a:ext cx="1022725" cy="3873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持续反馈</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1632666" y="2394476"/>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90417"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883778" y="1634422"/>
              <a:ext cx="166400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学习用户行为，持续改进产品体验</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70536" y="386628"/>
                <a:ext cx="714799" cy="585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smtClean="0">
                    <a:solidFill>
                      <a:prstClr val="white"/>
                    </a:solidFill>
                    <a:latin typeface="+mn-lt"/>
                    <a:ea typeface="+mn-ea"/>
                    <a:cs typeface="+mn-ea"/>
                    <a:sym typeface="+mn-lt"/>
                  </a:rPr>
                  <a:t>监测</a:t>
                </a:r>
                <a:endParaRPr sz="1200"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70534" y="386628"/>
                <a:ext cx="714799" cy="5473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反馈</a:t>
                </a:r>
                <a:endParaRPr sz="1200"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rot="10800000">
              <a:off x="4597920" y="3477725"/>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6200000">
              <a:off x="5864387" y="4979922"/>
              <a:ext cx="450647" cy="749771"/>
            </a:xfrm>
            <a:prstGeom prst="rect">
              <a:avLst/>
            </a:prstGeom>
            <a:noFill/>
          </p:spPr>
          <p:txBody>
            <a:bodyPr wrap="squar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rot="10800000">
              <a:off x="1380330" y="3464272"/>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 xmlns:a16="http://schemas.microsoft.com/office/drawing/2014/main" id="{DF6C68CE-8E4D-D549-BB1E-18F2DB272AA1}"/>
                </a:ext>
              </a:extLst>
            </p:cNvPr>
            <p:cNvGrpSpPr/>
            <p:nvPr/>
          </p:nvGrpSpPr>
          <p:grpSpPr>
            <a:xfrm>
              <a:off x="5785363" y="5970396"/>
              <a:ext cx="627911" cy="627911"/>
              <a:chOff x="0" y="0"/>
              <a:chExt cx="1255859" cy="1255859"/>
            </a:xfrm>
          </p:grpSpPr>
          <p:sp>
            <p:nvSpPr>
              <p:cNvPr id="45" name="Shape 1284">
                <a:extLst>
                  <a:ext uri="{FF2B5EF4-FFF2-40B4-BE49-F238E27FC236}">
                    <a16:creationId xmlns=""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dirty="0">
                  <a:solidFill>
                    <a:prstClr val="black"/>
                  </a:solidFill>
                  <a:cs typeface="+mn-ea"/>
                  <a:sym typeface="+mn-lt"/>
                </a:endParaRPr>
              </a:p>
            </p:txBody>
          </p:sp>
          <p:sp>
            <p:nvSpPr>
              <p:cNvPr id="46" name="Shape 1285">
                <a:extLst>
                  <a:ext uri="{FF2B5EF4-FFF2-40B4-BE49-F238E27FC236}">
                    <a16:creationId xmlns="" xmlns:a16="http://schemas.microsoft.com/office/drawing/2014/main" id="{8289E796-7E79-4B41-ADEB-A191183AADC5}"/>
                  </a:ext>
                </a:extLst>
              </p:cNvPr>
              <p:cNvSpPr/>
              <p:nvPr/>
            </p:nvSpPr>
            <p:spPr>
              <a:xfrm>
                <a:off x="270531" y="386628"/>
                <a:ext cx="714799" cy="5473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部署</a:t>
                </a:r>
                <a:endParaRPr sz="1200" dirty="0">
                  <a:solidFill>
                    <a:prstClr val="white"/>
                  </a:solidFill>
                  <a:latin typeface="+mn-lt"/>
                  <a:ea typeface="+mn-ea"/>
                  <a:cs typeface="+mn-ea"/>
                  <a:sym typeface="+mn-lt"/>
                </a:endParaRPr>
              </a:p>
            </p:txBody>
          </p:sp>
        </p:grpSp>
      </p:grpSp>
      <p:pic>
        <p:nvPicPr>
          <p:cNvPr id="8" name="图片 7"/>
          <p:cNvPicPr>
            <a:picLocks noChangeAspect="1"/>
          </p:cNvPicPr>
          <p:nvPr/>
        </p:nvPicPr>
        <p:blipFill>
          <a:blip r:embed="rId3"/>
          <a:stretch>
            <a:fillRect/>
          </a:stretch>
        </p:blipFill>
        <p:spPr>
          <a:xfrm>
            <a:off x="6189576" y="1654523"/>
            <a:ext cx="5195710" cy="2749869"/>
          </a:xfrm>
          <a:prstGeom prst="rect">
            <a:avLst/>
          </a:prstGeom>
          <a:ln w="12700">
            <a:solidFill>
              <a:schemeClr val="bg1">
                <a:lumMod val="85000"/>
              </a:schemeClr>
            </a:solidFill>
          </a:ln>
        </p:spPr>
      </p:pic>
    </p:spTree>
    <p:extLst>
      <p:ext uri="{BB962C8B-B14F-4D97-AF65-F5344CB8AC3E}">
        <p14:creationId xmlns:p14="http://schemas.microsoft.com/office/powerpoint/2010/main" val="4811269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4" name="AutoShape 8" descr="data:image/jpeg;base64,/9j/4AAQSkZJRgABAQAAAQABAAD/2wBDAAgGBgcGBQgHBwcJCQgKDBQNDAsLDBkSEw8UHRofHh0aHBwgJC4nICIsIxwcKDcpLDAxNDQ0Hyc5PTgyPC4zNDL/2wBDAQkJCQwLDBgNDRgyIRwhMjIyMjIyMjIyMjIyMjIyMjIyMjIyMjIyMjIyMjIyMjIyMjIyMjIyMjIyMjIyMjIyMjL/wAARCADcASEDASIAAhEBAxEB/8QAHAABAAIDAQEBAAAAAAAAAAAAAAYHAQQFAwII/8QARxAAAQMDAgIGCAMEBwYHAAAAAQACAwQFEQYhEjEHExRBUWEWIlNxgZGU0jJUoRUjscFCRFJygtHwJDM0Q5LxFyVihKLC4f/EABoBAQADAQEBAAAAAAAAAAAAAAADBAUCAQb/xAAxEQACAgEDAwIFBAEEAwAAAAAAAQIDEQQSITFRkUHhE2FxgfAFobHRIhQywfFCUtL/2gAMAwEAAhEDEQA/AL/REQBERAEREAREQBERAEREAREQBERAEREAREQBERAEREAREQBERAEREAREQBERAEREAREQBERAEREAREQBERAEREAREQBERAEREAREQBERAEREAREQBERAEREAREQBERAEREAREQBERAEREAREQBERAEREAREQBERAEREAREQBERAEREAREQBERAEREAREQBERAEREAREQBERAEREAREQBERAEWCcL4MzRI2PiaHuGQ0ncoD0RRjV+trfpGja+oBmqpQeppmH1neZPc3zVZs6brz2vjfa6J1Pn/dtc4Ox5O8fgrNWkutjuiuCCzUV1vEmXmsZ3XB0vq236rtxqqFxD2HEsD/xxnz8j3FRbpA1Fq7Tl0jntMAmtj4Q55dTGQRvBOckHI2wVxCiUrPh9H8zuVsVHf1RZCKmLX03ztcG3W0xvZ7SleQf+l3+aszT+qrVqamM9sqmycP443Dhez3tP/ZdXaW2nma4PK767OIs7aIirkoRYJwtR1ypGV7aB1VC2rezjbAXgPc3xA70xkG4iw05ysoAiIgCLGVjiP+ggPpF8hx2yvpAEREAREQBERAEWMnKxxbID6REQBERAEREAREQGCcBa1bX01upJKusnjgp4xl8khwGhfVbVwUFFNV1UrYqeFhfI93JrRzK/N+stZV2sLphvHHQsfimpc4zk4DneLj+itaXSyvl2S6sgvvVS+ZO7t0nXbUFw/ZGi6J75H7dpezLiP7QB2aPN3yXU09o2fTdRLqrUd6mqq6GF7pAHEsa3G4JO5+GApJozSlJpWyx0sTGuqntDqmfG8j+/4DuC4HTFdTQaPbRsOJK+YRnB/oN9Z38APiplOM5qmlYT4z6sjcXGPxbHlrwilNRXyp1Fe6m5VJPFK71Gd0bB+Fo+C06CgqrnXQ0dHA6aomdwsjaNyf5eK1yclXF0KWNnV118lYC8u7NCSOQG7iPjgLZvsWnpyl06GZVB3WYZy9M6U1lo3VNFVx291RDMRHUCnlDmmMnfi8COYV5gAtx48/NMAgbZUX1brq1aUpnCeUTVpaeqpYzlxPcXf2R5n4ZXz9llmqmuOfka8IQoi+eCo+lu0UFq1ZGaFjIu0wCaWJmwa/iIyB3ZUSsl6q9P3enuVFIWyxHcDk9ve0+RCxebxWX67T3KufxTzOyccmgcmjyA2XzaLVUXu7U1tpWF0tQ8MGO4d5PkBkr6GuGylRseeOTInLdbuh3P1fSVLayjgqY88E0bZG+4jI/ivdeFLTspaWGnj/BExrG+4DAStqoqKimqpnBsULDI8k4wAMr5bq+Dd9OT1zkKlemad1HqWy1VNI6Kqigc9sjebcPGDn5rztvTFU0drqxNSPrK+erfJAHO4WRxuxwtONzjlgKGauuF+utxgrr9C6GSaHigYWcAEee4c+fjuVraPR2V3Zn05+5Q1GojOvES5LV0r6eqLVSy11Uaesfhk0PATwO7znlw+aldtv8AbrsGdjqRLxs424Gzhtkg9/McvFfn/o3jssmpnOvvZuyxU7pGdpcAwPBGM5596tPSV7ZqjWVyrKOPgtNupm0lLgYa5zncTnAd2Q0fDHiodVpYVt7E+Ofl9CSi+U0t2OSf5OFHNRazotOSMglpa6pqZG8UcVPTucHeXFjC7tVnsk3C7B6t2D4HBVM+m+qotA2h1upesLw6CSua0yP4mH+zjY4/pHOVW01PxHn/AJx3/omts2IkBu/SDej17G2/TlA4EtfV4dJj4/5BcrUujNSfsOpu8msZ63qoTMWNLo2PAGTwlpxy8lV81VdNQXKKOpqpqypmeI29fJzJOAN9gr2uVsfpnodq7dLP1klPQOjc8cuJ3cPIZwFo2wenlBRxlvpj0+r5KlcvjKTeePmeXRHeK+7aXlbXSGXss/UxSvOXObgOwT34zhWEqu6ES30cuIBPGKz1h3fgbhWe9wawuJAAGST3LP1iUb5JFvTtuqLZlxwNlFbBru3ahvtfaaZsjZqVzuF5wWTNa7hLmn39xWvfekO0Wywx19PJLWGpjc6nbCwnONiXHk0A887qp+j623ivqblU22601rZwCOoqpcF7WuPFhg8dueQpadJurlOzjHQjsvxOMY8n6IDiSvoFfmue7y6T1aya0ahmusUb2vleC5rZd/WYQSQ73hfpGCQSwtkGQHgOAPdkZUWo0zpw85T+xJTcrMrHKPpzuHfuTiOFEekm+Nsmjqstdioq29mhAODl2xPwGStKzU1Rrfo+tEk1yr7e/h4ZXUr+Ey8JLdye44yuFS9isbws4OnYt2xdTpa1ffHWiWKzVdFSPc09ZLUShrsYOzc7A+ZVb9H3SNVUVa6i1FdSbeIj1ck7eJzXggAcQ3IxnnlSq+aDslos0tVFYay/1TSMsnrHF5Hjud8eAGVDdKXPSN11DTWyt0fBTyzO6tj2SPeA/fZzTvhX6I1uiSxuXfhP+Sra5q1POH98fwXVaLzQ3yiFZbqltRTlxb1jWkAkc+a6K1qKhpbdRxUlHAyCniGGRsGA0LZWXLGf8ehdWcchEReHoREQBDyRDyQFbdM9fNTaRgpo3ENqqlrZD4taC7HzA+SoVpIcCCQQcgjuPiv0/rbTLdVabmoA9sc7SJYHu5B4zjPkRkfFfmu52uus9a+juFPJT1DDgseOfmDyI8wt79Msg6tnqZOuhJT3ehc+mOl+2VVJFBfS6kq2tDXTBpdHJ57btPkop0uaiob5cLWy21sVTTwwveXROyA5xGx88NVbop69DXXb8WJFPVznDZIyOatnSnSRYtK6MoqAQ1VVWtDnysjYGtDi4nBcfgqlWcKe6iF0VGfQiqulW8xJ/fely/3RroaHq7bA7b9160hH948vgFApZZJ5XSzSPkkecue93ESfEk8160dDVXCYQ0VNNUyk44IWFx/TkrC090PXe4Fkt3kbb6fmYxh8pHu5D45UWdPpY+i/n+yTF177lf2+31d0rY6Khp5KiokOGxsGSfM+AHiV+gNAaCh0pTdqqiyW6zNxI8DaNv8AYb/M9672n9L2nTNKYLZSCMuH7yV28kn9538uS7iyNXr3d/hDhfyaGn0qr/ylyzB5KA9LtZUUuh3xwZ4amdkMpA5MO/6kAfFT9aV2tdHebZPb66ETU0ww9h+YIPcfNU6ZqFkZvoizZFyi4opPo9fYNM0XpFf5o21E7iyhjx1j+EbOeGjxO2f81w+kHV0GrbzFNSwujpaeMxxukGHvycknw8gpxcOhZlTfJZaW4x0ltfgshbG5z2bcsk4I/wA1CukHSFJpCtoKWlqJ5+vhc+R0oAyQ7G2Ft0WUWX71JuT/AGMy2FsKtuMJEUo6Opr6llNSU8k87z6kcbOJx+C/QfRZp2s0/piQXCEw1NVOZTG4glrcANB89lE+hSysfLcL2/Bcz/ZohjducFx/gFcoVX9R1TlJ0roifR0JJWPqcfVFT2TSt2qA/g6ujlcHA8jwnCqqPV1foPQtkt9JROfU1UBqO0TtPVM4iSGjH4nYwcKwekyR8fR5eSzGTCGnPgXAH+KhXSZeJaPRdks8dO3FZTxudI9ueANa31W/+on9FFpIqSjFrKb/AIXuSahtNtPGEVPS01RcrjFT07DJU1EvCxrduJxOefcrS1NU6lt+k6yyVdHPU2ymo2xTXKYEF0wdn1cnLm5Ibkjuyoppno81DfntqIYnUFODkVFRxNz5tHM/oFaGpqOkoeii42sXLtZo6cNdNLJxOLw7IBx352AV/VXQ+LCKw+V9irRXJQk3wcnoOd/5beGnunjOP8KnGuZDFoe8vbIYyKR/rA4IyMKBdBv/AA972/5kX8Cpzrmz19+0nV262vjbUTcO0hwHNByW57uSz9ThaznplFqjP+nWOxRUWorhSdHr7LTUc7KSpqXGoq3NPA7OP3bTyB2yV8aO07bb9UVc12usdBRUjGvkc4gOfk8hn/W6+tQX65fsKh0vUUPYobccOa4HikkGck92Nyds+9c/T+lbvqeeWO10ok6nBe97g1jM8hk9/kthJKuUs7cvr/z+dDObe9L/AHY9Dds1utVx6QqWhp5nNtTq0CN0xyXsbuB73Yx8V+m+Q9yqDTHRBWW+80dwutbTGOnkEvUw8RJcNxudsZwrebuMrH/ULoWSioPOEaOkrlCLcljJQ/SLU3bVWv32Oigkm7H+7ghZ3ktDnOJ7ueMnljzXZ6Gbjc5K+4Wyere6ipYRw07xngfx42PcNjt/krSitdJTXSqubYx2qpaxskh58LeQVa9D7G1F41NXsGI5J2taPe55/mFJ8eNmmlBR4il59Tj4TjcpN8tvwSvXMereywTaWnbxMJE0Aa3jcDyILttvBQ7SQ13VarhF2o+riieXT1VRQxh+MfhbJzJPLYlatJ0p3q3Vl0tk9EbpUR1D20xaCOEBx2cACXAbeaj181jrW26hEtfXy01SxrJeyscBG1pGQ1zBn3EHfzUlOmtUXW1H5P1OZ3Qyp5Z+jEWla6t1daqOrewRvnhZKWg54S4A4W6shrDwaCeeQiIgCIiAIiIAeS510sttvVP1FyoYaqPuErAce48wuii9TaeUeNJ8Mrmv6GtN1BLqaStoyTsGSB7R8HAn9VU+udLx6SvzLfDUyVEb4Gyh8jQDuSMbe5fp0jKpTpwonMudprQPVkhfCf8ACQf/ALFaeg1NsrlCcsoo6uiCrcorDKo7jhX3o/o80tU6ft1ynt3aZ54GSOM8jnN4iN/VzjmqEHNfpHotrRV9H9tGcuhDoT/hcf5EK5+pynGtOLxyV9CoubUkSekoKS3xCKjpYaeMcmxMDR+i2gQAN1F+kG7zWTRdwrKaYw1PC1kL28w5xAyP1UW6HZa64014uVfV1FS6SZkTXTSF3JpJx/1BYyolKp3N9GaTtSsVaRaSIOSKAlCIhOEBg8lTnThAXPs8wbkAStcQOX4VcRIKjWttPTajsUtJStpzUOaWNM5IDQSNxjv2CsaS1V3RkyG+DnW4o5/RTaxbdDUsmcyVjjUu25Z2A+QCm659ltzLPZqS3sJLaaFsYcTnOBzW/wAQUd099kpd2d1x2wSONqqwjUuna21OlMXXsAbIBnhcCCDjvGQozqJ+r7ZJbrdYrTR3CnbAxraidmTG9o4TxZIAyN8qflzRzKZB3XtdrjhNZQlWpfIgVDpDUd2lbNqy/wAksIPEKChPVRnycQASPL9VxOlehrbZYYzbQxlmla2nqKVrAGxuDuJkgxyJOWk+5WxxBc+82mkvtpqLbWsLqedvC7BwR3gg+OVJXqWrIzl0Xp6Ec6U4OK6lZdBpPZryOAcPWRHjzz2O38/irdO4UW0boyn0dTVcUNTJUuqJhIXvaG4aBhowO/zUp4gvNVZGy6U49Ge6eDhWovqQLpS0xVX/AE9FLQU/XVlHL1gYPxPYRhwHieRx5KotO6svuijVxUkDWicjjjqoHbOGwI5YO6/TLiCF5vhikH7yNj/7zQVLRrFXX8KcdyOLdPunvi8MoYan6R9UODKIVjGEf1Wn6pvv4jv+qsvo607d7BZZWXeqfJPPKZTAX9YIj/e7yeZUxAAGANgOSyHDdc3arfHZGKijquja90pNs598fJFYLi+PJkbSyFuBk54ThQroes1ZbNLTVNZCYjWSiaNruZYGgAnwzurEcQSsggDHJQRtardfc7cMzU+xQ1qt9xoul+6NpQ51VB2qeMcg8lh4R5glzVF6nTuq66rmqauz3Keoe/8AevfCSXO81+nDTwmp68xMMwaWiTh9YNPdnw2XpsVeX6jKLyorol4K70aaw36mlZTUvs1E6spm01SYGGWFnKN2Blo9y6CIs5vLyW0sIIiLw9CIiAIiIAiIgCgXS5aDctFvqWNzJQyCcY/s8nfoc/BT1eNVBHUwPgmaHxSNLHtPeCMEKSqx1zU16HFkN8XF+p+QirX6GtRw0tTVWOplDOvd11PxHAL8Yc34jBUE1ZpufS9/nt8ocYs8VPIf6cZ5H3jkfcuGCQduY3X01sIamrGeGYlc5U2Z7Ft9M+pIZnUthp5Q4xP6+p4TnhIHqt9/M/JTvo3s7rPoegikZwzTg1EgPi/cfIYHwVJaD0xLqrUcccjXGjgcJqp/kP6Oe8uO3uyv0w1oa0AAAAbALH1u2quOni+nLNHTZsm7ZfY+kRFml0LDtmlZWHbtQFY11yvGrekGr05Q3Ka2W63sLp5KfAkkcMDn7yB8F868juWktD4pL7cppXVzMTTSAyNaWnLcgctsr3r7FfdNa9qtSWag/adJXM4aimbIGyMJxkjPmAV561pdQ6v0V1TLBNS1Ta1jmU7pWueWBp9YnOBueS0oOO+GMbOO3X1z6lOSltlnO45+otZtq7vpSCy30yB0rGVjaeX8RJaMO2967H7Urx04C2dsm7D2Pj7PxepngznC19UaTrJ7rpOa2WpgZSyNdVuha1vDgt5+PIre/YVz/wDGf9t9kd+zuydX1+Rji4MYxz5pmrZx/wCsvORizdz3RH9La+rLdqGrob9LK+21NdLFTVku4ie134Cf7PL3e5SbSV5nDtWVFxq5JIKG4ycJkdnq42tzgeS1LJos1+mb1a75SOiFTcpp4HHBc0E+q9uFH6fSOp7Zo+72GKmdLLXXFjDO14w6DA4n779wGPek1RY5JNJ8L3PI/EjjPPX/AKPvRmqL2NYUbr1Uyuor9DJLSRyOy2P1zwgDu5Y9xCtO60ElytslJHWVFG5+MT07gHtwc7Z+SrbU3RzcKS10NTZbjcrjW2+RnZ6eeVpaxoI/DsMYwO/krQpJZJ6OGWaJ0Mr2Nc+N3NpxuFDqpQk1ZX+Y6cEtKkk4zKo0nT3W7azvNtn1Ld+otkw6vEozIOPk7byWhb7v23UV/hvWtK61RU9W9sDWzhocOJ2RuOQAAUt0bYrnbdc6mrqykdFS1cmYJC4EPHESuBabPerLqC+1E+jjdIqyqc+Fz3xYa3iJz63jlWd8HKXTosdPv14INsko/V9zoamq7hZtR6Mt1Pd6yWGV5bM9zxmccTd34G+xUo6QKuooND3OppJ5IJ42NLZIzhw9YclFdV0Gobvc9L3mm0/MJKMvknpetZmMh4w3PLcDK6V+m1BqfSF4oJNNz0U7o2dQ107H9aeLcDHLGFDti/hyeOOvK7kuX/mufl4OXol9Pdza5ZNb3Ga5lomlt/XtIJG5aRjOPFYt9XeOkDU91ZHeKq2Wm3SdUxlIQ173ZIyT8CVtaVN5stJbaJ+hnNmia2GStEkQOCcFx7/+y8qG0ag0Pqa6VFttTrtarhJ1gbDIGyRuyTvn3n4KSTW6eMZ9Onf86nKziOenr1PvVFbc7I+waUobvVOqLhMRLXy4dM2Pi5A4xnfn5L5qqq46J1tZaIXatuFtujuqkjrXh7o3cQAc12PMbL31HZr7fRYtTU9r6i6W6VznW98wLnM4uQdyzt+q+ZrTe9Y60tFyr7TJardaz1gbPI10kr8g4Ab3bD9VzFw2rc1jDz06+ntgNSy8fLH0ObonWtY3XFys11qpZYKmplbSOlOeB7XH1AfAj9R5rY6UNZVVvq6SzWqpkhmD2SVUsRwWAn1WZ7s7n3LVqtCXSs03c5G0z4brT3eWtoTxAF7CQcA+eMjzAXzeNE3uXSFO8wPrL3W3FlZXkFoLdth7mjAwpUqHarMrtj59/wA9Tl/FUHH8+hb7fwj3LKw38I9yyskvBERAEREAREQBYJx3LK8Kyjhr6SSlqGF8Mg4XtDiMj3jdAe3F5Id+5R06H08P6i4/+5l+5PQfTx5UDvqZfuUmK+78e5xmfb9/Y99R6XtmqLf2S5RF3DvHKzZ8Z8Wn+XIqvGdBkXasyX2U02fwinAfj35x+invoPp78g76mX7k9BtPfkHfUS/cp6tQ6lthNpfRf2RTpU3mUV59jdsen7fp23MobbB1UTTkknLnnxce8rqZx3KPeg2nvyDvqJfuT0H09+Qd9TL9yhlsk8uTz9PckW5LCS8+xIc+SZ8lHvQbT35B31Mv3J6D6e/IO+pl+5eYr7vx7nuZ9l59iQ58kJ8lHvQbT35B31Mv3J6Dae/IO+pl+5MV9349xmfZefYkGM9yxw/6wo+dD6eA/wCAd9RL9ywNE6eP9Qd9TL9yYr7vx7jM+37+xIsJhR70I09+Qd9TL9yyND6eP9Qd9TL9y8xX3fj3GZ9v39iQY/1hYx5Lgeg2nvyDvqZfuT0G09+Qd9RL9y9219349xmfZefY7+FnCj/oPp78g76iX7k9B9PfkHfUS/cmK+78e4zPsvPsSDHkscPkuB6D6e/IO+pl+5PQbT35B31Mv3Jivu/HuMz7Lz7Hf4UwuB6Dae/IO+pl+5PQfT35B31Ev3Jivu/HuMz7Lz7Hfx/rCcK4HoPp78g76iX7k9B9PfkHfUS/cmK+78e4zPsvPsSDHkscI8P0XA9BtPfkHfUS/cnoNp78g76mX7kxX3fj3GZ9l59jv42//Ex5Lgeg+nvyDvqZfuT0H09+Qd9RL9yba+78e4zPsvPsSHKwHZOMKP8AoNp78g76mX7l32RNjY1jBhrQAB5LmSj/AOL/ADyerPqfaIi5OgiIgCIiAL5ccBfS596tVHerZJRV4eaZ5BeGSFhODnmCDherGeTx9ODiyaplF5v9P1UTaK0UjZXz5PEZS0u4ccsAALlN1DfIdJ6akfLG673epiaS6LZrHZefV8m4HvUClsNo9BnXUtfFPdLp1FI99S8NZB1nCCcnB9VpOTld+n0ppm7a7goLbme30lC6ed0Va94MjncLQHcW2ME7YWk6aor6fLsvr6tlRWWS/wC+/wBi22HIPvX0udZbNRWKg7FQMeyDjL8Pkc85PPckldFZrxngtrOOQolrnU0+nqe3Npqimp5qyrERlqWlzI2AEucQCD4fNSmWVsMb5HvDWMBc4nkAqm1lqOOuu9vvFgrhUdizAHmjMlMx0rg0uLyRk7AANBKn01e+zlcfmCO6e2PB7DX1yN2NGNTWDqBAJTU9kk4eIuxwY4ueN1J9D365X8XOWrqaSopoKgQU81NEWNkwMuduScZOPgohfP21pG8xVTrnS1M12P8AtPU2zjfGyJmOJrOLdozupf0eutjdOiG3XEXDE73zziIx8UjzxHIPI/wVi+MFVuiuuPf0X0IanLfhv88kwWDsNllYO4WeWzg6k1NS2CnjY8tlrqg8FLS8YaZXeZOwaO8lRrTGsauOmuIvk9NLHQcb6isiqGyBzsg8EbGjJa3IGf1K0ek6vporrb2OdRCWkpZ6r/aoTIJCRwMZgeJJIzt6ue5Ri30LpYTDRU9PcMyUlvb2WLqmyMj/AH8vE522choLjstGrTwdOZev9lOdslZhehNaTXdFUazm4qmsZRGKGkp4nUzwHzucScgjY4xz81YbeSqrS9Pc7/dqC5VFB1FDJXz3V0hna4vJbwRN4eeAORVqt2GFX1MYxkoxJqXJptmV8knK+lyb5dam1QRyU1pq7k57+Ex03DloxzOSFXScnhEreFlnFqbtrKKacR2K1ugje7hmfXlvE0HZxHDtt3Lm2nUOtdR2iO4UFHZKSnm4gx08kjnHBIzjbbIKiepaS3QWmvrH6JvNJUy54aqoqyWNkediQJN9zywtu22SioaWjc7o/v0tVTtY4ydpwHvbvnh6zGM92FpKqChnCz9v/oqb5bsZ4/PkWzQdrFDAK4xOquAdaYgQwu78Z7ltLwp5HSwRSPjMT3tDnRu5tJ7ivdZj6ltdDDtgold7nq6lukzKKksnYtupdVVbmPcMDJIx4qWO5KrtT11hq+kGSG/0slVR0NC2NkbKZ8oEr3cRJ4RthoHzU+njuk+M8fUjtlhdTrvvutmU88/YtOOjhjMkhZWPJDQMk7DyWxpe96tvjKCvqrfa4LXUs6wujleZeHG3qkd6hdKyng6PNQVltp2QC+3DsdHG1uMRlwjAx7uMq36CljoqCCljGGQRtib7mjH8lNfthFpRWc4/v1+ZHXmTzk2G8llMYRUiyaN1luEdumda4oJawAdWydxawnI5kb8sqG0WpdaV91uFvp7XZHSUDmsmf2mTg4nDIaDjc45+ClWoLzBYLPU3GoORE31GDm952a0eZOyr2xw11DJeLJeboaB1bQtuU07Gta6Nz3HrsOPgMN8lbognBtpfv9/BBZJqSSZKNH6iveoKitfW0tBFRU0hhZNTPc8TSA+twk4y0cs+KmCr/o2tdZT0ktY+trnWp37u201QQMQg/wC8LQMAu7vL3qwFFqFFWNR6HdTbgmwiIoSQIiIAiIgC5t/hrKiwV0FvDO2SwujiL3cIDiMZz5Zz8F0kXqeHk8aysFaU1k1VDZKG1Tae07VU9HGGRione7kME8sZO/zXV09QX+33RnWWCwUFJIMTyUT3cZA5bYGd1NkU0tRKSaaXP1/sjVSTzkw3ksoigJTzlGWO9UO25HvUNpbRdr7caOovFHTWy2W+Xrqa3wvD3SSDZrnkbADmAPHdTbCYHgu4TcM4OZRUupFGW6sqekZ1yqKdzaKjoBDTSEjD5Huy8jfOwGFJ4oIYGlsUTI2kk4Y0AZPM7L0wPBF5Kblj5BRwFh3JZRcnRBp9MXKugra6qMBrqusikfBn1ezwuzHCHdxcQCT4uK1aSw6wjt1RSxVFqpf2gZZ6t7+OSRskhOQ0jAIa3AB8lYeB4JhTrUTxjgi+FEguldMXay6kkmrZaeekZbIqOGWJnV/gcSG8OSdh/S2zlTlvJZwPBFHZZKx7pHcIKKwgsYB5hZRcHRBtQWzUGob9T2+WjpYbHTVkVSajrvXma0A8PB/e/gpxgeCzhF3KbkkscI5jHDbMYHgsoi4OjDuS51HaKO31FfPAx3WV0vWzlzieJ2MbeAwukmEy10PMJleiy3es1LbqH9i01v09aax1RE+KQfviAeA8HduSVYLeSzgIu7LHPGfQ8jDbkL5JPcvpFwdFfXa16llusd2qaOmujqao4aCgim6uKId08hcPWd5d3cte7aFv2pmsuN2udFDcYMGmpoYOKnYMglshO7wce7yKsjA8FlWFqZxxtwsETpi+pG9NVGpZeuj1BQ0VL1WGRPppC4S+YHcP9YUkTARQyluecYJIrCwERFyehERAEREAREQBERAEREAREQBERAEREAREQBERAEREAREQBERAEREAREQBERAEREAREQBERAEREARa3b6b2o+RTt9N7UfIoDZRa3b6b2o+RTt9N7UfIoDZRa3b6b2o+RTt9N7UfIoDZRa3b6b2o+RTt9N7UfIoDZRa3b6b2o+RTt9N7UfIoDZRa3b6b2o+RTt9N7UfIoDZRa3b6b2o+RTt9N7UfIoDZRa3b6b2o+RTt9N7UfIoDZRa3b6b2o+RTt9N7UfIoDZRa3b6b2o+RTt9N7UfIoDZRa3b6b2o+RTt9N7UfIoDZRa3b6b2o+RTt9N7UfIoDZRa3b6X2o+RTt9N7UfIoDZRa3b6b2o+RTt9N7UfIoDZRa3b6Y/80fIp2+lP/NHyKA2UWt2+l9qPkU7fTe1HyKA2UWt2+m9qPkU7fTe1HyKA2UWt2+m9qPkU7fTe1HyKA2UWt2+m9qPkUQHDREQBERAEREAREQBERAEREAREQBERAEREAREQBERAFzrtcZqHqGU0UUssznANkc4bNGTgNBJ/gO9dIbleMtBS14Y2rp45gzL28YzgoDg0mp5aqooOGjj7PVPhjJD3Ocx0kYeM7cOwPLOe9ebnV4vDKeG71rqaSfsznvERcHhhkPARGMHYMGc7k7bBdyPT9oYWvbbqZro8FhDAOHHLHuXq+30c8TqeWmifFI7rHsLdnPJyXe/O6AjgrLpUF0NPWyS1MUj4oo4YWnreGQjrJTjDWY22xuD8Nq0VdY65cFe+rzUdc+AOfE6FzWvx6vCOIEN4fxHfJXTfpuzVDgZbbTuMTeBh4PwtG4Hu3K9G2e2xSPkjooGvmPFI4MGXEHiB+YBQEZlv9yjoZWv6sGWpnip52uy4dXUcOHNxgDg2B3O2/Nbc+p6iFlHOaKHqbjMYaMdceIOycdZkYaNjkjOORXaFjtbZJHigpw6c/vTwDL8njOf8W/vXNv8AbaGltctZDSQNqKiRjZX9WCXhzxxA58UBtW+uqque4Us0MENRSSMizG8va4uYHZ3APfy57Lgsul4qaakgY6eSfqJ5pZaYRsJ4Jnxj8eRwgNBwNz4966dio6anuN5MMEcZhreqj4Rjhb1bdv8A4j5Lpvs1tqoWwzUUD4o8vYwsGGlxySPeSSgOGy5VUtXbKqCudPSVM0ccga1jWM4ow4NLcF/E7OQc4A5rZnv00EVXVOpojRU75os9diVz4+fqkYxkdxyBudl1DaLdLKal9FCZi3qy/gGeE7Y+WyC029szqkUcHXubwOfwDJbjGPlsgOPUXy4U1ZHQSUVIax5aRwzuMYY5kjufDnOYjtjcEELZtN3qLhLEyopYoRNRR1kXBIXENccYdkDB5ctlvRWa20mG09FBGGv6wcLOTsFuffwuI9xK9WUdPTlhhgYwxxiBnC3HDGOTR5DwQHoiIgP/2Q=="/>
          <p:cNvSpPr>
            <a:spLocks noChangeAspect="1" noChangeArrowheads="1"/>
          </p:cNvSpPr>
          <p:nvPr/>
        </p:nvSpPr>
        <p:spPr bwMode="auto">
          <a:xfrm>
            <a:off x="46806" y="-142959"/>
            <a:ext cx="304601" cy="304674"/>
          </a:xfrm>
          <a:prstGeom prst="rect">
            <a:avLst/>
          </a:prstGeom>
          <a:noFill/>
        </p:spPr>
        <p:txBody>
          <a:bodyPr vert="horz" wrap="square" lIns="91288" tIns="45642" rIns="91288" bIns="45642" numCol="1" anchor="t" anchorCtr="0" compatLnSpc="1">
            <a:prstTxWarp prst="textNoShape">
              <a:avLst/>
            </a:prstTxWarp>
          </a:bodyPr>
          <a:lstStyle/>
          <a:p>
            <a:pPr defTabSz="1218418"/>
            <a:endParaRPr lang="zh-CN" altLang="en-US" sz="1798">
              <a:solidFill>
                <a:srgbClr val="000000"/>
              </a:solidFill>
              <a:cs typeface="+mn-ea"/>
              <a:sym typeface="+mn-lt"/>
            </a:endParaRPr>
          </a:p>
        </p:txBody>
      </p:sp>
      <p:sp>
        <p:nvSpPr>
          <p:cNvPr id="2" name="标题 1"/>
          <p:cNvSpPr>
            <a:spLocks noGrp="1"/>
          </p:cNvSpPr>
          <p:nvPr>
            <p:ph type="title"/>
          </p:nvPr>
        </p:nvSpPr>
        <p:spPr>
          <a:xfrm>
            <a:off x="731838" y="440376"/>
            <a:ext cx="10728325" cy="497095"/>
          </a:xfrm>
        </p:spPr>
        <p:txBody>
          <a:bodyPr>
            <a:normAutofit/>
          </a:bodyPr>
          <a:lstStyle/>
          <a:p>
            <a:r>
              <a:rPr lang="zh-CN" altLang="en-US" sz="3599" dirty="0">
                <a:latin typeface="+mn-lt"/>
                <a:ea typeface="+mn-ea"/>
                <a:cs typeface="+mn-ea"/>
                <a:sym typeface="+mn-lt"/>
              </a:rPr>
              <a:t>统一丰富的开发者生态</a:t>
            </a:r>
            <a:endParaRPr lang="zh-CN" altLang="en-US" dirty="0">
              <a:latin typeface="+mn-lt"/>
              <a:ea typeface="+mn-ea"/>
              <a:cs typeface="+mn-ea"/>
              <a:sym typeface="+mn-lt"/>
            </a:endParaRPr>
          </a:p>
        </p:txBody>
      </p:sp>
      <p:grpSp>
        <p:nvGrpSpPr>
          <p:cNvPr id="4" name="组合 3"/>
          <p:cNvGrpSpPr/>
          <p:nvPr/>
        </p:nvGrpSpPr>
        <p:grpSpPr>
          <a:xfrm>
            <a:off x="1266974" y="1117365"/>
            <a:ext cx="9214509" cy="5036441"/>
            <a:chOff x="2042936" y="1101532"/>
            <a:chExt cx="8322050" cy="5010559"/>
          </a:xfrm>
        </p:grpSpPr>
        <p:sp>
          <p:nvSpPr>
            <p:cNvPr id="80" name="Double Bracket 17"/>
            <p:cNvSpPr/>
            <p:nvPr/>
          </p:nvSpPr>
          <p:spPr bwMode="auto">
            <a:xfrm>
              <a:off x="2042936" y="5183885"/>
              <a:ext cx="3871582" cy="928206"/>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105" name="Rounded Rectangle 30"/>
            <p:cNvSpPr/>
            <p:nvPr/>
          </p:nvSpPr>
          <p:spPr bwMode="auto">
            <a:xfrm>
              <a:off x="8011059" y="4368072"/>
              <a:ext cx="2206698"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开放丰富的开发者生态</a:t>
              </a:r>
              <a:endParaRPr kumimoji="1" lang="en-US" sz="1200" b="1" dirty="0">
                <a:solidFill>
                  <a:prstClr val="black"/>
                </a:solidFill>
                <a:cs typeface="+mn-ea"/>
                <a:sym typeface="+mn-lt"/>
              </a:endParaRPr>
            </a:p>
          </p:txBody>
        </p:sp>
        <p:sp>
          <p:nvSpPr>
            <p:cNvPr id="116" name="Rounded Rectangle 30"/>
            <p:cNvSpPr/>
            <p:nvPr/>
          </p:nvSpPr>
          <p:spPr bwMode="auto">
            <a:xfrm>
              <a:off x="4154799" y="4368072"/>
              <a:ext cx="172029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深入多层次的技术合作</a:t>
              </a:r>
              <a:endParaRPr kumimoji="1" lang="en-US" sz="1200" b="1" dirty="0">
                <a:solidFill>
                  <a:prstClr val="black"/>
                </a:solidFill>
                <a:cs typeface="+mn-ea"/>
                <a:sym typeface="+mn-lt"/>
              </a:endParaRPr>
            </a:p>
          </p:txBody>
        </p:sp>
        <p:sp>
          <p:nvSpPr>
            <p:cNvPr id="132" name="Rounded Rectangle 30"/>
            <p:cNvSpPr/>
            <p:nvPr/>
          </p:nvSpPr>
          <p:spPr bwMode="auto">
            <a:xfrm>
              <a:off x="2159713"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完整多维的解决方案</a:t>
              </a:r>
              <a:endParaRPr kumimoji="1" lang="en-US" sz="1200" b="1" dirty="0">
                <a:solidFill>
                  <a:prstClr val="black"/>
                </a:solidFill>
                <a:cs typeface="+mn-ea"/>
                <a:sym typeface="+mn-lt"/>
              </a:endParaRPr>
            </a:p>
          </p:txBody>
        </p:sp>
        <p:sp>
          <p:nvSpPr>
            <p:cNvPr id="38" name="Oval 58"/>
            <p:cNvSpPr/>
            <p:nvPr/>
          </p:nvSpPr>
          <p:spPr bwMode="auto">
            <a:xfrm>
              <a:off x="2242338" y="1101532"/>
              <a:ext cx="7389147" cy="2896017"/>
            </a:xfrm>
            <a:prstGeom prst="ellipse">
              <a:avLst/>
            </a:prstGeom>
            <a:solidFill>
              <a:schemeClr val="accent3">
                <a:lumMod val="75000"/>
              </a:schemeClr>
            </a:solidFill>
            <a:ln w="6350">
              <a:solidFill>
                <a:srgbClr val="646464"/>
              </a:solidFill>
              <a:prstDash val="dash"/>
            </a:ln>
            <a:effectLs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39" name="Oval 57"/>
            <p:cNvSpPr/>
            <p:nvPr/>
          </p:nvSpPr>
          <p:spPr bwMode="auto">
            <a:xfrm>
              <a:off x="2238311" y="1363056"/>
              <a:ext cx="6049306" cy="2372967"/>
            </a:xfrm>
            <a:prstGeom prst="ellipse">
              <a:avLst/>
            </a:prstGeom>
            <a:solidFill>
              <a:schemeClr val="accent3">
                <a:lumMod val="60000"/>
                <a:lumOff val="40000"/>
              </a:schemeClr>
            </a:solidFill>
            <a:ln w="190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0" name="Oval 37"/>
            <p:cNvSpPr/>
            <p:nvPr/>
          </p:nvSpPr>
          <p:spPr bwMode="auto">
            <a:xfrm>
              <a:off x="2242732" y="1619953"/>
              <a:ext cx="5023447" cy="1826226"/>
            </a:xfrm>
            <a:prstGeom prst="ellipse">
              <a:avLst/>
            </a:prstGeom>
            <a:solidFill>
              <a:schemeClr val="accent3">
                <a:lumMod val="40000"/>
                <a:lumOff val="60000"/>
              </a:schemeClr>
            </a:solidFill>
            <a:ln w="254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1" name="Oval 21"/>
            <p:cNvSpPr/>
            <p:nvPr/>
          </p:nvSpPr>
          <p:spPr bwMode="auto">
            <a:xfrm>
              <a:off x="2237606" y="1760145"/>
              <a:ext cx="3644672" cy="1578788"/>
            </a:xfrm>
            <a:prstGeom prst="ellipse">
              <a:avLst/>
            </a:prstGeom>
            <a:solidFill>
              <a:schemeClr val="accent3">
                <a:lumMod val="20000"/>
                <a:lumOff val="80000"/>
              </a:schemeClr>
            </a:solidFill>
            <a:ln w="317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68" name="Oval 17"/>
            <p:cNvSpPr/>
            <p:nvPr/>
          </p:nvSpPr>
          <p:spPr bwMode="auto">
            <a:xfrm>
              <a:off x="2242341" y="1926632"/>
              <a:ext cx="2296093" cy="1245815"/>
            </a:xfrm>
            <a:prstGeom prst="ellipse">
              <a:avLst/>
            </a:prstGeom>
            <a:solidFill>
              <a:srgbClr val="FFFFFF"/>
            </a:solidFill>
            <a:ln w="381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129" name="Rounded Rectangle 30"/>
            <p:cNvSpPr/>
            <p:nvPr/>
          </p:nvSpPr>
          <p:spPr bwMode="auto">
            <a:xfrm>
              <a:off x="5988275"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全方位多领域的商业合作</a:t>
              </a:r>
              <a:endParaRPr kumimoji="1" lang="en-US" altLang="zh-CN" sz="1200" b="1" dirty="0">
                <a:solidFill>
                  <a:prstClr val="black"/>
                </a:solidFill>
                <a:cs typeface="+mn-ea"/>
                <a:sym typeface="+mn-lt"/>
              </a:endParaRPr>
            </a:p>
          </p:txBody>
        </p:sp>
        <p:sp>
          <p:nvSpPr>
            <p:cNvPr id="87" name="矩形 86"/>
            <p:cNvSpPr/>
            <p:nvPr/>
          </p:nvSpPr>
          <p:spPr>
            <a:xfrm rot="5400000">
              <a:off x="3353565" y="3838854"/>
              <a:ext cx="1117943"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89" name="矩形 88"/>
            <p:cNvSpPr/>
            <p:nvPr/>
          </p:nvSpPr>
          <p:spPr>
            <a:xfrm rot="5400000" flipV="1">
              <a:off x="4557641" y="3879521"/>
              <a:ext cx="1060521"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5" name="矩形 94"/>
            <p:cNvSpPr/>
            <p:nvPr/>
          </p:nvSpPr>
          <p:spPr>
            <a:xfrm rot="5400000" flipV="1">
              <a:off x="8353150" y="3849006"/>
              <a:ext cx="1044728"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4" name="矩形 93"/>
            <p:cNvSpPr/>
            <p:nvPr/>
          </p:nvSpPr>
          <p:spPr>
            <a:xfrm rot="5400000" flipV="1">
              <a:off x="6417493" y="3931922"/>
              <a:ext cx="942256"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78" name="矩形 242"/>
            <p:cNvSpPr/>
            <p:nvPr/>
          </p:nvSpPr>
          <p:spPr>
            <a:xfrm>
              <a:off x="2306747" y="5278931"/>
              <a:ext cx="895335"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合作伙伴</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培训认证</a:t>
              </a:r>
              <a:endParaRPr lang="en-US" altLang="zh-CN" sz="1200" kern="0" dirty="0">
                <a:solidFill>
                  <a:prstClr val="black"/>
                </a:solidFill>
                <a:cs typeface="+mn-ea"/>
                <a:sym typeface="+mn-lt"/>
              </a:endParaRPr>
            </a:p>
          </p:txBody>
        </p:sp>
        <p:sp>
          <p:nvSpPr>
            <p:cNvPr id="86" name="Double Bracket 74"/>
            <p:cNvSpPr/>
            <p:nvPr/>
          </p:nvSpPr>
          <p:spPr bwMode="auto">
            <a:xfrm>
              <a:off x="6948285" y="5160374"/>
              <a:ext cx="3416701" cy="937516"/>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8" name="矩形 242"/>
            <p:cNvSpPr/>
            <p:nvPr/>
          </p:nvSpPr>
          <p:spPr>
            <a:xfrm>
              <a:off x="3282421" y="5282359"/>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方案伙伴</a:t>
              </a:r>
              <a:endParaRPr lang="en-US" altLang="zh-CN" sz="1200" kern="0" dirty="0">
                <a:solidFill>
                  <a:prstClr val="black"/>
                </a:solidFill>
                <a:cs typeface="+mn-ea"/>
                <a:sym typeface="+mn-lt"/>
              </a:endParaRPr>
            </a:p>
            <a:p>
              <a:pPr defTabSz="913760">
                <a:lnSpc>
                  <a:spcPts val="2498"/>
                </a:lnSpc>
                <a:spcBef>
                  <a:spcPct val="0"/>
                </a:spcBef>
                <a:defRPr/>
              </a:pPr>
              <a:r>
                <a:rPr lang="zh-CN" altLang="en-US" sz="1200" kern="0" dirty="0">
                  <a:solidFill>
                    <a:prstClr val="black"/>
                  </a:solidFill>
                  <a:cs typeface="+mn-ea"/>
                  <a:sym typeface="+mn-lt"/>
                </a:rPr>
                <a:t>专家服务</a:t>
              </a:r>
              <a:endParaRPr lang="zh-CN" altLang="zh-CN" sz="1200" kern="0" dirty="0">
                <a:solidFill>
                  <a:prstClr val="black"/>
                </a:solidFill>
                <a:cs typeface="+mn-ea"/>
                <a:sym typeface="+mn-lt"/>
              </a:endParaRPr>
            </a:p>
          </p:txBody>
        </p:sp>
        <p:sp>
          <p:nvSpPr>
            <p:cNvPr id="124" name="文本框 123"/>
            <p:cNvSpPr txBox="1"/>
            <p:nvPr/>
          </p:nvSpPr>
          <p:spPr>
            <a:xfrm rot="20070437">
              <a:off x="8796803" y="2884027"/>
              <a:ext cx="615916" cy="275576"/>
            </a:xfrm>
            <a:prstGeom prst="rect">
              <a:avLst/>
            </a:prstGeom>
            <a:noFill/>
          </p:spPr>
          <p:txBody>
            <a:bodyPr wrap="square" rtlCol="0">
              <a:spAutoFit/>
            </a:bodyPr>
            <a:lstStyle/>
            <a:p>
              <a:pPr defTabSz="1218418"/>
              <a:r>
                <a:rPr lang="en-US" altLang="zh-CN" sz="1200" b="1" dirty="0">
                  <a:solidFill>
                    <a:schemeClr val="bg1"/>
                  </a:solidFill>
                  <a:cs typeface="+mn-ea"/>
                  <a:sym typeface="+mn-lt"/>
                </a:rPr>
                <a:t>CNCF</a:t>
              </a:r>
              <a:endParaRPr lang="zh-CN" altLang="en-US" sz="1200" b="1" dirty="0">
                <a:solidFill>
                  <a:schemeClr val="bg1"/>
                </a:solidFill>
                <a:cs typeface="+mn-ea"/>
                <a:sym typeface="+mn-lt"/>
              </a:endParaRPr>
            </a:p>
          </p:txBody>
        </p:sp>
        <p:grpSp>
          <p:nvGrpSpPr>
            <p:cNvPr id="23" name="组合 22"/>
            <p:cNvGrpSpPr/>
            <p:nvPr/>
          </p:nvGrpSpPr>
          <p:grpSpPr>
            <a:xfrm>
              <a:off x="8601443" y="2384002"/>
              <a:ext cx="933320" cy="259224"/>
              <a:chOff x="8074426" y="3029608"/>
              <a:chExt cx="1844279" cy="472194"/>
            </a:xfrm>
          </p:grpSpPr>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82084" b="-10637"/>
              <a:stretch/>
            </p:blipFill>
            <p:spPr>
              <a:xfrm>
                <a:off x="8074426" y="3029608"/>
                <a:ext cx="615450" cy="472194"/>
              </a:xfrm>
              <a:prstGeom prst="rect">
                <a:avLst/>
              </a:prstGeom>
            </p:spPr>
          </p:pic>
          <p:pic>
            <p:nvPicPr>
              <p:cNvPr id="125" name="图片 124"/>
              <p:cNvPicPr>
                <a:picLocks noChangeAspect="1"/>
              </p:cNvPicPr>
              <p:nvPr/>
            </p:nvPicPr>
            <p:blipFill rotWithShape="1">
              <a:blip r:embed="rId3">
                <a:extLst>
                  <a:ext uri="{28A0092B-C50C-407E-A947-70E740481C1C}">
                    <a14:useLocalDpi xmlns:a14="http://schemas.microsoft.com/office/drawing/2010/main" val="0"/>
                  </a:ext>
                </a:extLst>
              </a:blip>
              <a:srcRect l="63878" t="-1" b="-4941"/>
              <a:stretch/>
            </p:blipFill>
            <p:spPr>
              <a:xfrm>
                <a:off x="8677812" y="3029608"/>
                <a:ext cx="1240893" cy="447889"/>
              </a:xfrm>
              <a:prstGeom prst="rect">
                <a:avLst/>
              </a:prstGeom>
            </p:spPr>
          </p:pic>
        </p:grpSp>
        <p:sp>
          <p:nvSpPr>
            <p:cNvPr id="24" name="文本框 23"/>
            <p:cNvSpPr txBox="1"/>
            <p:nvPr/>
          </p:nvSpPr>
          <p:spPr>
            <a:xfrm rot="1658250">
              <a:off x="8067814" y="1634986"/>
              <a:ext cx="805210" cy="276927"/>
            </a:xfrm>
            <a:prstGeom prst="rect">
              <a:avLst/>
            </a:prstGeom>
            <a:noFill/>
          </p:spPr>
          <p:txBody>
            <a:bodyPr wrap="square" rtlCol="0">
              <a:spAutoFit/>
            </a:bodyPr>
            <a:lstStyle/>
            <a:p>
              <a:pPr defTabSz="1218418"/>
              <a:r>
                <a:rPr lang="en-US" altLang="zh-CN" sz="1200" b="1" dirty="0" err="1" smtClean="0">
                  <a:solidFill>
                    <a:prstClr val="white"/>
                  </a:solidFill>
                  <a:cs typeface="+mn-ea"/>
                  <a:sym typeface="+mn-lt"/>
                </a:rPr>
                <a:t>GitLab</a:t>
              </a:r>
              <a:endParaRPr lang="zh-CN" altLang="en-US" sz="1200" b="1" dirty="0">
                <a:solidFill>
                  <a:prstClr val="white"/>
                </a:solidFill>
                <a:cs typeface="+mn-ea"/>
                <a:sym typeface="+mn-lt"/>
              </a:endParaRPr>
            </a:p>
          </p:txBody>
        </p:sp>
        <p:sp>
          <p:nvSpPr>
            <p:cNvPr id="142" name="文本框 141"/>
            <p:cNvSpPr txBox="1"/>
            <p:nvPr/>
          </p:nvSpPr>
          <p:spPr>
            <a:xfrm>
              <a:off x="6101724" y="2459421"/>
              <a:ext cx="805206" cy="276931"/>
            </a:xfrm>
            <a:prstGeom prst="rect">
              <a:avLst/>
            </a:prstGeom>
            <a:noFill/>
          </p:spPr>
          <p:txBody>
            <a:bodyPr wrap="square" rtlCol="0">
              <a:spAutoFit/>
            </a:bodyPr>
            <a:lstStyle/>
            <a:p>
              <a:pPr defTabSz="1218418"/>
              <a:r>
                <a:rPr lang="en-US" altLang="zh-CN" sz="1200" b="1" dirty="0">
                  <a:solidFill>
                    <a:srgbClr val="00B0F0"/>
                  </a:solidFill>
                  <a:cs typeface="+mn-ea"/>
                  <a:sym typeface="+mn-lt"/>
                </a:rPr>
                <a:t>GitLab</a:t>
              </a:r>
              <a:endParaRPr lang="zh-CN" altLang="en-US" sz="1200" b="1" dirty="0">
                <a:solidFill>
                  <a:srgbClr val="00B0F0"/>
                </a:solidFill>
                <a:cs typeface="+mn-ea"/>
                <a:sym typeface="+mn-lt"/>
              </a:endParaRPr>
            </a:p>
          </p:txBody>
        </p:sp>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443" y="1775973"/>
              <a:ext cx="225023" cy="225023"/>
            </a:xfrm>
            <a:prstGeom prst="rect">
              <a:avLst/>
            </a:prstGeom>
          </p:spPr>
        </p:pic>
        <p:sp>
          <p:nvSpPr>
            <p:cNvPr id="32" name="文本框 31"/>
            <p:cNvSpPr txBox="1"/>
            <p:nvPr/>
          </p:nvSpPr>
          <p:spPr>
            <a:xfrm>
              <a:off x="4140176" y="1770186"/>
              <a:ext cx="447896" cy="275576"/>
            </a:xfrm>
            <a:prstGeom prst="rect">
              <a:avLst/>
            </a:prstGeom>
            <a:noFill/>
          </p:spPr>
          <p:txBody>
            <a:bodyPr wrap="square" rtlCol="0">
              <a:spAutoFit/>
            </a:bodyPr>
            <a:lstStyle/>
            <a:p>
              <a:pPr defTabSz="1218418"/>
              <a:r>
                <a:rPr lang="zh-CN" altLang="en-US" sz="1200" dirty="0">
                  <a:solidFill>
                    <a:prstClr val="black"/>
                  </a:solidFill>
                  <a:cs typeface="+mn-ea"/>
                  <a:sym typeface="+mn-lt"/>
                </a:rPr>
                <a:t>教育</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341" y="1982004"/>
              <a:ext cx="248085" cy="248085"/>
            </a:xfrm>
            <a:prstGeom prst="rect">
              <a:avLst/>
            </a:prstGeom>
          </p:spPr>
        </p:pic>
        <p:sp>
          <p:nvSpPr>
            <p:cNvPr id="149" name="文本框 148"/>
            <p:cNvSpPr txBox="1"/>
            <p:nvPr/>
          </p:nvSpPr>
          <p:spPr>
            <a:xfrm>
              <a:off x="4596902" y="1955505"/>
              <a:ext cx="830851"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人工智能</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7271" y="2223989"/>
              <a:ext cx="276629" cy="276629"/>
            </a:xfrm>
            <a:prstGeom prst="rect">
              <a:avLst/>
            </a:prstGeom>
          </p:spPr>
        </p:pic>
        <p:sp>
          <p:nvSpPr>
            <p:cNvPr id="151" name="文本框 150"/>
            <p:cNvSpPr txBox="1"/>
            <p:nvPr/>
          </p:nvSpPr>
          <p:spPr>
            <a:xfrm>
              <a:off x="5122077" y="2223989"/>
              <a:ext cx="698027" cy="275576"/>
            </a:xfrm>
            <a:prstGeom prst="rect">
              <a:avLst/>
            </a:prstGeom>
            <a:noFill/>
          </p:spPr>
          <p:txBody>
            <a:bodyPr wrap="square" rtlCol="0">
              <a:spAutoFit/>
            </a:bodyPr>
            <a:lstStyle/>
            <a:p>
              <a:pPr defTabSz="1218418"/>
              <a:r>
                <a:rPr lang="zh-CN" altLang="en-US" sz="1200" dirty="0">
                  <a:solidFill>
                    <a:prstClr val="black"/>
                  </a:solidFill>
                  <a:cs typeface="+mn-ea"/>
                  <a:sym typeface="+mn-lt"/>
                </a:rPr>
                <a:t>物联网</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7690" y="2481091"/>
              <a:ext cx="252286" cy="252286"/>
            </a:xfrm>
            <a:prstGeom prst="rect">
              <a:avLst/>
            </a:prstGeom>
          </p:spPr>
        </p:pic>
        <p:sp>
          <p:nvSpPr>
            <p:cNvPr id="152" name="文本框 151"/>
            <p:cNvSpPr txBox="1"/>
            <p:nvPr/>
          </p:nvSpPr>
          <p:spPr>
            <a:xfrm>
              <a:off x="4802550" y="2516780"/>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工业互联网</a:t>
              </a: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071" y="3031436"/>
              <a:ext cx="252308" cy="252308"/>
            </a:xfrm>
            <a:prstGeom prst="rect">
              <a:avLst/>
            </a:prstGeom>
          </p:spPr>
        </p:pic>
        <p:sp>
          <p:nvSpPr>
            <p:cNvPr id="153" name="文本框 152"/>
            <p:cNvSpPr txBox="1"/>
            <p:nvPr/>
          </p:nvSpPr>
          <p:spPr>
            <a:xfrm>
              <a:off x="4087927" y="3044808"/>
              <a:ext cx="1008752"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园区</a:t>
              </a:r>
              <a:r>
                <a:rPr lang="en-US" altLang="zh-CN" sz="1200" dirty="0">
                  <a:solidFill>
                    <a:prstClr val="black"/>
                  </a:solidFill>
                  <a:cs typeface="+mn-ea"/>
                  <a:sym typeface="+mn-lt"/>
                </a:rPr>
                <a:t>/</a:t>
              </a:r>
              <a:r>
                <a:rPr lang="zh-CN" altLang="en-US" sz="1200" dirty="0">
                  <a:solidFill>
                    <a:prstClr val="black"/>
                  </a:solidFill>
                  <a:cs typeface="+mn-ea"/>
                  <a:sym typeface="+mn-lt"/>
                </a:rPr>
                <a:t>孵化器</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27078" y="2801010"/>
              <a:ext cx="374574" cy="237072"/>
            </a:xfrm>
            <a:prstGeom prst="rect">
              <a:avLst/>
            </a:prstGeom>
          </p:spPr>
        </p:pic>
        <p:sp>
          <p:nvSpPr>
            <p:cNvPr id="154" name="文本框 153"/>
            <p:cNvSpPr txBox="1"/>
            <p:nvPr/>
          </p:nvSpPr>
          <p:spPr>
            <a:xfrm>
              <a:off x="4711657" y="2794045"/>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专家服务</a:t>
              </a:r>
            </a:p>
          </p:txBody>
        </p:sp>
        <p:sp>
          <p:nvSpPr>
            <p:cNvPr id="155" name="矩形 242"/>
            <p:cNvSpPr/>
            <p:nvPr/>
          </p:nvSpPr>
          <p:spPr>
            <a:xfrm>
              <a:off x="4069783" y="5275785"/>
              <a:ext cx="601853"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高校</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园区</a:t>
              </a:r>
              <a:endParaRPr lang="zh-CN" altLang="zh-CN" sz="1200" kern="0" dirty="0">
                <a:solidFill>
                  <a:prstClr val="black"/>
                </a:solidFill>
                <a:cs typeface="+mn-ea"/>
                <a:sym typeface="+mn-lt"/>
              </a:endParaRPr>
            </a:p>
          </p:txBody>
        </p:sp>
        <p:sp>
          <p:nvSpPr>
            <p:cNvPr id="82" name="矩形 242"/>
            <p:cNvSpPr/>
            <p:nvPr/>
          </p:nvSpPr>
          <p:spPr>
            <a:xfrm>
              <a:off x="4671636" y="5261897"/>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开发者社区开源合作</a:t>
              </a:r>
              <a:endParaRPr lang="zh-CN" altLang="zh-CN" sz="1200" kern="0" dirty="0">
                <a:solidFill>
                  <a:prstClr val="black"/>
                </a:solidFill>
                <a:cs typeface="+mn-ea"/>
                <a:sym typeface="+mn-lt"/>
              </a:endParaRPr>
            </a:p>
          </p:txBody>
        </p:sp>
        <p:sp>
          <p:nvSpPr>
            <p:cNvPr id="83" name="矩形 82"/>
            <p:cNvSpPr/>
            <p:nvPr/>
          </p:nvSpPr>
          <p:spPr>
            <a:xfrm>
              <a:off x="2943721" y="1957572"/>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项目管理</a:t>
              </a:r>
            </a:p>
          </p:txBody>
        </p:sp>
        <p:pic>
          <p:nvPicPr>
            <p:cNvPr id="84" name="图片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0862" y="1947052"/>
              <a:ext cx="251934" cy="251934"/>
            </a:xfrm>
            <a:prstGeom prst="rect">
              <a:avLst/>
            </a:prstGeom>
          </p:spPr>
        </p:pic>
        <p:sp>
          <p:nvSpPr>
            <p:cNvPr id="85" name="矩形 84"/>
            <p:cNvSpPr/>
            <p:nvPr/>
          </p:nvSpPr>
          <p:spPr>
            <a:xfrm>
              <a:off x="2589648" y="2139785"/>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代码托管</a:t>
              </a:r>
            </a:p>
          </p:txBody>
        </p:sp>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7947" y="2121493"/>
              <a:ext cx="251934" cy="251934"/>
            </a:xfrm>
            <a:prstGeom prst="rect">
              <a:avLst/>
            </a:prstGeom>
          </p:spPr>
        </p:pic>
        <p:sp>
          <p:nvSpPr>
            <p:cNvPr id="91" name="矩形 90"/>
            <p:cNvSpPr/>
            <p:nvPr/>
          </p:nvSpPr>
          <p:spPr>
            <a:xfrm>
              <a:off x="2495191" y="2646564"/>
              <a:ext cx="583732"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流水线</a:t>
              </a:r>
            </a:p>
          </p:txBody>
        </p:sp>
        <p:sp>
          <p:nvSpPr>
            <p:cNvPr id="92" name="矩形 91"/>
            <p:cNvSpPr/>
            <p:nvPr/>
          </p:nvSpPr>
          <p:spPr>
            <a:xfrm>
              <a:off x="2325456" y="2409379"/>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代码检查</a:t>
              </a:r>
            </a:p>
          </p:txBody>
        </p:sp>
        <p:pic>
          <p:nvPicPr>
            <p:cNvPr id="96" name="图片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9727" y="2622462"/>
              <a:ext cx="251934" cy="251934"/>
            </a:xfrm>
            <a:prstGeom prst="rect">
              <a:avLst/>
            </a:prstGeom>
          </p:spPr>
        </p:pic>
        <p:pic>
          <p:nvPicPr>
            <p:cNvPr id="97" name="图片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8641" y="2398870"/>
              <a:ext cx="251934" cy="251934"/>
            </a:xfrm>
            <a:prstGeom prst="rect">
              <a:avLst/>
            </a:prstGeom>
          </p:spPr>
        </p:pic>
        <p:sp>
          <p:nvSpPr>
            <p:cNvPr id="98" name="矩形 97"/>
            <p:cNvSpPr/>
            <p:nvPr/>
          </p:nvSpPr>
          <p:spPr>
            <a:xfrm>
              <a:off x="3474062" y="2137154"/>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编译构建</a:t>
              </a:r>
            </a:p>
          </p:txBody>
        </p:sp>
        <p:sp>
          <p:nvSpPr>
            <p:cNvPr id="99" name="矩形 98"/>
            <p:cNvSpPr/>
            <p:nvPr/>
          </p:nvSpPr>
          <p:spPr>
            <a:xfrm>
              <a:off x="3546304" y="2860610"/>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云测</a:t>
              </a:r>
            </a:p>
          </p:txBody>
        </p:sp>
        <p:sp>
          <p:nvSpPr>
            <p:cNvPr id="100" name="矩形 99"/>
            <p:cNvSpPr/>
            <p:nvPr/>
          </p:nvSpPr>
          <p:spPr>
            <a:xfrm>
              <a:off x="3211708" y="2634345"/>
              <a:ext cx="1000684"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移动应用测试</a:t>
              </a:r>
            </a:p>
          </p:txBody>
        </p:sp>
        <p:sp>
          <p:nvSpPr>
            <p:cNvPr id="102" name="矩形 101"/>
            <p:cNvSpPr/>
            <p:nvPr/>
          </p:nvSpPr>
          <p:spPr>
            <a:xfrm>
              <a:off x="3985306" y="2372229"/>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部署</a:t>
              </a:r>
            </a:p>
          </p:txBody>
        </p:sp>
        <p:sp>
          <p:nvSpPr>
            <p:cNvPr id="103" name="矩形 102"/>
            <p:cNvSpPr/>
            <p:nvPr/>
          </p:nvSpPr>
          <p:spPr>
            <a:xfrm>
              <a:off x="2863727" y="2885318"/>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发布</a:t>
              </a:r>
            </a:p>
          </p:txBody>
        </p:sp>
        <p:sp>
          <p:nvSpPr>
            <p:cNvPr id="104" name="矩形 103"/>
            <p:cNvSpPr/>
            <p:nvPr/>
          </p:nvSpPr>
          <p:spPr>
            <a:xfrm>
              <a:off x="3093732" y="2347836"/>
              <a:ext cx="747328"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en-US" altLang="zh-CN" sz="1200" dirty="0" err="1">
                  <a:solidFill>
                    <a:prstClr val="black"/>
                  </a:solidFill>
                  <a:cs typeface="+mn-ea"/>
                  <a:sym typeface="+mn-lt"/>
                </a:rPr>
                <a:t>CloudIDE</a:t>
              </a:r>
              <a:endParaRPr lang="zh-CN" altLang="en-US" sz="1200" dirty="0">
                <a:solidFill>
                  <a:prstClr val="black"/>
                </a:solidFill>
                <a:cs typeface="+mn-ea"/>
                <a:sym typeface="+mn-lt"/>
              </a:endParaRPr>
            </a:p>
          </p:txBody>
        </p:sp>
        <p:pic>
          <p:nvPicPr>
            <p:cNvPr id="107" name="图片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6231" y="2133659"/>
              <a:ext cx="251934" cy="251934"/>
            </a:xfrm>
            <a:prstGeom prst="rect">
              <a:avLst/>
            </a:prstGeom>
          </p:spPr>
        </p:pic>
        <p:pic>
          <p:nvPicPr>
            <p:cNvPr id="108" name="图片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70584" y="2865284"/>
              <a:ext cx="251934" cy="251934"/>
            </a:xfrm>
            <a:prstGeom prst="rect">
              <a:avLst/>
            </a:prstGeom>
          </p:spPr>
        </p:pic>
        <p:pic>
          <p:nvPicPr>
            <p:cNvPr id="109" name="图片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2999" y="2619961"/>
              <a:ext cx="251934" cy="251934"/>
            </a:xfrm>
            <a:prstGeom prst="rect">
              <a:avLst/>
            </a:prstGeom>
          </p:spPr>
        </p:pic>
        <p:pic>
          <p:nvPicPr>
            <p:cNvPr id="110" name="图片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22347" y="2352975"/>
              <a:ext cx="251934" cy="251934"/>
            </a:xfrm>
            <a:prstGeom prst="rect">
              <a:avLst/>
            </a:prstGeom>
          </p:spPr>
        </p:pic>
        <p:pic>
          <p:nvPicPr>
            <p:cNvPr id="111" name="图片 1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91574" y="2862596"/>
              <a:ext cx="251934" cy="251934"/>
            </a:xfrm>
            <a:prstGeom prst="rect">
              <a:avLst/>
            </a:prstGeom>
          </p:spPr>
        </p:pic>
        <p:pic>
          <p:nvPicPr>
            <p:cNvPr id="112" name="图片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53965" y="2344785"/>
              <a:ext cx="251934" cy="251934"/>
            </a:xfrm>
            <a:prstGeom prst="rect">
              <a:avLst/>
            </a:prstGeom>
          </p:spPr>
        </p:pic>
        <p:sp>
          <p:nvSpPr>
            <p:cNvPr id="71" name="标题 1"/>
            <p:cNvSpPr txBox="1">
              <a:spLocks/>
            </p:cNvSpPr>
            <p:nvPr/>
          </p:nvSpPr>
          <p:spPr>
            <a:xfrm>
              <a:off x="2485809" y="4894559"/>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7000B"/>
                  </a:solidFill>
                  <a:effectLst>
                    <a:outerShdw blurRad="38100" dist="38100" dir="2700000" algn="tl">
                      <a:srgbClr val="000000">
                        <a:alpha val="43137"/>
                      </a:srgbClr>
                    </a:outerShdw>
                  </a:effectLst>
                  <a:latin typeface="+mn-lt"/>
                  <a:ea typeface="+mn-ea"/>
                  <a:cs typeface="+mn-ea"/>
                  <a:sym typeface="+mn-lt"/>
                </a:rPr>
                <a:t>生态开放</a:t>
              </a:r>
              <a:endParaRPr kumimoji="1" lang="en-US" altLang="zh-CN" sz="1798" b="1" spc="-150" dirty="0">
                <a:solidFill>
                  <a:srgbClr val="C7000B"/>
                </a:solidFill>
                <a:effectLst>
                  <a:outerShdw blurRad="38100" dist="38100" dir="2700000" algn="tl">
                    <a:srgbClr val="000000">
                      <a:alpha val="43137"/>
                    </a:srgbClr>
                  </a:outerShdw>
                </a:effectLst>
                <a:latin typeface="+mn-lt"/>
                <a:ea typeface="+mn-ea"/>
                <a:cs typeface="+mn-ea"/>
                <a:sym typeface="+mn-lt"/>
              </a:endParaRPr>
            </a:p>
          </p:txBody>
        </p:sp>
        <p:sp>
          <p:nvSpPr>
            <p:cNvPr id="70" name="标题 1"/>
            <p:cNvSpPr txBox="1">
              <a:spLocks/>
            </p:cNvSpPr>
            <p:nvPr/>
          </p:nvSpPr>
          <p:spPr>
            <a:xfrm>
              <a:off x="7279120" y="4809465"/>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00000"/>
                  </a:solidFill>
                  <a:effectLst>
                    <a:outerShdw blurRad="38100" dist="38100" dir="2700000" algn="tl">
                      <a:srgbClr val="000000">
                        <a:alpha val="43137"/>
                      </a:srgbClr>
                    </a:outerShdw>
                  </a:effectLst>
                  <a:latin typeface="+mn-lt"/>
                  <a:ea typeface="+mn-ea"/>
                  <a:cs typeface="+mn-ea"/>
                  <a:sym typeface="+mn-lt"/>
                </a:rPr>
                <a:t>平台开放</a:t>
              </a:r>
              <a:endParaRPr kumimoji="1" lang="en-US" altLang="zh-CN" sz="1798" b="1" spc="-150" dirty="0">
                <a:solidFill>
                  <a:srgbClr val="C00000"/>
                </a:solidFill>
                <a:effectLst>
                  <a:outerShdw blurRad="38100" dist="38100" dir="2700000" algn="tl">
                    <a:srgbClr val="000000">
                      <a:alpha val="43137"/>
                    </a:srgbClr>
                  </a:outerShdw>
                </a:effectLst>
                <a:latin typeface="+mn-lt"/>
                <a:ea typeface="+mn-ea"/>
                <a:cs typeface="+mn-ea"/>
                <a:sym typeface="+mn-lt"/>
              </a:endParaRPr>
            </a:p>
          </p:txBody>
        </p:sp>
        <p:sp>
          <p:nvSpPr>
            <p:cNvPr id="72" name="矩形 71"/>
            <p:cNvSpPr/>
            <p:nvPr/>
          </p:nvSpPr>
          <p:spPr>
            <a:xfrm>
              <a:off x="7502474" y="5196660"/>
              <a:ext cx="2845466" cy="890390"/>
            </a:xfrm>
            <a:prstGeom prst="rect">
              <a:avLst/>
            </a:prstGeom>
          </p:spPr>
          <p:txBody>
            <a:bodyPr wrap="square">
              <a:spAutoFit/>
            </a:bodyPr>
            <a:lstStyle/>
            <a:p>
              <a:pPr marL="182435" indent="-182435" defTabSz="1218418">
                <a:lnSpc>
                  <a:spcPct val="150000"/>
                </a:lnSpc>
                <a:buFont typeface="Arial" panose="020B0604020202020204" pitchFamily="34" charset="0"/>
                <a:buChar char="•"/>
              </a:pPr>
              <a:r>
                <a:rPr kumimoji="1" lang="en-US" altLang="zh-CN" sz="1200" kern="0" dirty="0">
                  <a:solidFill>
                    <a:prstClr val="black"/>
                  </a:solidFill>
                  <a:cs typeface="+mn-ea"/>
                  <a:sym typeface="+mn-lt"/>
                </a:rPr>
                <a:t>DevOps</a:t>
              </a:r>
              <a:r>
                <a:rPr kumimoji="1" lang="zh-CN" altLang="en-US" sz="1200" kern="0" dirty="0">
                  <a:solidFill>
                    <a:prstClr val="black"/>
                  </a:solidFill>
                  <a:cs typeface="+mn-ea"/>
                  <a:sym typeface="+mn-lt"/>
                </a:rPr>
                <a:t>、开源社区</a:t>
              </a:r>
              <a:r>
                <a:rPr kumimoji="1" lang="zh-CN" altLang="en-US" sz="1200" kern="0" dirty="0" smtClean="0">
                  <a:solidFill>
                    <a:prstClr val="black"/>
                  </a:solidFill>
                  <a:cs typeface="+mn-ea"/>
                  <a:sym typeface="+mn-lt"/>
                </a:rPr>
                <a:t>合作；</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源于开源，强于开源，回馈开</a:t>
              </a:r>
              <a:r>
                <a:rPr kumimoji="1" lang="zh-CN" altLang="en-US" sz="1200" kern="0" dirty="0" smtClean="0">
                  <a:solidFill>
                    <a:prstClr val="black"/>
                  </a:solidFill>
                  <a:cs typeface="+mn-ea"/>
                  <a:sym typeface="+mn-lt"/>
                </a:rPr>
                <a:t>源；</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开放</a:t>
              </a:r>
              <a:r>
                <a:rPr kumimoji="1" lang="en-US" altLang="zh-CN" sz="1200" kern="0" dirty="0">
                  <a:solidFill>
                    <a:prstClr val="black"/>
                  </a:solidFill>
                  <a:cs typeface="+mn-ea"/>
                  <a:sym typeface="+mn-lt"/>
                </a:rPr>
                <a:t>API</a:t>
              </a:r>
              <a:r>
                <a:rPr kumimoji="1" lang="zh-CN" altLang="en-US" sz="1200" kern="0" dirty="0">
                  <a:solidFill>
                    <a:prstClr val="black"/>
                  </a:solidFill>
                  <a:cs typeface="+mn-ea"/>
                  <a:sym typeface="+mn-lt"/>
                </a:rPr>
                <a:t>，分层</a:t>
              </a:r>
              <a:r>
                <a:rPr kumimoji="1" lang="zh-CN" altLang="en-US" sz="1200" kern="0" dirty="0" smtClean="0">
                  <a:solidFill>
                    <a:prstClr val="black"/>
                  </a:solidFill>
                  <a:cs typeface="+mn-ea"/>
                  <a:sym typeface="+mn-lt"/>
                </a:rPr>
                <a:t>解耦。</a:t>
              </a:r>
              <a:endParaRPr kumimoji="1" lang="en-US" altLang="zh-CN" sz="1200" kern="0" dirty="0">
                <a:solidFill>
                  <a:prstClr val="black"/>
                </a:solidFill>
                <a:cs typeface="+mn-ea"/>
                <a:sym typeface="+mn-lt"/>
              </a:endParaRPr>
            </a:p>
          </p:txBody>
        </p:sp>
      </p:grpSp>
      <p:sp>
        <p:nvSpPr>
          <p:cNvPr id="5" name="文本框 4"/>
          <p:cNvSpPr txBox="1"/>
          <p:nvPr/>
        </p:nvSpPr>
        <p:spPr>
          <a:xfrm rot="795753">
            <a:off x="4921379" y="1774320"/>
            <a:ext cx="888871" cy="276999"/>
          </a:xfrm>
          <a:prstGeom prst="rect">
            <a:avLst/>
          </a:prstGeom>
          <a:noFill/>
        </p:spPr>
        <p:txBody>
          <a:bodyPr wrap="square" rtlCol="0">
            <a:spAutoFit/>
          </a:bodyPr>
          <a:lstStyle/>
          <a:p>
            <a:r>
              <a:rPr lang="en-US" altLang="zh-CN" sz="1200" b="1" dirty="0" err="1" smtClean="0">
                <a:solidFill>
                  <a:srgbClr val="00B0F0"/>
                </a:solidFill>
                <a:cs typeface="+mn-ea"/>
                <a:sym typeface="+mn-lt"/>
              </a:rPr>
              <a:t>Sonatype</a:t>
            </a:r>
            <a:endParaRPr lang="zh-CN" altLang="en-US" sz="1200" b="1" dirty="0">
              <a:solidFill>
                <a:srgbClr val="00B0F0"/>
              </a:solidFill>
              <a:cs typeface="+mn-ea"/>
              <a:sym typeface="+mn-lt"/>
            </a:endParaRPr>
          </a:p>
        </p:txBody>
      </p:sp>
      <p:sp>
        <p:nvSpPr>
          <p:cNvPr id="6" name="文本框 5"/>
          <p:cNvSpPr txBox="1"/>
          <p:nvPr/>
        </p:nvSpPr>
        <p:spPr>
          <a:xfrm>
            <a:off x="5578248" y="2120702"/>
            <a:ext cx="946377" cy="276999"/>
          </a:xfrm>
          <a:prstGeom prst="rect">
            <a:avLst/>
          </a:prstGeom>
          <a:noFill/>
        </p:spPr>
        <p:txBody>
          <a:bodyPr wrap="square" rtlCol="0">
            <a:spAutoFit/>
          </a:bodyPr>
          <a:lstStyle/>
          <a:p>
            <a:r>
              <a:rPr lang="en-US" altLang="zh-CN" sz="1200" b="1" dirty="0" smtClean="0">
                <a:solidFill>
                  <a:srgbClr val="00B0F0"/>
                </a:solidFill>
                <a:cs typeface="+mn-ea"/>
                <a:sym typeface="+mn-lt"/>
              </a:rPr>
              <a:t>Jenkins</a:t>
            </a:r>
            <a:endParaRPr lang="zh-CN" altLang="en-US" sz="1200" b="1" dirty="0">
              <a:solidFill>
                <a:srgbClr val="00B0F0"/>
              </a:solidFill>
              <a:cs typeface="+mn-ea"/>
              <a:sym typeface="+mn-lt"/>
            </a:endParaRPr>
          </a:p>
        </p:txBody>
      </p:sp>
      <p:sp>
        <p:nvSpPr>
          <p:cNvPr id="7" name="文本框 6"/>
          <p:cNvSpPr txBox="1"/>
          <p:nvPr/>
        </p:nvSpPr>
        <p:spPr>
          <a:xfrm rot="20373449">
            <a:off x="5288331" y="2884454"/>
            <a:ext cx="701618" cy="276999"/>
          </a:xfrm>
          <a:prstGeom prst="rect">
            <a:avLst/>
          </a:prstGeom>
          <a:noFill/>
        </p:spPr>
        <p:txBody>
          <a:bodyPr wrap="square" rtlCol="0">
            <a:spAutoFit/>
          </a:bodyPr>
          <a:lstStyle/>
          <a:p>
            <a:r>
              <a:rPr lang="en-US" altLang="zh-CN" sz="1200" b="1" dirty="0" err="1" smtClean="0">
                <a:solidFill>
                  <a:srgbClr val="00B0F0"/>
                </a:solidFill>
                <a:cs typeface="+mn-ea"/>
                <a:sym typeface="+mn-lt"/>
              </a:rPr>
              <a:t>Gradle</a:t>
            </a:r>
            <a:endParaRPr lang="zh-CN" altLang="en-US" sz="1200" b="1" dirty="0">
              <a:solidFill>
                <a:srgbClr val="00B0F0"/>
              </a:solidFill>
              <a:cs typeface="+mn-ea"/>
              <a:sym typeface="+mn-lt"/>
            </a:endParaRPr>
          </a:p>
        </p:txBody>
      </p:sp>
      <p:sp>
        <p:nvSpPr>
          <p:cNvPr id="8" name="文本框 7"/>
          <p:cNvSpPr txBox="1"/>
          <p:nvPr/>
        </p:nvSpPr>
        <p:spPr>
          <a:xfrm rot="225748">
            <a:off x="5164973" y="1443135"/>
            <a:ext cx="924830" cy="276999"/>
          </a:xfrm>
          <a:prstGeom prst="rect">
            <a:avLst/>
          </a:prstGeom>
          <a:noFill/>
        </p:spPr>
        <p:txBody>
          <a:bodyPr wrap="square" rtlCol="0">
            <a:spAutoFit/>
          </a:bodyPr>
          <a:lstStyle/>
          <a:p>
            <a:r>
              <a:rPr lang="zh-CN" altLang="en-US" sz="1200" dirty="0" smtClean="0">
                <a:cs typeface="+mn-ea"/>
                <a:sym typeface="+mn-lt"/>
              </a:rPr>
              <a:t>青软实训</a:t>
            </a:r>
            <a:endParaRPr lang="zh-CN" altLang="en-US" sz="1200" dirty="0">
              <a:cs typeface="+mn-ea"/>
              <a:sym typeface="+mn-lt"/>
            </a:endParaRPr>
          </a:p>
        </p:txBody>
      </p:sp>
      <p:sp>
        <p:nvSpPr>
          <p:cNvPr id="9" name="文本框 8"/>
          <p:cNvSpPr txBox="1"/>
          <p:nvPr/>
        </p:nvSpPr>
        <p:spPr>
          <a:xfrm rot="864099">
            <a:off x="6003811" y="1633658"/>
            <a:ext cx="992233" cy="276999"/>
          </a:xfrm>
          <a:prstGeom prst="rect">
            <a:avLst/>
          </a:prstGeom>
          <a:noFill/>
        </p:spPr>
        <p:txBody>
          <a:bodyPr wrap="square" rtlCol="0">
            <a:spAutoFit/>
          </a:bodyPr>
          <a:lstStyle/>
          <a:p>
            <a:r>
              <a:rPr lang="en-US" altLang="zh-CN" sz="1200" b="1" dirty="0" err="1" smtClean="0">
                <a:cs typeface="+mn-ea"/>
                <a:sym typeface="+mn-lt"/>
              </a:rPr>
              <a:t>LeanSoft</a:t>
            </a:r>
            <a:endParaRPr lang="zh-CN" altLang="en-US" sz="1200" b="1" dirty="0">
              <a:cs typeface="+mn-ea"/>
              <a:sym typeface="+mn-lt"/>
            </a:endParaRPr>
          </a:p>
        </p:txBody>
      </p:sp>
      <p:sp>
        <p:nvSpPr>
          <p:cNvPr id="10" name="文本框 9"/>
          <p:cNvSpPr txBox="1"/>
          <p:nvPr/>
        </p:nvSpPr>
        <p:spPr>
          <a:xfrm rot="21390337">
            <a:off x="6888942" y="1877149"/>
            <a:ext cx="568898" cy="276999"/>
          </a:xfrm>
          <a:prstGeom prst="rect">
            <a:avLst/>
          </a:prstGeom>
          <a:noFill/>
        </p:spPr>
        <p:txBody>
          <a:bodyPr wrap="square" rtlCol="0">
            <a:spAutoFit/>
          </a:bodyPr>
          <a:lstStyle/>
          <a:p>
            <a:r>
              <a:rPr lang="zh-CN" altLang="en-US" sz="1200" dirty="0" smtClean="0">
                <a:cs typeface="+mn-ea"/>
                <a:sym typeface="+mn-lt"/>
              </a:rPr>
              <a:t>倍洽</a:t>
            </a:r>
            <a:endParaRPr lang="zh-CN" altLang="en-US" sz="1200" dirty="0">
              <a:cs typeface="+mn-ea"/>
              <a:sym typeface="+mn-lt"/>
            </a:endParaRPr>
          </a:p>
        </p:txBody>
      </p:sp>
      <p:sp>
        <p:nvSpPr>
          <p:cNvPr id="11" name="文本框 10"/>
          <p:cNvSpPr txBox="1"/>
          <p:nvPr/>
        </p:nvSpPr>
        <p:spPr>
          <a:xfrm>
            <a:off x="7148486" y="2296008"/>
            <a:ext cx="1009815" cy="276999"/>
          </a:xfrm>
          <a:prstGeom prst="rect">
            <a:avLst/>
          </a:prstGeom>
          <a:noFill/>
        </p:spPr>
        <p:txBody>
          <a:bodyPr wrap="square" rtlCol="0">
            <a:spAutoFit/>
          </a:bodyPr>
          <a:lstStyle/>
          <a:p>
            <a:r>
              <a:rPr lang="en-US" altLang="zh-CN" sz="1200" b="1" dirty="0" err="1" smtClean="0">
                <a:cs typeface="+mn-ea"/>
                <a:sym typeface="+mn-lt"/>
              </a:rPr>
              <a:t>SoftStone</a:t>
            </a:r>
            <a:endParaRPr lang="zh-CN" altLang="en-US" sz="1200" b="1" dirty="0">
              <a:cs typeface="+mn-ea"/>
              <a:sym typeface="+mn-lt"/>
            </a:endParaRPr>
          </a:p>
        </p:txBody>
      </p:sp>
      <p:sp>
        <p:nvSpPr>
          <p:cNvPr id="12" name="文本框 11"/>
          <p:cNvSpPr txBox="1"/>
          <p:nvPr/>
        </p:nvSpPr>
        <p:spPr>
          <a:xfrm rot="21379529">
            <a:off x="7052886" y="2691108"/>
            <a:ext cx="848190" cy="276999"/>
          </a:xfrm>
          <a:prstGeom prst="rect">
            <a:avLst/>
          </a:prstGeom>
          <a:noFill/>
        </p:spPr>
        <p:txBody>
          <a:bodyPr wrap="square" rtlCol="0">
            <a:spAutoFit/>
          </a:bodyPr>
          <a:lstStyle/>
          <a:p>
            <a:r>
              <a:rPr lang="zh-CN" altLang="en-US" sz="1200" dirty="0" smtClean="0">
                <a:cs typeface="+mn-ea"/>
                <a:sym typeface="+mn-lt"/>
              </a:rPr>
              <a:t>中软国际</a:t>
            </a:r>
            <a:endParaRPr lang="zh-CN" altLang="en-US" sz="1200" dirty="0">
              <a:cs typeface="+mn-ea"/>
              <a:sym typeface="+mn-lt"/>
            </a:endParaRPr>
          </a:p>
        </p:txBody>
      </p:sp>
      <p:sp>
        <p:nvSpPr>
          <p:cNvPr id="13" name="文本框 12"/>
          <p:cNvSpPr txBox="1"/>
          <p:nvPr/>
        </p:nvSpPr>
        <p:spPr>
          <a:xfrm rot="20326055">
            <a:off x="6597481" y="3033193"/>
            <a:ext cx="810556" cy="276999"/>
          </a:xfrm>
          <a:prstGeom prst="rect">
            <a:avLst/>
          </a:prstGeom>
          <a:noFill/>
        </p:spPr>
        <p:txBody>
          <a:bodyPr wrap="square" rtlCol="0">
            <a:spAutoFit/>
          </a:bodyPr>
          <a:lstStyle/>
          <a:p>
            <a:r>
              <a:rPr lang="en-US" altLang="zh-CN" sz="1200" b="1" dirty="0" err="1" smtClean="0">
                <a:cs typeface="+mn-ea"/>
                <a:sym typeface="+mn-lt"/>
              </a:rPr>
              <a:t>TestBird</a:t>
            </a:r>
            <a:endParaRPr lang="zh-CN" altLang="en-US" sz="1200" b="1" dirty="0">
              <a:cs typeface="+mn-ea"/>
              <a:sym typeface="+mn-lt"/>
            </a:endParaRPr>
          </a:p>
        </p:txBody>
      </p:sp>
      <p:sp>
        <p:nvSpPr>
          <p:cNvPr id="14" name="文本框 13"/>
          <p:cNvSpPr txBox="1"/>
          <p:nvPr/>
        </p:nvSpPr>
        <p:spPr>
          <a:xfrm rot="20981229">
            <a:off x="5923635" y="3301364"/>
            <a:ext cx="839115" cy="276999"/>
          </a:xfrm>
          <a:prstGeom prst="rect">
            <a:avLst/>
          </a:prstGeom>
          <a:noFill/>
        </p:spPr>
        <p:txBody>
          <a:bodyPr wrap="square" rtlCol="0">
            <a:spAutoFit/>
          </a:bodyPr>
          <a:lstStyle/>
          <a:p>
            <a:r>
              <a:rPr lang="zh-CN" altLang="en-US" sz="1200" dirty="0" smtClean="0">
                <a:cs typeface="+mn-ea"/>
                <a:sym typeface="+mn-lt"/>
              </a:rPr>
              <a:t>解放号</a:t>
            </a:r>
            <a:endParaRPr lang="zh-CN" altLang="en-US" sz="1200" dirty="0">
              <a:cs typeface="+mn-ea"/>
              <a:sym typeface="+mn-lt"/>
            </a:endParaRPr>
          </a:p>
        </p:txBody>
      </p:sp>
      <p:sp>
        <p:nvSpPr>
          <p:cNvPr id="15" name="文本框 14"/>
          <p:cNvSpPr txBox="1"/>
          <p:nvPr/>
        </p:nvSpPr>
        <p:spPr>
          <a:xfrm>
            <a:off x="4987183" y="1121817"/>
            <a:ext cx="796600" cy="276999"/>
          </a:xfrm>
          <a:prstGeom prst="rect">
            <a:avLst/>
          </a:prstGeom>
          <a:noFill/>
        </p:spPr>
        <p:txBody>
          <a:bodyPr wrap="square" rtlCol="0">
            <a:spAutoFit/>
          </a:bodyPr>
          <a:lstStyle/>
          <a:p>
            <a:r>
              <a:rPr lang="zh-CN" altLang="en-US" sz="1200" dirty="0" smtClean="0">
                <a:solidFill>
                  <a:schemeClr val="bg1"/>
                </a:solidFill>
                <a:cs typeface="+mn-ea"/>
                <a:sym typeface="+mn-lt"/>
              </a:rPr>
              <a:t>猪八戒</a:t>
            </a:r>
            <a:endParaRPr lang="zh-CN" altLang="en-US" sz="1200" dirty="0">
              <a:solidFill>
                <a:schemeClr val="bg1"/>
              </a:solidFill>
              <a:cs typeface="+mn-ea"/>
              <a:sym typeface="+mn-lt"/>
            </a:endParaRPr>
          </a:p>
        </p:txBody>
      </p:sp>
      <p:sp>
        <p:nvSpPr>
          <p:cNvPr id="115" name="文本框 114"/>
          <p:cNvSpPr txBox="1"/>
          <p:nvPr/>
        </p:nvSpPr>
        <p:spPr>
          <a:xfrm>
            <a:off x="5311033" y="3407817"/>
            <a:ext cx="796600" cy="276999"/>
          </a:xfrm>
          <a:prstGeom prst="rect">
            <a:avLst/>
          </a:prstGeom>
          <a:noFill/>
        </p:spPr>
        <p:txBody>
          <a:bodyPr wrap="square" rtlCol="0">
            <a:spAutoFit/>
          </a:bodyPr>
          <a:lstStyle/>
          <a:p>
            <a:r>
              <a:rPr lang="zh-CN" altLang="en-US" sz="1200" dirty="0" smtClean="0">
                <a:cs typeface="+mn-ea"/>
                <a:sym typeface="+mn-lt"/>
              </a:rPr>
              <a:t>猪八戒</a:t>
            </a:r>
            <a:endParaRPr lang="zh-CN" altLang="en-US" sz="1200" dirty="0">
              <a:cs typeface="+mn-ea"/>
              <a:sym typeface="+mn-lt"/>
            </a:endParaRPr>
          </a:p>
        </p:txBody>
      </p:sp>
      <p:sp>
        <p:nvSpPr>
          <p:cNvPr id="147" name="文本框 146"/>
          <p:cNvSpPr txBox="1"/>
          <p:nvPr/>
        </p:nvSpPr>
        <p:spPr>
          <a:xfrm rot="532777">
            <a:off x="5720213" y="1170943"/>
            <a:ext cx="1009815" cy="276999"/>
          </a:xfrm>
          <a:prstGeom prst="rect">
            <a:avLst/>
          </a:prstGeom>
          <a:noFill/>
        </p:spPr>
        <p:txBody>
          <a:bodyPr wrap="square" rtlCol="0">
            <a:spAutoFit/>
          </a:bodyPr>
          <a:lstStyle/>
          <a:p>
            <a:r>
              <a:rPr lang="en-US" altLang="zh-CN" sz="1200" b="1" dirty="0" err="1" smtClean="0">
                <a:solidFill>
                  <a:schemeClr val="bg1"/>
                </a:solidFill>
                <a:cs typeface="+mn-ea"/>
                <a:sym typeface="+mn-lt"/>
              </a:rPr>
              <a:t>SoftStone</a:t>
            </a:r>
            <a:endParaRPr lang="zh-CN" altLang="en-US" sz="1200" b="1" dirty="0">
              <a:solidFill>
                <a:schemeClr val="bg1"/>
              </a:solidFill>
              <a:cs typeface="+mn-ea"/>
              <a:sym typeface="+mn-lt"/>
            </a:endParaRPr>
          </a:p>
        </p:txBody>
      </p:sp>
      <p:sp>
        <p:nvSpPr>
          <p:cNvPr id="148" name="文本框 147"/>
          <p:cNvSpPr txBox="1"/>
          <p:nvPr/>
        </p:nvSpPr>
        <p:spPr>
          <a:xfrm rot="1023776">
            <a:off x="6646368" y="1338524"/>
            <a:ext cx="848190" cy="276999"/>
          </a:xfrm>
          <a:prstGeom prst="rect">
            <a:avLst/>
          </a:prstGeom>
          <a:noFill/>
        </p:spPr>
        <p:txBody>
          <a:bodyPr wrap="square" rtlCol="0">
            <a:spAutoFit/>
          </a:bodyPr>
          <a:lstStyle/>
          <a:p>
            <a:r>
              <a:rPr lang="zh-CN" altLang="en-US" sz="1200" dirty="0" smtClean="0">
                <a:solidFill>
                  <a:schemeClr val="bg1"/>
                </a:solidFill>
                <a:cs typeface="+mn-ea"/>
                <a:sym typeface="+mn-lt"/>
              </a:rPr>
              <a:t>中软国际</a:t>
            </a:r>
            <a:endParaRPr lang="zh-CN" altLang="en-US" sz="1200" dirty="0">
              <a:solidFill>
                <a:schemeClr val="bg1"/>
              </a:solidFill>
              <a:cs typeface="+mn-ea"/>
              <a:sym typeface="+mn-lt"/>
            </a:endParaRPr>
          </a:p>
        </p:txBody>
      </p:sp>
      <p:sp>
        <p:nvSpPr>
          <p:cNvPr id="17" name="文本框 16"/>
          <p:cNvSpPr txBox="1"/>
          <p:nvPr/>
        </p:nvSpPr>
        <p:spPr>
          <a:xfrm rot="1784711">
            <a:off x="7392215" y="1647455"/>
            <a:ext cx="802460" cy="276999"/>
          </a:xfrm>
          <a:prstGeom prst="rect">
            <a:avLst/>
          </a:prstGeom>
          <a:noFill/>
        </p:spPr>
        <p:txBody>
          <a:bodyPr wrap="square" rtlCol="0">
            <a:spAutoFit/>
          </a:bodyPr>
          <a:lstStyle/>
          <a:p>
            <a:r>
              <a:rPr lang="zh-CN" altLang="en-US" sz="1200" dirty="0" smtClean="0">
                <a:solidFill>
                  <a:schemeClr val="bg1"/>
                </a:solidFill>
                <a:cs typeface="+mn-ea"/>
                <a:sym typeface="+mn-lt"/>
              </a:rPr>
              <a:t>开</a:t>
            </a:r>
            <a:r>
              <a:rPr lang="zh-CN" altLang="en-US" sz="1200" b="1" dirty="0">
                <a:solidFill>
                  <a:schemeClr val="bg1"/>
                </a:solidFill>
                <a:cs typeface="+mn-ea"/>
                <a:sym typeface="+mn-lt"/>
              </a:rPr>
              <a:t>源</a:t>
            </a:r>
            <a:r>
              <a:rPr lang="zh-CN" altLang="en-US" sz="1200" dirty="0" smtClean="0">
                <a:solidFill>
                  <a:schemeClr val="bg1"/>
                </a:solidFill>
                <a:cs typeface="+mn-ea"/>
                <a:sym typeface="+mn-lt"/>
              </a:rPr>
              <a:t>社</a:t>
            </a:r>
            <a:endParaRPr lang="zh-CN" altLang="en-US" sz="1200" dirty="0">
              <a:solidFill>
                <a:schemeClr val="bg1"/>
              </a:solidFill>
              <a:cs typeface="+mn-ea"/>
              <a:sym typeface="+mn-lt"/>
            </a:endParaRPr>
          </a:p>
        </p:txBody>
      </p:sp>
      <p:sp>
        <p:nvSpPr>
          <p:cNvPr id="150" name="文本框 149"/>
          <p:cNvSpPr txBox="1"/>
          <p:nvPr/>
        </p:nvSpPr>
        <p:spPr>
          <a:xfrm rot="1988351">
            <a:off x="7890599" y="2055851"/>
            <a:ext cx="946377" cy="276999"/>
          </a:xfrm>
          <a:prstGeom prst="rect">
            <a:avLst/>
          </a:prstGeom>
          <a:noFill/>
        </p:spPr>
        <p:txBody>
          <a:bodyPr wrap="square" rtlCol="0">
            <a:spAutoFit/>
          </a:bodyPr>
          <a:lstStyle/>
          <a:p>
            <a:r>
              <a:rPr lang="en-US" altLang="zh-CN" sz="1200" b="1" dirty="0" smtClean="0">
                <a:solidFill>
                  <a:schemeClr val="bg1"/>
                </a:solidFill>
                <a:cs typeface="+mn-ea"/>
                <a:sym typeface="+mn-lt"/>
              </a:rPr>
              <a:t>Jenkins</a:t>
            </a:r>
            <a:endParaRPr lang="zh-CN" altLang="en-US" sz="1200" b="1" dirty="0">
              <a:solidFill>
                <a:schemeClr val="bg1"/>
              </a:solidFill>
              <a:cs typeface="+mn-ea"/>
              <a:sym typeface="+mn-lt"/>
            </a:endParaRPr>
          </a:p>
        </p:txBody>
      </p:sp>
      <p:sp>
        <p:nvSpPr>
          <p:cNvPr id="156" name="文本框 155"/>
          <p:cNvSpPr txBox="1"/>
          <p:nvPr/>
        </p:nvSpPr>
        <p:spPr>
          <a:xfrm rot="1658250">
            <a:off x="8626736" y="2002801"/>
            <a:ext cx="672435" cy="278357"/>
          </a:xfrm>
          <a:prstGeom prst="rect">
            <a:avLst/>
          </a:prstGeom>
          <a:noFill/>
        </p:spPr>
        <p:txBody>
          <a:bodyPr wrap="square" rtlCol="0">
            <a:spAutoFit/>
          </a:bodyPr>
          <a:lstStyle/>
          <a:p>
            <a:pPr defTabSz="1218418"/>
            <a:r>
              <a:rPr lang="en-US" altLang="zh-CN" sz="1200" b="1" dirty="0" smtClean="0">
                <a:solidFill>
                  <a:prstClr val="white"/>
                </a:solidFill>
                <a:cs typeface="+mn-ea"/>
                <a:sym typeface="+mn-lt"/>
              </a:rPr>
              <a:t>Dora</a:t>
            </a:r>
            <a:endParaRPr lang="zh-CN" altLang="en-US" sz="1200" b="1" dirty="0">
              <a:solidFill>
                <a:prstClr val="white"/>
              </a:solidFill>
              <a:cs typeface="+mn-ea"/>
              <a:sym typeface="+mn-lt"/>
            </a:endParaRPr>
          </a:p>
        </p:txBody>
      </p:sp>
      <p:sp>
        <p:nvSpPr>
          <p:cNvPr id="157" name="文本框 156"/>
          <p:cNvSpPr txBox="1"/>
          <p:nvPr/>
        </p:nvSpPr>
        <p:spPr>
          <a:xfrm rot="20131770">
            <a:off x="7998865" y="2735943"/>
            <a:ext cx="888871" cy="276999"/>
          </a:xfrm>
          <a:prstGeom prst="rect">
            <a:avLst/>
          </a:prstGeom>
          <a:noFill/>
        </p:spPr>
        <p:txBody>
          <a:bodyPr wrap="square" rtlCol="0">
            <a:spAutoFit/>
          </a:bodyPr>
          <a:lstStyle/>
          <a:p>
            <a:r>
              <a:rPr lang="en-US" altLang="zh-CN" sz="1200" b="1" dirty="0" err="1" smtClean="0">
                <a:solidFill>
                  <a:schemeClr val="bg1"/>
                </a:solidFill>
                <a:cs typeface="+mn-ea"/>
                <a:sym typeface="+mn-lt"/>
              </a:rPr>
              <a:t>Sonatype</a:t>
            </a:r>
            <a:endParaRPr lang="zh-CN" altLang="en-US" sz="1200" b="1" dirty="0">
              <a:solidFill>
                <a:schemeClr val="bg1"/>
              </a:solidFill>
              <a:cs typeface="+mn-ea"/>
              <a:sym typeface="+mn-lt"/>
            </a:endParaRPr>
          </a:p>
        </p:txBody>
      </p:sp>
      <p:sp>
        <p:nvSpPr>
          <p:cNvPr id="158" name="文本框 157"/>
          <p:cNvSpPr txBox="1"/>
          <p:nvPr/>
        </p:nvSpPr>
        <p:spPr>
          <a:xfrm rot="20342428">
            <a:off x="7538586" y="3244233"/>
            <a:ext cx="1182297" cy="276999"/>
          </a:xfrm>
          <a:prstGeom prst="rect">
            <a:avLst/>
          </a:prstGeom>
          <a:noFill/>
        </p:spPr>
        <p:txBody>
          <a:bodyPr wrap="square" rtlCol="0">
            <a:spAutoFit/>
          </a:bodyPr>
          <a:lstStyle/>
          <a:p>
            <a:r>
              <a:rPr lang="zh-CN" altLang="en-US" sz="1200" dirty="0" smtClean="0">
                <a:solidFill>
                  <a:schemeClr val="bg1"/>
                </a:solidFill>
                <a:cs typeface="+mn-ea"/>
                <a:sym typeface="+mn-lt"/>
              </a:rPr>
              <a:t>大连理工大学</a:t>
            </a:r>
            <a:endParaRPr lang="zh-CN" altLang="en-US" sz="1200" dirty="0">
              <a:solidFill>
                <a:schemeClr val="bg1"/>
              </a:solidFill>
              <a:cs typeface="+mn-ea"/>
              <a:sym typeface="+mn-lt"/>
            </a:endParaRPr>
          </a:p>
        </p:txBody>
      </p:sp>
      <p:sp>
        <p:nvSpPr>
          <p:cNvPr id="159" name="文本框 158"/>
          <p:cNvSpPr txBox="1"/>
          <p:nvPr/>
        </p:nvSpPr>
        <p:spPr>
          <a:xfrm rot="20852867">
            <a:off x="6787610" y="3442531"/>
            <a:ext cx="888871" cy="461665"/>
          </a:xfrm>
          <a:prstGeom prst="rect">
            <a:avLst/>
          </a:prstGeom>
          <a:noFill/>
        </p:spPr>
        <p:txBody>
          <a:bodyPr wrap="square" rtlCol="0">
            <a:spAutoFit/>
          </a:bodyPr>
          <a:lstStyle/>
          <a:p>
            <a:r>
              <a:rPr lang="zh-CN" altLang="en-US" sz="1200" dirty="0" smtClean="0">
                <a:solidFill>
                  <a:schemeClr val="bg1"/>
                </a:solidFill>
                <a:cs typeface="+mn-ea"/>
                <a:sym typeface="+mn-lt"/>
              </a:rPr>
              <a:t>北京航空航天大学</a:t>
            </a:r>
            <a:endParaRPr lang="zh-CN" altLang="en-US" sz="1200" dirty="0">
              <a:solidFill>
                <a:schemeClr val="bg1"/>
              </a:solidFill>
              <a:cs typeface="+mn-ea"/>
              <a:sym typeface="+mn-lt"/>
            </a:endParaRPr>
          </a:p>
        </p:txBody>
      </p:sp>
      <p:sp>
        <p:nvSpPr>
          <p:cNvPr id="161" name="文本框 160"/>
          <p:cNvSpPr txBox="1"/>
          <p:nvPr/>
        </p:nvSpPr>
        <p:spPr>
          <a:xfrm rot="21104755">
            <a:off x="5932423" y="368860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南开大学</a:t>
            </a:r>
            <a:endParaRPr lang="zh-CN" altLang="en-US" sz="1200" dirty="0">
              <a:solidFill>
                <a:schemeClr val="bg1"/>
              </a:solidFill>
              <a:cs typeface="+mn-ea"/>
              <a:sym typeface="+mn-lt"/>
            </a:endParaRPr>
          </a:p>
        </p:txBody>
      </p:sp>
      <p:sp>
        <p:nvSpPr>
          <p:cNvPr id="162" name="文本框 161"/>
          <p:cNvSpPr txBox="1"/>
          <p:nvPr/>
        </p:nvSpPr>
        <p:spPr>
          <a:xfrm>
            <a:off x="5006392" y="375698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北京大学</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72104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latin typeface="+mn-lt"/>
                <a:ea typeface="+mn-ea"/>
                <a:cs typeface="+mn-ea"/>
                <a:sym typeface="+mn-lt"/>
              </a:rPr>
              <a:t>云成为软件的普遍承载方式</a:t>
            </a:r>
            <a:endParaRPr lang="zh-CN" altLang="en-US" dirty="0">
              <a:latin typeface="+mn-lt"/>
              <a:ea typeface="+mn-ea"/>
              <a:cs typeface="+mn-ea"/>
              <a:sym typeface="+mn-lt"/>
            </a:endParaRPr>
          </a:p>
        </p:txBody>
      </p:sp>
      <p:sp>
        <p:nvSpPr>
          <p:cNvPr id="2" name="文本占位符 1"/>
          <p:cNvSpPr>
            <a:spLocks noGrp="1"/>
          </p:cNvSpPr>
          <p:nvPr>
            <p:ph type="body" sz="quarter" idx="10"/>
          </p:nvPr>
        </p:nvSpPr>
        <p:spPr>
          <a:xfrm>
            <a:off x="731838" y="1047750"/>
            <a:ext cx="5364162" cy="4879805"/>
          </a:xfrm>
        </p:spPr>
        <p:txBody>
          <a:bodyPr/>
          <a:lstStyle/>
          <a:p>
            <a:r>
              <a:rPr lang="zh-CN" altLang="en-US" dirty="0" smtClean="0">
                <a:latin typeface="+mn-lt"/>
                <a:ea typeface="+mn-ea"/>
                <a:cs typeface="+mn-ea"/>
                <a:sym typeface="+mn-lt"/>
              </a:rPr>
              <a:t> 来自</a:t>
            </a:r>
            <a:r>
              <a:rPr lang="en-US" altLang="zh-CN" dirty="0" smtClean="0">
                <a:latin typeface="+mn-lt"/>
                <a:ea typeface="+mn-ea"/>
                <a:cs typeface="+mn-ea"/>
                <a:sym typeface="+mn-lt"/>
              </a:rPr>
              <a:t>Gartner</a:t>
            </a:r>
            <a:r>
              <a:rPr lang="zh-CN" altLang="en-US" dirty="0" smtClean="0">
                <a:latin typeface="+mn-lt"/>
                <a:ea typeface="+mn-ea"/>
                <a:cs typeface="+mn-ea"/>
                <a:sym typeface="+mn-lt"/>
              </a:rPr>
              <a:t>的相关观点：</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 到</a:t>
            </a:r>
            <a:r>
              <a:rPr lang="en-US" altLang="zh-CN" dirty="0" smtClean="0">
                <a:latin typeface="+mn-lt"/>
                <a:ea typeface="+mn-ea"/>
                <a:cs typeface="+mn-ea"/>
                <a:sym typeface="+mn-lt"/>
              </a:rPr>
              <a:t>2020</a:t>
            </a:r>
            <a:r>
              <a:rPr lang="zh-CN" altLang="en-US" dirty="0" smtClean="0">
                <a:latin typeface="+mn-lt"/>
                <a:ea typeface="+mn-ea"/>
                <a:cs typeface="+mn-ea"/>
                <a:sym typeface="+mn-lt"/>
              </a:rPr>
              <a:t>年，云计算将成为最主流的</a:t>
            </a:r>
            <a:r>
              <a:rPr lang="en-US" altLang="zh-CN" dirty="0" smtClean="0">
                <a:latin typeface="+mn-lt"/>
                <a:ea typeface="+mn-ea"/>
                <a:cs typeface="+mn-ea"/>
                <a:sym typeface="+mn-lt"/>
              </a:rPr>
              <a:t>IT</a:t>
            </a:r>
            <a:r>
              <a:rPr lang="zh-CN" altLang="en-US" dirty="0" smtClean="0">
                <a:latin typeface="+mn-lt"/>
                <a:ea typeface="+mn-ea"/>
                <a:cs typeface="+mn-ea"/>
                <a:sym typeface="+mn-lt"/>
              </a:rPr>
              <a:t>形态；</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云计算已经成为增长最快的科技领域，整体增长速度为</a:t>
            </a:r>
            <a:r>
              <a:rPr lang="en-US" altLang="zh-CN" dirty="0" smtClean="0">
                <a:latin typeface="+mn-lt"/>
                <a:ea typeface="+mn-ea"/>
                <a:cs typeface="+mn-ea"/>
                <a:sym typeface="+mn-lt"/>
              </a:rPr>
              <a:t>25%</a:t>
            </a:r>
            <a:r>
              <a:rPr lang="zh-CN" altLang="en-US" dirty="0" smtClean="0">
                <a:latin typeface="+mn-lt"/>
                <a:ea typeface="+mn-ea"/>
                <a:cs typeface="+mn-ea"/>
                <a:sym typeface="+mn-lt"/>
              </a:rPr>
              <a:t>，而整体</a:t>
            </a:r>
            <a:r>
              <a:rPr lang="en-US" altLang="zh-CN" dirty="0" smtClean="0">
                <a:latin typeface="+mn-lt"/>
                <a:ea typeface="+mn-ea"/>
                <a:cs typeface="+mn-ea"/>
                <a:sym typeface="+mn-lt"/>
              </a:rPr>
              <a:t>IT</a:t>
            </a:r>
            <a:r>
              <a:rPr lang="zh-CN" altLang="en-US" dirty="0" smtClean="0">
                <a:latin typeface="+mn-lt"/>
                <a:ea typeface="+mn-ea"/>
                <a:cs typeface="+mn-ea"/>
                <a:sym typeface="+mn-lt"/>
              </a:rPr>
              <a:t>市场的增长率仅为</a:t>
            </a:r>
            <a:r>
              <a:rPr lang="en-US" altLang="zh-CN" dirty="0" smtClean="0">
                <a:latin typeface="+mn-lt"/>
                <a:ea typeface="+mn-ea"/>
                <a:cs typeface="+mn-ea"/>
                <a:sym typeface="+mn-lt"/>
              </a:rPr>
              <a:t>1.1%</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新一代的硅谷明星企业，比如</a:t>
            </a:r>
            <a:r>
              <a:rPr lang="en-US" altLang="zh-CN" dirty="0" err="1" smtClean="0">
                <a:latin typeface="+mn-lt"/>
                <a:ea typeface="+mn-ea"/>
                <a:cs typeface="+mn-ea"/>
                <a:sym typeface="+mn-lt"/>
              </a:rPr>
              <a:t>Airbnb</a:t>
            </a:r>
            <a:r>
              <a:rPr lang="zh-CN" altLang="en-US" dirty="0" smtClean="0">
                <a:latin typeface="+mn-lt"/>
                <a:ea typeface="+mn-ea"/>
                <a:cs typeface="+mn-ea"/>
                <a:sym typeface="+mn-lt"/>
              </a:rPr>
              <a:t>、</a:t>
            </a:r>
            <a:r>
              <a:rPr lang="en-US" altLang="zh-CN" dirty="0" smtClean="0">
                <a:latin typeface="+mn-lt"/>
                <a:ea typeface="+mn-ea"/>
                <a:cs typeface="+mn-ea"/>
                <a:sym typeface="+mn-lt"/>
              </a:rPr>
              <a:t>Pinterest</a:t>
            </a:r>
            <a:r>
              <a:rPr lang="zh-CN" altLang="en-US" dirty="0" smtClean="0">
                <a:latin typeface="+mn-lt"/>
                <a:ea typeface="+mn-ea"/>
                <a:cs typeface="+mn-ea"/>
                <a:sym typeface="+mn-lt"/>
              </a:rPr>
              <a:t>、</a:t>
            </a:r>
            <a:r>
              <a:rPr lang="en-US" altLang="zh-CN" dirty="0" err="1" smtClean="0">
                <a:latin typeface="+mn-lt"/>
                <a:ea typeface="+mn-ea"/>
                <a:cs typeface="+mn-ea"/>
                <a:sym typeface="+mn-lt"/>
              </a:rPr>
              <a:t>Lyft</a:t>
            </a:r>
            <a:r>
              <a:rPr lang="zh-CN" altLang="en-US" dirty="0" smtClean="0">
                <a:latin typeface="+mn-lt"/>
                <a:ea typeface="+mn-ea"/>
                <a:cs typeface="+mn-ea"/>
                <a:sym typeface="+mn-lt"/>
              </a:rPr>
              <a:t>等都生长在云上。</a:t>
            </a:r>
            <a:endParaRPr lang="zh-CN" altLang="en-US" dirty="0">
              <a:latin typeface="+mn-lt"/>
              <a:ea typeface="+mn-ea"/>
              <a:cs typeface="+mn-ea"/>
              <a:sym typeface="+mn-lt"/>
            </a:endParaRPr>
          </a:p>
        </p:txBody>
      </p:sp>
      <p:sp>
        <p:nvSpPr>
          <p:cNvPr id="10" name="椭圆 9"/>
          <p:cNvSpPr/>
          <p:nvPr/>
        </p:nvSpPr>
        <p:spPr>
          <a:xfrm>
            <a:off x="7892210" y="157327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商业模式</a:t>
            </a:r>
          </a:p>
        </p:txBody>
      </p:sp>
      <p:sp>
        <p:nvSpPr>
          <p:cNvPr id="11" name="椭圆 10"/>
          <p:cNvSpPr/>
          <p:nvPr/>
        </p:nvSpPr>
        <p:spPr>
          <a:xfrm>
            <a:off x="7892210" y="264621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系统架构</a:t>
            </a:r>
          </a:p>
        </p:txBody>
      </p:sp>
      <p:sp>
        <p:nvSpPr>
          <p:cNvPr id="12" name="椭圆 11"/>
          <p:cNvSpPr/>
          <p:nvPr/>
        </p:nvSpPr>
        <p:spPr>
          <a:xfrm>
            <a:off x="7892210" y="372080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研发模式</a:t>
            </a:r>
          </a:p>
        </p:txBody>
      </p:sp>
      <p:sp>
        <p:nvSpPr>
          <p:cNvPr id="13" name="Freeform 6"/>
          <p:cNvSpPr>
            <a:spLocks/>
          </p:cNvSpPr>
          <p:nvPr/>
        </p:nvSpPr>
        <p:spPr bwMode="auto">
          <a:xfrm rot="5400000">
            <a:off x="6452611" y="2962872"/>
            <a:ext cx="1583559" cy="192445"/>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70C0"/>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82800" tIns="91399" rIns="182800" bIns="91399" numCol="1" anchor="t" anchorCtr="0" compatLnSpc="1">
            <a:prstTxWarp prst="textNoShape">
              <a:avLst/>
            </a:prstTxWarp>
          </a:bodyPr>
          <a:lstStyle/>
          <a:p>
            <a:pPr defTabSz="271944"/>
            <a:endParaRPr lang="zh-CN" altLang="en-US" sz="1599">
              <a:effectLst>
                <a:outerShdw blurRad="38100" dist="38100" dir="2700000" algn="tl">
                  <a:srgbClr val="000000">
                    <a:alpha val="43137"/>
                  </a:srgbClr>
                </a:outerShdw>
              </a:effectLst>
              <a:cs typeface="+mn-ea"/>
              <a:sym typeface="+mn-lt"/>
            </a:endParaRPr>
          </a:p>
        </p:txBody>
      </p:sp>
      <p:sp>
        <p:nvSpPr>
          <p:cNvPr id="14" name="TextBox 3"/>
          <p:cNvSpPr txBox="1"/>
          <p:nvPr/>
        </p:nvSpPr>
        <p:spPr bwMode="auto">
          <a:xfrm>
            <a:off x="805478" y="5110254"/>
            <a:ext cx="10581043" cy="1085409"/>
          </a:xfrm>
          <a:prstGeom prst="rect">
            <a:avLst/>
          </a:prstGeom>
          <a:noFill/>
          <a:ln w="9525">
            <a:noFill/>
            <a:miter lim="800000"/>
            <a:headEnd/>
            <a:tailEnd/>
          </a:ln>
        </p:spPr>
        <p:txBody>
          <a:bodyPr wrap="square" lIns="99941" tIns="49966" rIns="99941" bIns="49966" rtlCol="0">
            <a:spAutoFit/>
          </a:bodyPr>
          <a:lstStyle/>
          <a:p>
            <a:pPr defTabSz="1001248" eaLnBrk="0" hangingPunct="0"/>
            <a:r>
              <a:rPr lang="zh-CN" altLang="en-US" sz="1599" dirty="0">
                <a:cs typeface="+mn-ea"/>
                <a:sym typeface="+mn-lt"/>
              </a:rPr>
              <a:t>国家</a:t>
            </a:r>
            <a:r>
              <a:rPr lang="en-US" altLang="zh-CN" sz="1599" dirty="0">
                <a:cs typeface="+mn-ea"/>
                <a:sym typeface="+mn-lt"/>
              </a:rPr>
              <a:t>《</a:t>
            </a:r>
            <a:r>
              <a:rPr lang="zh-CN" altLang="en-US" sz="1599" dirty="0">
                <a:cs typeface="+mn-ea"/>
                <a:sym typeface="+mn-lt"/>
              </a:rPr>
              <a:t>云计算发展三年行动计划（</a:t>
            </a:r>
            <a:r>
              <a:rPr lang="en-US" altLang="zh-CN" sz="1599" dirty="0">
                <a:cs typeface="+mn-ea"/>
                <a:sym typeface="+mn-lt"/>
              </a:rPr>
              <a:t>2017</a:t>
            </a:r>
            <a:r>
              <a:rPr lang="zh-CN" altLang="en-US" sz="1599" dirty="0">
                <a:cs typeface="+mn-ea"/>
                <a:sym typeface="+mn-lt"/>
              </a:rPr>
              <a:t>－</a:t>
            </a:r>
            <a:r>
              <a:rPr lang="en-US" altLang="zh-CN" sz="1599" dirty="0">
                <a:cs typeface="+mn-ea"/>
                <a:sym typeface="+mn-lt"/>
              </a:rPr>
              <a:t>2019</a:t>
            </a:r>
            <a:r>
              <a:rPr lang="zh-CN" altLang="en-US" sz="1599" dirty="0">
                <a:cs typeface="+mn-ea"/>
                <a:sym typeface="+mn-lt"/>
              </a:rPr>
              <a:t>年） </a:t>
            </a:r>
            <a:r>
              <a:rPr lang="en-US" altLang="zh-CN" sz="1599" dirty="0">
                <a:cs typeface="+mn-ea"/>
                <a:sym typeface="+mn-lt"/>
              </a:rPr>
              <a:t>》</a:t>
            </a:r>
            <a:r>
              <a:rPr lang="zh-CN" altLang="en-US" sz="1599" dirty="0">
                <a:cs typeface="+mn-ea"/>
                <a:sym typeface="+mn-lt"/>
              </a:rPr>
              <a:t>指出：</a:t>
            </a:r>
            <a:r>
              <a:rPr lang="zh-CN" altLang="zh-CN" sz="1599" dirty="0">
                <a:cs typeface="+mn-ea"/>
                <a:sym typeface="+mn-lt"/>
              </a:rPr>
              <a:t>支持软件企业向云计算转型。支持软件和信息技术服务企业基于开发测试平台发展产品、服务和解决方案，加速向云计算转型，丰富完善办公、生产管理、财务管理、营销管理、人力资源管理等企业级</a:t>
            </a:r>
            <a:r>
              <a:rPr lang="en-US" altLang="zh-CN" sz="1599" dirty="0">
                <a:cs typeface="+mn-ea"/>
                <a:sym typeface="+mn-lt"/>
              </a:rPr>
              <a:t>SaaS</a:t>
            </a:r>
            <a:r>
              <a:rPr lang="zh-CN" altLang="zh-CN" sz="1599" dirty="0">
                <a:cs typeface="+mn-ea"/>
                <a:sym typeface="+mn-lt"/>
              </a:rPr>
              <a:t>服务，发展面向个人信息存储、家居生活、学习娱乐的云服务，培育信息消费新热点。 </a:t>
            </a:r>
            <a:endParaRPr lang="zh-CN" altLang="en-US" sz="1599" dirty="0">
              <a:cs typeface="+mn-ea"/>
              <a:sym typeface="+mn-lt"/>
            </a:endParaRPr>
          </a:p>
        </p:txBody>
      </p:sp>
    </p:spTree>
    <p:extLst>
      <p:ext uri="{BB962C8B-B14F-4D97-AF65-F5344CB8AC3E}">
        <p14:creationId xmlns:p14="http://schemas.microsoft.com/office/powerpoint/2010/main" val="3477689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800" dirty="0" smtClean="0">
                <a:latin typeface="+mn-lt"/>
                <a:ea typeface="+mn-ea"/>
                <a:cs typeface="+mn-ea"/>
                <a:sym typeface="+mn-lt"/>
              </a:rPr>
              <a:t>（多选）以下是</a:t>
            </a:r>
            <a:r>
              <a:rPr lang="en-US" altLang="zh-CN" sz="1800" dirty="0" smtClean="0">
                <a:latin typeface="+mn-lt"/>
                <a:ea typeface="+mn-ea"/>
                <a:cs typeface="+mn-ea"/>
                <a:sym typeface="+mn-lt"/>
              </a:rPr>
              <a:t>Scrum</a:t>
            </a:r>
            <a:r>
              <a:rPr lang="zh-CN" altLang="en-US" sz="1800" dirty="0" smtClean="0">
                <a:latin typeface="+mn-lt"/>
                <a:ea typeface="+mn-ea"/>
                <a:cs typeface="+mn-ea"/>
                <a:sym typeface="+mn-lt"/>
              </a:rPr>
              <a:t>三</a:t>
            </a:r>
            <a:r>
              <a:rPr lang="zh-CN" altLang="en-US" sz="1800" dirty="0">
                <a:latin typeface="+mn-lt"/>
                <a:ea typeface="+mn-ea"/>
                <a:cs typeface="+mn-ea"/>
                <a:sym typeface="+mn-lt"/>
              </a:rPr>
              <a:t>大</a:t>
            </a:r>
            <a:r>
              <a:rPr lang="zh-CN" altLang="en-US" sz="1800" dirty="0" smtClean="0">
                <a:latin typeface="+mn-lt"/>
                <a:ea typeface="+mn-ea"/>
                <a:cs typeface="+mn-ea"/>
                <a:sym typeface="+mn-lt"/>
              </a:rPr>
              <a:t>特点的是（     ）。</a:t>
            </a:r>
            <a:endParaRPr lang="en-US" altLang="zh-CN" sz="1800" dirty="0" smtClean="0">
              <a:latin typeface="+mn-lt"/>
              <a:ea typeface="+mn-ea"/>
              <a:cs typeface="+mn-ea"/>
              <a:sym typeface="+mn-lt"/>
            </a:endParaRPr>
          </a:p>
          <a:p>
            <a:pPr lvl="1"/>
            <a:r>
              <a:rPr lang="zh-CN" altLang="en-US" sz="1600" dirty="0">
                <a:latin typeface="+mn-lt"/>
                <a:ea typeface="+mn-ea"/>
                <a:cs typeface="+mn-ea"/>
                <a:sym typeface="+mn-lt"/>
              </a:rPr>
              <a:t>“可能性的”艺术；</a:t>
            </a:r>
          </a:p>
          <a:p>
            <a:pPr lvl="1"/>
            <a:r>
              <a:rPr lang="zh-CN" altLang="en-US" sz="1600" dirty="0">
                <a:latin typeface="+mn-lt"/>
                <a:ea typeface="+mn-ea"/>
                <a:cs typeface="+mn-ea"/>
                <a:sym typeface="+mn-lt"/>
              </a:rPr>
              <a:t>团队自组织，自管理；</a:t>
            </a:r>
            <a:endParaRPr lang="en-US" altLang="zh-CN" sz="1600" dirty="0">
              <a:latin typeface="+mn-lt"/>
              <a:ea typeface="+mn-ea"/>
              <a:cs typeface="+mn-ea"/>
              <a:sym typeface="+mn-lt"/>
            </a:endParaRPr>
          </a:p>
          <a:p>
            <a:pPr lvl="1"/>
            <a:r>
              <a:rPr lang="zh-CN" altLang="en-US" sz="1600" dirty="0">
                <a:latin typeface="+mn-lt"/>
                <a:ea typeface="+mn-ea"/>
                <a:cs typeface="+mn-ea"/>
                <a:sym typeface="+mn-lt"/>
              </a:rPr>
              <a:t>时间是固定的，功能和资源是可变的；</a:t>
            </a:r>
          </a:p>
          <a:p>
            <a:pPr lvl="1"/>
            <a:r>
              <a:rPr lang="zh-CN" altLang="en-US" sz="1600" dirty="0">
                <a:latin typeface="+mn-lt"/>
                <a:ea typeface="+mn-ea"/>
                <a:cs typeface="+mn-ea"/>
                <a:sym typeface="+mn-lt"/>
              </a:rPr>
              <a:t>面对面沟通。</a:t>
            </a:r>
          </a:p>
          <a:p>
            <a:r>
              <a:rPr lang="zh-CN" altLang="en-US" sz="1800" dirty="0">
                <a:latin typeface="+mn-lt"/>
                <a:ea typeface="+mn-ea"/>
                <a:cs typeface="+mn-ea"/>
                <a:sym typeface="+mn-lt"/>
              </a:rPr>
              <a:t>（多选</a:t>
            </a:r>
            <a:r>
              <a:rPr lang="zh-CN" altLang="en-US" sz="1800" dirty="0" smtClean="0">
                <a:latin typeface="+mn-lt"/>
                <a:ea typeface="+mn-ea"/>
                <a:cs typeface="+mn-ea"/>
                <a:sym typeface="+mn-lt"/>
              </a:rPr>
              <a:t>）</a:t>
            </a:r>
            <a:r>
              <a:rPr lang="en-US" altLang="zh-CN" sz="1800" dirty="0" smtClean="0">
                <a:latin typeface="+mn-lt"/>
                <a:ea typeface="+mn-ea"/>
                <a:cs typeface="+mn-ea"/>
                <a:sym typeface="+mn-lt"/>
              </a:rPr>
              <a:t>Scrum</a:t>
            </a:r>
            <a:r>
              <a:rPr lang="zh-CN" altLang="en-US" sz="1800" dirty="0" smtClean="0">
                <a:latin typeface="+mn-lt"/>
                <a:ea typeface="+mn-ea"/>
                <a:cs typeface="+mn-ea"/>
                <a:sym typeface="+mn-lt"/>
              </a:rPr>
              <a:t>团队</a:t>
            </a:r>
            <a:r>
              <a:rPr lang="zh-CN" altLang="en-US" sz="1800" dirty="0">
                <a:latin typeface="+mn-lt"/>
                <a:ea typeface="+mn-ea"/>
                <a:cs typeface="+mn-ea"/>
                <a:sym typeface="+mn-lt"/>
              </a:rPr>
              <a:t>模型的三种角色</a:t>
            </a:r>
            <a:r>
              <a:rPr lang="zh-CN" altLang="en-US" sz="1800" dirty="0" smtClean="0">
                <a:latin typeface="+mn-lt"/>
                <a:ea typeface="+mn-ea"/>
                <a:cs typeface="+mn-ea"/>
                <a:sym typeface="+mn-lt"/>
              </a:rPr>
              <a:t>是（     ）。</a:t>
            </a:r>
            <a:endParaRPr lang="en-US" altLang="zh-CN" sz="1800" dirty="0">
              <a:latin typeface="+mn-lt"/>
              <a:ea typeface="+mn-ea"/>
              <a:cs typeface="+mn-ea"/>
              <a:sym typeface="+mn-lt"/>
            </a:endParaRPr>
          </a:p>
          <a:p>
            <a:pPr lvl="1"/>
            <a:r>
              <a:rPr lang="en-US" altLang="zh-CN" sz="1600" dirty="0">
                <a:latin typeface="+mn-lt"/>
                <a:ea typeface="+mn-ea"/>
                <a:cs typeface="+mn-ea"/>
                <a:sym typeface="+mn-lt"/>
              </a:rPr>
              <a:t>Scrum Master</a:t>
            </a:r>
            <a:r>
              <a:rPr lang="zh-CN" altLang="en-US" sz="1600" dirty="0">
                <a:latin typeface="+mn-lt"/>
                <a:ea typeface="+mn-ea"/>
                <a:cs typeface="+mn-ea"/>
                <a:sym typeface="+mn-lt"/>
              </a:rPr>
              <a:t>；</a:t>
            </a:r>
          </a:p>
          <a:p>
            <a:pPr lvl="1"/>
            <a:r>
              <a:rPr lang="en-US" altLang="zh-CN" sz="1600" dirty="0">
                <a:latin typeface="+mn-lt"/>
                <a:ea typeface="+mn-ea"/>
                <a:cs typeface="+mn-ea"/>
                <a:sym typeface="+mn-lt"/>
              </a:rPr>
              <a:t>Project Manager</a:t>
            </a:r>
            <a:r>
              <a:rPr lang="zh-CN" altLang="en-US" sz="1600" dirty="0">
                <a:latin typeface="+mn-lt"/>
                <a:ea typeface="+mn-ea"/>
                <a:cs typeface="+mn-ea"/>
                <a:sym typeface="+mn-lt"/>
              </a:rPr>
              <a:t>；</a:t>
            </a:r>
            <a:endParaRPr lang="en-US" altLang="zh-CN" sz="1600" dirty="0">
              <a:latin typeface="+mn-lt"/>
              <a:ea typeface="+mn-ea"/>
              <a:cs typeface="+mn-ea"/>
              <a:sym typeface="+mn-lt"/>
            </a:endParaRPr>
          </a:p>
          <a:p>
            <a:pPr lvl="1"/>
            <a:r>
              <a:rPr lang="en-US" altLang="zh-CN" sz="1600" dirty="0">
                <a:latin typeface="+mn-lt"/>
                <a:ea typeface="+mn-ea"/>
                <a:cs typeface="+mn-ea"/>
                <a:sym typeface="+mn-lt"/>
              </a:rPr>
              <a:t>Product Owner</a:t>
            </a:r>
            <a:r>
              <a:rPr lang="zh-CN" altLang="en-US" sz="1600" dirty="0">
                <a:latin typeface="+mn-lt"/>
                <a:ea typeface="+mn-ea"/>
                <a:cs typeface="+mn-ea"/>
                <a:sym typeface="+mn-lt"/>
              </a:rPr>
              <a:t>；</a:t>
            </a:r>
          </a:p>
          <a:p>
            <a:pPr lvl="1"/>
            <a:r>
              <a:rPr lang="zh-CN" altLang="en-US" sz="1600" dirty="0">
                <a:latin typeface="+mn-lt"/>
                <a:ea typeface="+mn-ea"/>
                <a:cs typeface="+mn-ea"/>
                <a:sym typeface="+mn-lt"/>
              </a:rPr>
              <a:t>团队。</a:t>
            </a: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21553824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AutoNum type="arabicPeriod" startAt="3"/>
            </a:pPr>
            <a:r>
              <a:rPr lang="zh-CN" altLang="en-US" sz="1800" dirty="0">
                <a:latin typeface="+mn-lt"/>
                <a:ea typeface="+mn-ea"/>
                <a:cs typeface="+mn-ea"/>
                <a:sym typeface="+mn-lt"/>
              </a:rPr>
              <a:t>（单选</a:t>
            </a:r>
            <a:r>
              <a:rPr lang="zh-CN" altLang="en-US" sz="1800" dirty="0" smtClean="0">
                <a:latin typeface="+mn-lt"/>
                <a:ea typeface="+mn-ea"/>
                <a:cs typeface="+mn-ea"/>
                <a:sym typeface="+mn-lt"/>
              </a:rPr>
              <a:t>）以下是</a:t>
            </a:r>
            <a:r>
              <a:rPr lang="en-US" altLang="zh-CN" sz="1800" dirty="0" err="1" smtClean="0">
                <a:latin typeface="+mn-lt"/>
                <a:ea typeface="+mn-ea"/>
                <a:cs typeface="+mn-ea"/>
                <a:sym typeface="+mn-lt"/>
              </a:rPr>
              <a:t>DevOps</a:t>
            </a:r>
            <a:r>
              <a:rPr lang="zh-CN" altLang="en-US" sz="1800" dirty="0" smtClean="0">
                <a:latin typeface="+mn-lt"/>
                <a:ea typeface="+mn-ea"/>
                <a:cs typeface="+mn-ea"/>
                <a:sym typeface="+mn-lt"/>
              </a:rPr>
              <a:t>知识体系构成部分的是（     ）。</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敏捷管理、持续交付、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敏捷管理、持续交付、团队管理、精益管理（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a:buAutoNum type="arabicPeriod" startAt="3"/>
            </a:pPr>
            <a:r>
              <a:rPr lang="zh-CN" altLang="en-US" dirty="0">
                <a:latin typeface="+mn-lt"/>
                <a:ea typeface="+mn-ea"/>
                <a:cs typeface="+mn-ea"/>
                <a:sym typeface="+mn-lt"/>
              </a:rPr>
              <a:t>（多选</a:t>
            </a:r>
            <a:r>
              <a:rPr lang="zh-CN" altLang="en-US" dirty="0" smtClean="0">
                <a:latin typeface="+mn-lt"/>
                <a:ea typeface="+mn-ea"/>
                <a:cs typeface="+mn-ea"/>
                <a:sym typeface="+mn-lt"/>
              </a:rPr>
              <a:t>）以下关于华为云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smtClean="0">
                <a:latin typeface="+mn-lt"/>
                <a:ea typeface="+mn-ea"/>
                <a:cs typeface="+mn-ea"/>
                <a:sym typeface="+mn-lt"/>
              </a:rPr>
              <a:t>框架描述正确的是（     ）。</a:t>
            </a:r>
            <a:endParaRPr lang="en-US" altLang="zh-CN" dirty="0" smtClean="0">
              <a:latin typeface="+mn-lt"/>
              <a:ea typeface="+mn-ea"/>
              <a:cs typeface="+mn-ea"/>
              <a:sym typeface="+mn-lt"/>
            </a:endParaRPr>
          </a:p>
          <a:p>
            <a:pPr lvl="1"/>
            <a:r>
              <a:rPr lang="zh-CN" altLang="en-US" sz="1600" dirty="0">
                <a:latin typeface="+mn-lt"/>
                <a:ea typeface="+mn-ea"/>
                <a:cs typeface="+mn-ea"/>
                <a:sym typeface="+mn-lt"/>
              </a:rPr>
              <a:t>集合业界先进理念，华为</a:t>
            </a:r>
            <a:r>
              <a:rPr lang="en-US" altLang="zh-CN" sz="1600" dirty="0">
                <a:latin typeface="+mn-lt"/>
                <a:ea typeface="+mn-ea"/>
                <a:cs typeface="+mn-ea"/>
                <a:sym typeface="+mn-lt"/>
              </a:rPr>
              <a:t>30</a:t>
            </a:r>
            <a:r>
              <a:rPr lang="zh-CN" altLang="en-US" sz="1600" dirty="0">
                <a:latin typeface="+mn-lt"/>
                <a:ea typeface="+mn-ea"/>
                <a:cs typeface="+mn-ea"/>
                <a:sym typeface="+mn-lt"/>
              </a:rPr>
              <a:t>年研发经验，可操作可落地的端到端一站式开发方法论和工具链。</a:t>
            </a:r>
            <a:endParaRPr lang="en-US" altLang="zh-CN" sz="1600" dirty="0">
              <a:latin typeface="+mn-lt"/>
              <a:ea typeface="+mn-ea"/>
              <a:cs typeface="+mn-ea"/>
              <a:sym typeface="+mn-lt"/>
            </a:endParaRPr>
          </a:p>
          <a:p>
            <a:pPr lvl="1"/>
            <a:r>
              <a:rPr lang="zh-CN" altLang="en-US" sz="1600" dirty="0">
                <a:latin typeface="+mn-lt"/>
                <a:ea typeface="+mn-ea"/>
                <a:cs typeface="+mn-ea"/>
                <a:sym typeface="+mn-lt"/>
              </a:rPr>
              <a:t>集华为研发实践、前沿研发理念、先进研发工具于一体，使能软件企业</a:t>
            </a:r>
            <a:r>
              <a:rPr lang="en-US" altLang="zh-CN" sz="1600" dirty="0">
                <a:latin typeface="+mn-lt"/>
                <a:ea typeface="+mn-ea"/>
                <a:cs typeface="+mn-ea"/>
                <a:sym typeface="+mn-lt"/>
              </a:rPr>
              <a:t>/</a:t>
            </a:r>
            <a:r>
              <a:rPr lang="zh-CN" altLang="en-US" sz="1600" dirty="0">
                <a:latin typeface="+mn-lt"/>
                <a:ea typeface="+mn-ea"/>
                <a:cs typeface="+mn-ea"/>
                <a:sym typeface="+mn-lt"/>
              </a:rPr>
              <a:t>开发者简单高效地向最终用户交付有价值的软件</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lvl="1"/>
            <a:r>
              <a:rPr lang="zh-CN" altLang="en-US" sz="1600" dirty="0">
                <a:latin typeface="+mn-lt"/>
                <a:ea typeface="+mn-ea"/>
                <a:cs typeface="+mn-ea"/>
                <a:sym typeface="+mn-lt"/>
              </a:rPr>
              <a:t>端到端工具链服务 </a:t>
            </a:r>
            <a:r>
              <a:rPr lang="en-US" altLang="zh-CN" sz="1600" dirty="0">
                <a:latin typeface="+mn-lt"/>
                <a:ea typeface="+mn-ea"/>
                <a:cs typeface="+mn-ea"/>
                <a:sym typeface="+mn-lt"/>
              </a:rPr>
              <a:t>- </a:t>
            </a:r>
            <a:r>
              <a:rPr lang="zh-CN" altLang="en-US" sz="1600" dirty="0">
                <a:latin typeface="+mn-lt"/>
                <a:ea typeface="+mn-ea"/>
                <a:cs typeface="+mn-ea"/>
                <a:sym typeface="+mn-lt"/>
              </a:rPr>
              <a:t>涵盖软件生命周期</a:t>
            </a:r>
            <a:r>
              <a:rPr lang="zh-CN" altLang="en-US" sz="1600" dirty="0" smtClean="0">
                <a:latin typeface="+mn-lt"/>
                <a:ea typeface="+mn-ea"/>
                <a:cs typeface="+mn-ea"/>
                <a:sym typeface="+mn-lt"/>
              </a:rPr>
              <a:t>环节。</a:t>
            </a:r>
            <a:endParaRPr lang="zh-CN" altLang="en-US" sz="1600" dirty="0">
              <a:latin typeface="+mn-lt"/>
              <a:ea typeface="+mn-ea"/>
              <a:cs typeface="+mn-ea"/>
              <a:sym typeface="+mn-lt"/>
            </a:endParaRP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3191631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Font typeface="+mj-lt"/>
              <a:buAutoNum type="arabicPeriod" startAt="5"/>
            </a:pPr>
            <a:r>
              <a:rPr lang="zh-CN" altLang="en-US" dirty="0" smtClean="0">
                <a:latin typeface="+mn-lt"/>
                <a:ea typeface="+mn-ea"/>
                <a:cs typeface="+mn-ea"/>
                <a:sym typeface="+mn-lt"/>
              </a:rPr>
              <a:t>组建</a:t>
            </a:r>
            <a:r>
              <a:rPr lang="en-US" altLang="zh-CN" dirty="0" smtClean="0">
                <a:latin typeface="+mn-lt"/>
                <a:ea typeface="+mn-ea"/>
                <a:cs typeface="+mn-ea"/>
                <a:sym typeface="+mn-lt"/>
              </a:rPr>
              <a:t>Scrum</a:t>
            </a:r>
            <a:r>
              <a:rPr lang="zh-CN" altLang="en-US" dirty="0" smtClean="0">
                <a:latin typeface="+mn-lt"/>
                <a:ea typeface="+mn-ea"/>
                <a:cs typeface="+mn-ea"/>
                <a:sym typeface="+mn-lt"/>
              </a:rPr>
              <a:t>团队。</a:t>
            </a:r>
            <a:endParaRPr lang="en-US" altLang="zh-CN" dirty="0" smtClean="0">
              <a:latin typeface="+mn-lt"/>
              <a:ea typeface="+mn-ea"/>
              <a:cs typeface="+mn-ea"/>
              <a:sym typeface="+mn-lt"/>
            </a:endParaRPr>
          </a:p>
          <a:p>
            <a:pPr marL="401637" lvl="1" indent="0">
              <a:buNone/>
            </a:pPr>
            <a:r>
              <a:rPr lang="zh-CN" altLang="en-US" dirty="0">
                <a:latin typeface="+mn-lt"/>
                <a:ea typeface="+mn-ea"/>
                <a:cs typeface="+mn-ea"/>
                <a:sym typeface="+mn-lt"/>
              </a:rPr>
              <a:t>内容：</a:t>
            </a:r>
          </a:p>
          <a:p>
            <a:pPr lvl="2"/>
            <a:r>
              <a:rPr lang="zh-CN" altLang="en-US" dirty="0">
                <a:latin typeface="+mn-lt"/>
                <a:ea typeface="+mn-ea"/>
                <a:cs typeface="+mn-ea"/>
                <a:sym typeface="+mn-lt"/>
              </a:rPr>
              <a:t>组内讨论，在提供的三个项目中，确定本组所选项目</a:t>
            </a:r>
          </a:p>
          <a:p>
            <a:pPr lvl="2"/>
            <a:r>
              <a:rPr lang="zh-CN" altLang="en-US" dirty="0">
                <a:latin typeface="+mn-lt"/>
                <a:ea typeface="+mn-ea"/>
                <a:cs typeface="+mn-ea"/>
                <a:sym typeface="+mn-lt"/>
              </a:rPr>
              <a:t>组内分配人员角色，组建</a:t>
            </a:r>
            <a:r>
              <a:rPr lang="en-US" altLang="zh-CN" dirty="0">
                <a:latin typeface="+mn-lt"/>
                <a:ea typeface="+mn-ea"/>
                <a:cs typeface="+mn-ea"/>
                <a:sym typeface="+mn-lt"/>
              </a:rPr>
              <a:t>Scrum</a:t>
            </a:r>
            <a:r>
              <a:rPr lang="zh-CN" altLang="en-US" dirty="0">
                <a:latin typeface="+mn-lt"/>
                <a:ea typeface="+mn-ea"/>
                <a:cs typeface="+mn-ea"/>
                <a:sym typeface="+mn-lt"/>
              </a:rPr>
              <a:t>团队</a:t>
            </a:r>
          </a:p>
          <a:p>
            <a:pPr lvl="2"/>
            <a:r>
              <a:rPr lang="zh-CN" altLang="en-US" dirty="0">
                <a:latin typeface="+mn-lt"/>
                <a:ea typeface="+mn-ea"/>
                <a:cs typeface="+mn-ea"/>
                <a:sym typeface="+mn-lt"/>
              </a:rPr>
              <a:t>各角色在小组内阐述自己的角色职责</a:t>
            </a:r>
          </a:p>
          <a:p>
            <a:pPr marL="401637" lvl="1" indent="0">
              <a:buNone/>
            </a:pPr>
            <a:r>
              <a:rPr lang="zh-CN" altLang="en-US" dirty="0">
                <a:latin typeface="+mn-lt"/>
                <a:ea typeface="+mn-ea"/>
                <a:cs typeface="+mn-ea"/>
                <a:sym typeface="+mn-lt"/>
              </a:rPr>
              <a:t>目的：帮助</a:t>
            </a:r>
            <a:r>
              <a:rPr lang="zh-CN" altLang="en-US" dirty="0" smtClean="0">
                <a:latin typeface="+mn-lt"/>
                <a:ea typeface="+mn-ea"/>
                <a:cs typeface="+mn-ea"/>
                <a:sym typeface="+mn-lt"/>
              </a:rPr>
              <a:t>学生了解</a:t>
            </a:r>
            <a:r>
              <a:rPr lang="en-US" altLang="zh-CN" dirty="0">
                <a:latin typeface="+mn-lt"/>
                <a:ea typeface="+mn-ea"/>
                <a:cs typeface="+mn-ea"/>
                <a:sym typeface="+mn-lt"/>
              </a:rPr>
              <a:t>Scrum</a:t>
            </a:r>
            <a:r>
              <a:rPr lang="zh-CN" altLang="en-US" dirty="0">
                <a:latin typeface="+mn-lt"/>
                <a:ea typeface="+mn-ea"/>
                <a:cs typeface="+mn-ea"/>
                <a:sym typeface="+mn-lt"/>
              </a:rPr>
              <a:t>团队的组织架构，并帮助</a:t>
            </a:r>
            <a:r>
              <a:rPr lang="zh-CN" altLang="en-US" dirty="0" smtClean="0">
                <a:latin typeface="+mn-lt"/>
                <a:ea typeface="+mn-ea"/>
                <a:cs typeface="+mn-ea"/>
                <a:sym typeface="+mn-lt"/>
              </a:rPr>
              <a:t>学生理解</a:t>
            </a:r>
            <a:r>
              <a:rPr lang="en-US" altLang="zh-CN" dirty="0">
                <a:latin typeface="+mn-lt"/>
                <a:ea typeface="+mn-ea"/>
                <a:cs typeface="+mn-ea"/>
                <a:sym typeface="+mn-lt"/>
              </a:rPr>
              <a:t>Scrum</a:t>
            </a:r>
            <a:r>
              <a:rPr lang="zh-CN" altLang="en-US" dirty="0">
                <a:latin typeface="+mn-lt"/>
                <a:ea typeface="+mn-ea"/>
                <a:cs typeface="+mn-ea"/>
                <a:sym typeface="+mn-lt"/>
              </a:rPr>
              <a:t>各角色的职责</a:t>
            </a:r>
          </a:p>
          <a:p>
            <a:pPr marL="401637" lvl="1" indent="0">
              <a:buNone/>
            </a:pPr>
            <a:r>
              <a:rPr lang="zh-CN" altLang="en-US" dirty="0">
                <a:latin typeface="+mn-lt"/>
                <a:ea typeface="+mn-ea"/>
                <a:cs typeface="+mn-ea"/>
                <a:sym typeface="+mn-lt"/>
              </a:rPr>
              <a:t>时间：</a:t>
            </a:r>
            <a:r>
              <a:rPr lang="en-US" altLang="zh-CN" dirty="0">
                <a:latin typeface="+mn-lt"/>
                <a:ea typeface="+mn-ea"/>
                <a:cs typeface="+mn-ea"/>
                <a:sym typeface="+mn-lt"/>
              </a:rPr>
              <a:t>10</a:t>
            </a:r>
            <a:r>
              <a:rPr lang="zh-CN" altLang="en-US" dirty="0">
                <a:latin typeface="+mn-lt"/>
                <a:ea typeface="+mn-ea"/>
                <a:cs typeface="+mn-ea"/>
                <a:sym typeface="+mn-lt"/>
              </a:rPr>
              <a:t>分钟</a:t>
            </a: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521117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latin typeface="+mn-lt"/>
                <a:ea typeface="+mn-ea"/>
                <a:cs typeface="+mn-ea"/>
                <a:sym typeface="+mn-lt"/>
              </a:rPr>
              <a:t>本章主要了介绍当前软件产业发展趋势，敏捷软件开发和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框架及其主要服务。</a:t>
            </a:r>
            <a:endParaRPr lang="zh-CN" altLang="en-US" dirty="0">
              <a:latin typeface="+mn-lt"/>
              <a:ea typeface="+mn-ea"/>
              <a:cs typeface="+mn-ea"/>
              <a:sym typeface="+mn-lt"/>
            </a:endParaRPr>
          </a:p>
        </p:txBody>
      </p:sp>
    </p:spTree>
    <p:extLst>
      <p:ext uri="{BB962C8B-B14F-4D97-AF65-F5344CB8AC3E}">
        <p14:creationId xmlns:p14="http://schemas.microsoft.com/office/powerpoint/2010/main" val="3926486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新形势下企业</a:t>
            </a:r>
            <a:r>
              <a:rPr lang="zh-CN" altLang="en-US" dirty="0" smtClean="0">
                <a:latin typeface="+mn-lt"/>
                <a:ea typeface="+mn-ea"/>
                <a:cs typeface="+mn-ea"/>
                <a:sym typeface="+mn-lt"/>
              </a:rPr>
              <a:t>面对多重</a:t>
            </a:r>
            <a:r>
              <a:rPr lang="zh-CN" altLang="en-US" dirty="0">
                <a:latin typeface="+mn-lt"/>
                <a:ea typeface="+mn-ea"/>
                <a:cs typeface="+mn-ea"/>
                <a:sym typeface="+mn-lt"/>
              </a:rPr>
              <a:t>挑战</a:t>
            </a:r>
          </a:p>
        </p:txBody>
      </p:sp>
      <p:sp>
        <p:nvSpPr>
          <p:cNvPr id="3" name="TextBox 9"/>
          <p:cNvSpPr txBox="1"/>
          <p:nvPr/>
        </p:nvSpPr>
        <p:spPr>
          <a:xfrm>
            <a:off x="4336138" y="4417167"/>
            <a:ext cx="3604854" cy="1722355"/>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跨地域沟通协作多、效率低；</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研发环境、类生产环境、生产环境不一致；</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多</a:t>
            </a:r>
            <a:r>
              <a:rPr lang="en-US" altLang="zh-CN" sz="1599" dirty="0">
                <a:cs typeface="+mn-ea"/>
                <a:sym typeface="+mn-lt"/>
              </a:rPr>
              <a:t>Region</a:t>
            </a:r>
            <a:r>
              <a:rPr lang="zh-CN" altLang="en-US" sz="1599" dirty="0">
                <a:cs typeface="+mn-ea"/>
                <a:sym typeface="+mn-lt"/>
              </a:rPr>
              <a:t>并行部署上线</a:t>
            </a:r>
            <a:r>
              <a:rPr lang="zh-CN" altLang="en-US" sz="1599" dirty="0" smtClean="0">
                <a:cs typeface="+mn-ea"/>
                <a:sym typeface="+mn-lt"/>
              </a:rPr>
              <a:t>复杂；</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急需一站式开发、测试、部署、运维</a:t>
            </a:r>
            <a:r>
              <a:rPr lang="zh-CN" altLang="en-US" sz="1599" dirty="0" smtClean="0">
                <a:cs typeface="+mn-ea"/>
                <a:sym typeface="+mn-lt"/>
              </a:rPr>
              <a:t>平台。</a:t>
            </a:r>
            <a:endParaRPr lang="zh-CN" altLang="en-US" sz="1599" dirty="0">
              <a:cs typeface="+mn-ea"/>
              <a:sym typeface="+mn-lt"/>
            </a:endParaRPr>
          </a:p>
        </p:txBody>
      </p:sp>
      <p:sp>
        <p:nvSpPr>
          <p:cNvPr id="4" name="TextBox 12"/>
          <p:cNvSpPr txBox="1"/>
          <p:nvPr/>
        </p:nvSpPr>
        <p:spPr>
          <a:xfrm>
            <a:off x="7987307" y="4459547"/>
            <a:ext cx="3472856" cy="1191648"/>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en-US" altLang="zh-CN" sz="1599" dirty="0">
                <a:cs typeface="+mn-ea"/>
                <a:sym typeface="+mn-lt"/>
              </a:rPr>
              <a:t>7X24</a:t>
            </a:r>
            <a:r>
              <a:rPr lang="zh-CN" altLang="en-US" sz="1599" dirty="0">
                <a:cs typeface="+mn-ea"/>
                <a:sym typeface="+mn-lt"/>
              </a:rPr>
              <a:t>小时运行，可靠性要求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公有云服务，安全要求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核心研发数据在传输与存储上存在</a:t>
            </a:r>
            <a:r>
              <a:rPr lang="zh-CN" altLang="en-US" sz="1599" dirty="0" smtClean="0">
                <a:cs typeface="+mn-ea"/>
                <a:sym typeface="+mn-lt"/>
              </a:rPr>
              <a:t>风险；</a:t>
            </a:r>
            <a:endParaRPr lang="zh-CN" altLang="en-US" sz="1599" dirty="0">
              <a:cs typeface="+mn-ea"/>
              <a:sym typeface="+mn-lt"/>
            </a:endParaRPr>
          </a:p>
        </p:txBody>
      </p:sp>
      <p:grpSp>
        <p:nvGrpSpPr>
          <p:cNvPr id="5" name="组合 7"/>
          <p:cNvGrpSpPr/>
          <p:nvPr/>
        </p:nvGrpSpPr>
        <p:grpSpPr>
          <a:xfrm>
            <a:off x="811287" y="1426134"/>
            <a:ext cx="3391062" cy="441362"/>
            <a:chOff x="353473" y="2806483"/>
            <a:chExt cx="2836854" cy="441534"/>
          </a:xfrm>
          <a:noFill/>
        </p:grpSpPr>
        <p:sp>
          <p:nvSpPr>
            <p:cNvPr id="6" name="圆角矩形 258"/>
            <p:cNvSpPr/>
            <p:nvPr/>
          </p:nvSpPr>
          <p:spPr>
            <a:xfrm>
              <a:off x="353473" y="2806483"/>
              <a:ext cx="2836854" cy="441534"/>
            </a:xfrm>
            <a:prstGeom prst="roundRect">
              <a:avLst>
                <a:gd name="adj" fmla="val 12"/>
              </a:avLst>
            </a:prstGeom>
            <a:solidFill>
              <a:srgbClr val="3D62AD"/>
            </a:solid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7" name="TextBox 199"/>
            <p:cNvSpPr txBox="1"/>
            <p:nvPr/>
          </p:nvSpPr>
          <p:spPr>
            <a:xfrm>
              <a:off x="641875" y="2855502"/>
              <a:ext cx="2425355" cy="369332"/>
            </a:xfrm>
            <a:prstGeom prst="rect">
              <a:avLst/>
            </a:prstGeom>
            <a:grpFill/>
          </p:spPr>
          <p:txBody>
            <a:bodyPr wrap="square" rtlCol="0">
              <a:spAutoFit/>
            </a:bodyPr>
            <a:lstStyle/>
            <a:p>
              <a:pPr defTabSz="829371" eaLnBrk="0" hangingPunct="0">
                <a:buSzPct val="60000"/>
              </a:pPr>
              <a:r>
                <a:rPr lang="zh-CN" altLang="en-US" b="1" dirty="0">
                  <a:solidFill>
                    <a:schemeClr val="bg1"/>
                  </a:solidFill>
                  <a:cs typeface="+mn-ea"/>
                  <a:sym typeface="+mn-lt"/>
                </a:rPr>
                <a:t>交付频率高，研发周期短</a:t>
              </a:r>
            </a:p>
          </p:txBody>
        </p:sp>
      </p:grpSp>
      <p:grpSp>
        <p:nvGrpSpPr>
          <p:cNvPr id="8" name="组合 10"/>
          <p:cNvGrpSpPr/>
          <p:nvPr/>
        </p:nvGrpSpPr>
        <p:grpSpPr>
          <a:xfrm>
            <a:off x="4462371" y="1426134"/>
            <a:ext cx="3317991" cy="441362"/>
            <a:chOff x="353473" y="2806483"/>
            <a:chExt cx="2836854" cy="441534"/>
          </a:xfrm>
          <a:solidFill>
            <a:srgbClr val="3D62AD"/>
          </a:solidFill>
        </p:grpSpPr>
        <p:sp>
          <p:nvSpPr>
            <p:cNvPr id="10" name="圆角矩形 258"/>
            <p:cNvSpPr/>
            <p:nvPr/>
          </p:nvSpPr>
          <p:spPr>
            <a:xfrm>
              <a:off x="35347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1" name="TextBox 199"/>
            <p:cNvSpPr txBox="1"/>
            <p:nvPr/>
          </p:nvSpPr>
          <p:spPr>
            <a:xfrm>
              <a:off x="421952" y="2832910"/>
              <a:ext cx="2757229" cy="369332"/>
            </a:xfrm>
            <a:prstGeom prst="rect">
              <a:avLst/>
            </a:prstGeom>
            <a:grpFill/>
          </p:spPr>
          <p:txBody>
            <a:bodyPr wrap="square" rtlCol="0" anchor="ctr">
              <a:spAutoFit/>
            </a:bodyPr>
            <a:lstStyle/>
            <a:p>
              <a:pPr defTabSz="829371" eaLnBrk="0" hangingPunct="0">
                <a:buSzPct val="60000"/>
              </a:pPr>
              <a:r>
                <a:rPr lang="zh-CN" altLang="en-US" b="1" dirty="0">
                  <a:solidFill>
                    <a:schemeClr val="bg1"/>
                  </a:solidFill>
                  <a:cs typeface="+mn-ea"/>
                  <a:sym typeface="+mn-lt"/>
                </a:rPr>
                <a:t>跨地域协作多，部署发布复杂</a:t>
              </a:r>
            </a:p>
          </p:txBody>
        </p:sp>
      </p:grpSp>
      <p:grpSp>
        <p:nvGrpSpPr>
          <p:cNvPr id="12" name="组合 13"/>
          <p:cNvGrpSpPr/>
          <p:nvPr/>
        </p:nvGrpSpPr>
        <p:grpSpPr>
          <a:xfrm>
            <a:off x="8037488" y="1426134"/>
            <a:ext cx="3405523" cy="441362"/>
            <a:chOff x="306853" y="2806483"/>
            <a:chExt cx="2836854" cy="441534"/>
          </a:xfrm>
          <a:solidFill>
            <a:srgbClr val="3D62AD"/>
          </a:solidFill>
        </p:grpSpPr>
        <p:sp>
          <p:nvSpPr>
            <p:cNvPr id="13" name="圆角矩形 258"/>
            <p:cNvSpPr/>
            <p:nvPr/>
          </p:nvSpPr>
          <p:spPr>
            <a:xfrm>
              <a:off x="30685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4" name="TextBox 199"/>
            <p:cNvSpPr txBox="1"/>
            <p:nvPr/>
          </p:nvSpPr>
          <p:spPr>
            <a:xfrm>
              <a:off x="868366" y="2844072"/>
              <a:ext cx="2142448" cy="369332"/>
            </a:xfrm>
            <a:prstGeom prst="rect">
              <a:avLst/>
            </a:prstGeom>
            <a:grpFill/>
          </p:spPr>
          <p:txBody>
            <a:bodyPr wrap="square" rtlCol="0">
              <a:spAutoFit/>
            </a:bodyPr>
            <a:lstStyle/>
            <a:p>
              <a:pPr defTabSz="829371" eaLnBrk="0" hangingPunct="0">
                <a:buSzPct val="60000"/>
              </a:pPr>
              <a:r>
                <a:rPr lang="zh-CN" altLang="en-US" b="1" dirty="0">
                  <a:solidFill>
                    <a:prstClr val="white"/>
                  </a:solidFill>
                  <a:cs typeface="+mn-ea"/>
                  <a:sym typeface="+mn-lt"/>
                </a:rPr>
                <a:t>可靠性与安全要求高</a:t>
              </a:r>
            </a:p>
          </p:txBody>
        </p:sp>
      </p:grpSp>
      <p:sp>
        <p:nvSpPr>
          <p:cNvPr id="15" name="矩形 14"/>
          <p:cNvSpPr/>
          <p:nvPr/>
        </p:nvSpPr>
        <p:spPr>
          <a:xfrm>
            <a:off x="696984" y="4430265"/>
            <a:ext cx="3358764" cy="1153711"/>
          </a:xfrm>
          <a:prstGeom prst="rect">
            <a:avLst/>
          </a:prstGeom>
        </p:spPr>
        <p:txBody>
          <a:bodyPr wrap="square">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小特性</a:t>
            </a:r>
            <a:r>
              <a:rPr lang="en-US" altLang="zh-CN" sz="1599" dirty="0">
                <a:cs typeface="+mn-ea"/>
                <a:sym typeface="+mn-lt"/>
              </a:rPr>
              <a:t>1</a:t>
            </a:r>
            <a:r>
              <a:rPr lang="zh-CN" altLang="en-US" sz="1599" dirty="0">
                <a:cs typeface="+mn-ea"/>
                <a:sym typeface="+mn-lt"/>
              </a:rPr>
              <a:t>天交付一次，版本</a:t>
            </a:r>
            <a:r>
              <a:rPr lang="en-US" altLang="zh-CN" sz="1599" dirty="0">
                <a:cs typeface="+mn-ea"/>
                <a:sym typeface="+mn-lt"/>
              </a:rPr>
              <a:t>2</a:t>
            </a:r>
            <a:r>
              <a:rPr lang="zh-CN" altLang="en-US" sz="1599" dirty="0">
                <a:cs typeface="+mn-ea"/>
                <a:sym typeface="+mn-lt"/>
              </a:rPr>
              <a:t>周交付一</a:t>
            </a:r>
            <a:r>
              <a:rPr lang="zh-CN" altLang="en-US" sz="1599" dirty="0" smtClean="0">
                <a:cs typeface="+mn-ea"/>
                <a:sym typeface="+mn-lt"/>
              </a:rPr>
              <a:t>次；</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快速交付、快速</a:t>
            </a:r>
            <a:r>
              <a:rPr lang="zh-CN" altLang="en-US" sz="1599" dirty="0" smtClean="0">
                <a:cs typeface="+mn-ea"/>
                <a:sym typeface="+mn-lt"/>
              </a:rPr>
              <a:t>反馈；</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精益创业模式（</a:t>
            </a:r>
            <a:r>
              <a:rPr lang="en-US" altLang="zh-CN" sz="1599" dirty="0" smtClean="0">
                <a:cs typeface="+mn-ea"/>
                <a:sym typeface="+mn-lt"/>
              </a:rPr>
              <a:t>MVP</a:t>
            </a:r>
            <a:r>
              <a:rPr lang="zh-CN" altLang="en-US" sz="1599" dirty="0" smtClean="0">
                <a:cs typeface="+mn-ea"/>
                <a:sym typeface="+mn-lt"/>
              </a:rPr>
              <a:t>）。</a:t>
            </a:r>
            <a:endParaRPr lang="zh-CN" altLang="en-US" sz="1599" dirty="0">
              <a:cs typeface="+mn-ea"/>
              <a:sym typeface="+mn-lt"/>
            </a:endParaRPr>
          </a:p>
        </p:txBody>
      </p:sp>
      <p:pic>
        <p:nvPicPr>
          <p:cNvPr id="16" name="Picture 3"/>
          <p:cNvPicPr>
            <a:picLocks noChangeAspect="1" noChangeArrowheads="1"/>
          </p:cNvPicPr>
          <p:nvPr/>
        </p:nvPicPr>
        <p:blipFill>
          <a:blip r:embed="rId3" cstate="print"/>
          <a:srcRect/>
          <a:stretch>
            <a:fillRect/>
          </a:stretch>
        </p:blipFill>
        <p:spPr bwMode="auto">
          <a:xfrm>
            <a:off x="695398" y="1943429"/>
            <a:ext cx="3391062" cy="2243683"/>
          </a:xfrm>
          <a:prstGeom prst="rect">
            <a:avLst/>
          </a:prstGeom>
          <a:noFill/>
          <a:ln w="9525">
            <a:noFill/>
            <a:miter lim="800000"/>
            <a:headEnd/>
            <a:tailEnd/>
          </a:ln>
        </p:spPr>
      </p:pic>
      <p:pic>
        <p:nvPicPr>
          <p:cNvPr id="17" name="图片 1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048955" y="1942401"/>
            <a:ext cx="3349560" cy="2205057"/>
          </a:xfrm>
          <a:prstGeom prst="rect">
            <a:avLst/>
          </a:prstGeom>
          <a:noFill/>
          <a:ln>
            <a:noFill/>
          </a:ln>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19213" y="1942401"/>
            <a:ext cx="3077457" cy="2205057"/>
          </a:xfrm>
          <a:prstGeom prst="rect">
            <a:avLst/>
          </a:prstGeom>
          <a:noFill/>
          <a:ln w="9525">
            <a:noFill/>
            <a:miter lim="800000"/>
            <a:headEnd/>
            <a:tailEnd/>
          </a:ln>
        </p:spPr>
      </p:pic>
    </p:spTree>
    <p:extLst>
      <p:ext uri="{BB962C8B-B14F-4D97-AF65-F5344CB8AC3E}">
        <p14:creationId xmlns:p14="http://schemas.microsoft.com/office/powerpoint/2010/main" val="2911766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新形势新挑战促进软件研发模式不断优化创新</a:t>
            </a:r>
            <a:endParaRPr lang="zh-CN" altLang="en-US" dirty="0">
              <a:latin typeface="+mn-lt"/>
              <a:ea typeface="+mn-ea"/>
              <a:cs typeface="+mn-ea"/>
              <a:sym typeface="+mn-lt"/>
            </a:endParaRP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smtClean="0">
                  <a:latin typeface="+mn-lt"/>
                  <a:ea typeface="+mn-ea"/>
                  <a:cs typeface="+mn-ea"/>
                  <a:sym typeface="+mn-lt"/>
                </a:rPr>
                <a:t>（</a:t>
              </a:r>
              <a:r>
                <a:rPr lang="en-US" altLang="zh-CN" sz="1200" dirty="0" smtClean="0">
                  <a:latin typeface="+mn-lt"/>
                  <a:ea typeface="+mn-ea"/>
                  <a:cs typeface="+mn-ea"/>
                  <a:sym typeface="+mn-lt"/>
                </a:rPr>
                <a:t>1</a:t>
              </a:r>
              <a:r>
                <a:rPr lang="zh-CN" altLang="en-US" sz="1200" dirty="0" smtClean="0">
                  <a:latin typeface="+mn-lt"/>
                  <a:ea typeface="+mn-ea"/>
                  <a:cs typeface="+mn-ea"/>
                  <a:sym typeface="+mn-lt"/>
                </a:rPr>
                <a:t>）价值驱动，聚焦最高价值最高优先级的工作；</a:t>
              </a:r>
              <a:r>
                <a:rPr lang="en-US" altLang="zh-CN" sz="1200" dirty="0" smtClean="0">
                  <a:latin typeface="+mn-lt"/>
                  <a:ea typeface="+mn-ea"/>
                  <a:cs typeface="+mn-ea"/>
                  <a:sym typeface="+mn-lt"/>
                </a:rPr>
                <a:t>	</a:t>
              </a:r>
              <a:r>
                <a:rPr lang="zh-CN" altLang="en-US" sz="1200" dirty="0" smtClean="0">
                  <a:latin typeface="+mn-lt"/>
                  <a:ea typeface="+mn-ea"/>
                  <a:cs typeface="+mn-ea"/>
                  <a:sym typeface="+mn-lt"/>
                </a:rPr>
                <a:t>（</a:t>
              </a:r>
              <a:r>
                <a:rPr lang="en-US" altLang="zh-CN" sz="1200" dirty="0" smtClean="0">
                  <a:latin typeface="+mn-lt"/>
                  <a:ea typeface="+mn-ea"/>
                  <a:cs typeface="+mn-ea"/>
                  <a:sym typeface="+mn-lt"/>
                </a:rPr>
                <a:t>2</a:t>
              </a:r>
              <a:r>
                <a:rPr lang="zh-CN" altLang="en-US" sz="1200" dirty="0" smtClean="0">
                  <a:latin typeface="+mn-lt"/>
                  <a:ea typeface="+mn-ea"/>
                  <a:cs typeface="+mn-ea"/>
                  <a:sym typeface="+mn-lt"/>
                </a:rPr>
                <a:t>）持续研发，小步快跑，快速闭环；</a:t>
              </a:r>
            </a:p>
            <a:p>
              <a:pPr algn="l"/>
              <a:r>
                <a:rPr lang="zh-CN" altLang="en-US" sz="1200" dirty="0" smtClean="0">
                  <a:latin typeface="+mn-lt"/>
                  <a:ea typeface="+mn-ea"/>
                  <a:cs typeface="+mn-ea"/>
                  <a:sym typeface="+mn-lt"/>
                </a:rPr>
                <a:t>（</a:t>
              </a:r>
              <a:r>
                <a:rPr lang="en-US" altLang="zh-CN" sz="1200" dirty="0" smtClean="0">
                  <a:latin typeface="+mn-lt"/>
                  <a:ea typeface="+mn-ea"/>
                  <a:cs typeface="+mn-ea"/>
                  <a:sym typeface="+mn-lt"/>
                </a:rPr>
                <a:t>3</a:t>
              </a:r>
              <a:r>
                <a:rPr lang="zh-CN" altLang="en-US" sz="1200" dirty="0" smtClean="0">
                  <a:latin typeface="+mn-lt"/>
                  <a:ea typeface="+mn-ea"/>
                  <a:cs typeface="+mn-ea"/>
                  <a:sym typeface="+mn-lt"/>
                </a:rPr>
                <a:t>）拥抱变化，根据市场需要和研发能力按需发布；</a:t>
              </a:r>
              <a:r>
                <a:rPr lang="en-US" altLang="zh-CN" sz="1200" dirty="0" smtClean="0">
                  <a:latin typeface="+mn-lt"/>
                  <a:ea typeface="+mn-ea"/>
                  <a:cs typeface="+mn-ea"/>
                  <a:sym typeface="+mn-lt"/>
                </a:rPr>
                <a:t>	</a:t>
              </a:r>
              <a:r>
                <a:rPr lang="zh-CN" altLang="en-US" sz="1200" dirty="0" smtClean="0">
                  <a:latin typeface="+mn-lt"/>
                  <a:ea typeface="+mn-ea"/>
                  <a:cs typeface="+mn-ea"/>
                  <a:sym typeface="+mn-lt"/>
                </a:rPr>
                <a:t>（</a:t>
              </a:r>
              <a:r>
                <a:rPr lang="en-US" altLang="zh-CN" sz="1200" dirty="0" smtClean="0">
                  <a:latin typeface="+mn-lt"/>
                  <a:ea typeface="+mn-ea"/>
                  <a:cs typeface="+mn-ea"/>
                  <a:sym typeface="+mn-lt"/>
                </a:rPr>
                <a:t>4</a:t>
              </a:r>
              <a:r>
                <a:rPr lang="zh-CN" altLang="en-US" sz="1200" dirty="0" smtClean="0">
                  <a:latin typeface="+mn-lt"/>
                  <a:ea typeface="+mn-ea"/>
                  <a:cs typeface="+mn-ea"/>
                  <a:sym typeface="+mn-lt"/>
                </a:rPr>
                <a:t>）客户深度参与，联合创新，运营驱动开发。</a:t>
              </a:r>
              <a:endParaRPr lang="en-US" altLang="zh-CN" sz="1200" dirty="0">
                <a:latin typeface="+mn-lt"/>
                <a:ea typeface="+mn-ea"/>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cs typeface="+mn-ea"/>
                  <a:sym typeface="+mn-lt"/>
                </a:rPr>
                <a:t>规模化</a:t>
              </a:r>
              <a:r>
                <a:rPr lang="zh-CN" altLang="en-US" sz="1200" dirty="0">
                  <a:cs typeface="+mn-ea"/>
                  <a:sym typeface="+mn-lt"/>
                </a:rPr>
                <a:t>敏捷</a:t>
              </a:r>
              <a:endParaRPr lang="en-US" sz="1200" dirty="0">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Kaizen</a:t>
              </a:r>
              <a:r>
                <a:rPr lang="zh-CN" altLang="en-US" sz="1200" b="1" dirty="0">
                  <a:solidFill>
                    <a:srgbClr val="000000"/>
                  </a:solidFill>
                  <a:cs typeface="+mn-ea"/>
                  <a:sym typeface="+mn-lt"/>
                </a:rPr>
                <a:t>和精益企业</a:t>
              </a:r>
              <a:endParaRPr lang="en-US" altLang="zh-CN" sz="1200" b="1" dirty="0">
                <a:solidFill>
                  <a:srgbClr val="000000"/>
                </a:solidFill>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IT</a:t>
              </a:r>
              <a:r>
                <a:rPr lang="zh-CN" altLang="en-US" sz="1200" b="1" dirty="0">
                  <a:solidFill>
                    <a:srgbClr val="000000"/>
                  </a:solidFill>
                  <a:cs typeface="+mn-ea"/>
                  <a:sym typeface="+mn-lt"/>
                </a:rPr>
                <a:t>服务管理和</a:t>
              </a:r>
              <a:r>
                <a:rPr lang="en-US" altLang="zh-CN" sz="1200" b="1" dirty="0">
                  <a:solidFill>
                    <a:srgbClr val="000000"/>
                  </a:solidFill>
                  <a:cs typeface="+mn-ea"/>
                  <a:sym typeface="+mn-lt"/>
                </a:rPr>
                <a:t>IT</a:t>
              </a:r>
              <a:r>
                <a:rPr lang="zh-CN" altLang="en-US" sz="1200" b="1" dirty="0">
                  <a:solidFill>
                    <a:srgbClr val="000000"/>
                  </a:solidFill>
                  <a:cs typeface="+mn-ea"/>
                  <a:sym typeface="+mn-lt"/>
                </a:rPr>
                <a:t>基础架构库（</a:t>
              </a:r>
              <a:r>
                <a:rPr lang="en-US" altLang="zh-CN" sz="1200" b="1" dirty="0">
                  <a:solidFill>
                    <a:srgbClr val="000000"/>
                  </a:solidFill>
                  <a:cs typeface="+mn-ea"/>
                  <a:sym typeface="+mn-lt"/>
                </a:rPr>
                <a:t>ITIL</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敏捷开发</a:t>
              </a:r>
              <a:endParaRPr lang="en-US" altLang="zh-CN" sz="1200" b="1" dirty="0">
                <a:solidFill>
                  <a:srgbClr val="000000"/>
                </a:solidFill>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统计</a:t>
              </a:r>
              <a:r>
                <a:rPr lang="zh-CN" altLang="en-US" sz="1200" dirty="0">
                  <a:solidFill>
                    <a:srgbClr val="000000"/>
                  </a:solidFill>
                  <a:cs typeface="+mn-ea"/>
                  <a:sym typeface="+mn-lt"/>
                </a:rPr>
                <a:t>过程控制</a:t>
              </a:r>
              <a:endParaRPr lang="en-US" altLang="zh-CN" sz="1200" dirty="0">
                <a:solidFill>
                  <a:srgbClr val="000000"/>
                </a:solidFill>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人，</a:t>
              </a:r>
              <a:r>
                <a:rPr lang="zh-CN" altLang="en-US" sz="1200" b="1" dirty="0">
                  <a:solidFill>
                    <a:srgbClr val="000000"/>
                  </a:solidFill>
                  <a:cs typeface="+mn-ea"/>
                  <a:sym typeface="+mn-lt"/>
                </a:rPr>
                <a:t>流程</a:t>
              </a:r>
              <a:r>
                <a:rPr lang="zh-CN" altLang="en-US" sz="1200" dirty="0">
                  <a:solidFill>
                    <a:srgbClr val="000000"/>
                  </a:solidFill>
                  <a:cs typeface="+mn-ea"/>
                  <a:sym typeface="+mn-lt"/>
                </a:rPr>
                <a:t>，技术</a:t>
              </a:r>
              <a:endParaRPr lang="en-US" altLang="zh-CN" sz="1200" dirty="0">
                <a:solidFill>
                  <a:srgbClr val="000000"/>
                </a:solidFill>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rgbClr val="000000"/>
                  </a:solidFill>
                  <a:cs typeface="+mn-ea"/>
                  <a:sym typeface="+mn-lt"/>
                </a:rPr>
                <a:t>持续</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smtClean="0">
                  <a:solidFill>
                    <a:srgbClr val="000000"/>
                  </a:solidFill>
                  <a:cs typeface="+mn-ea"/>
                  <a:sym typeface="+mn-lt"/>
                </a:rPr>
                <a:t>戴明和全面质量管理</a:t>
              </a:r>
              <a:r>
                <a:rPr lang="zh-CN" altLang="en-US" sz="1200" b="1" dirty="0">
                  <a:solidFill>
                    <a:srgbClr val="000000"/>
                  </a:solidFill>
                  <a:cs typeface="+mn-ea"/>
                  <a:sym typeface="+mn-lt"/>
                </a:rPr>
                <a:t>（</a:t>
              </a:r>
              <a:r>
                <a:rPr lang="en-US" altLang="zh-CN" sz="1200" b="1" dirty="0">
                  <a:solidFill>
                    <a:srgbClr val="000000"/>
                  </a:solidFill>
                  <a:cs typeface="+mn-ea"/>
                  <a:sym typeface="+mn-lt"/>
                </a:rPr>
                <a:t>TQM</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12" name="TextBox 67"/>
            <p:cNvSpPr txBox="1"/>
            <p:nvPr/>
          </p:nvSpPr>
          <p:spPr>
            <a:xfrm>
              <a:off x="1377334" y="2258018"/>
              <a:ext cx="968556"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主机</a:t>
              </a:r>
              <a:endParaRPr lang="en-US" altLang="zh-CN" sz="1399" dirty="0">
                <a:solidFill>
                  <a:srgbClr val="000000"/>
                </a:solidFill>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持续</a:t>
              </a:r>
              <a:r>
                <a:rPr lang="zh-CN" altLang="en-US" sz="1200" dirty="0">
                  <a:solidFill>
                    <a:srgbClr val="000000"/>
                  </a:solidFill>
                  <a:cs typeface="+mn-ea"/>
                  <a:sym typeface="+mn-lt"/>
                </a:rPr>
                <a:t>改进</a:t>
              </a:r>
              <a:endParaRPr lang="en-US" altLang="zh-CN" sz="1200" dirty="0">
                <a:solidFill>
                  <a:srgbClr val="000000"/>
                </a:solidFill>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即</a:t>
              </a:r>
              <a:r>
                <a:rPr lang="zh-CN" altLang="en-US" sz="1200" b="1" dirty="0">
                  <a:solidFill>
                    <a:srgbClr val="000000"/>
                  </a:solidFill>
                  <a:cs typeface="+mn-ea"/>
                  <a:sym typeface="+mn-lt"/>
                </a:rPr>
                <a:t>时</a:t>
              </a:r>
              <a:r>
                <a:rPr lang="zh-CN" altLang="en-US" sz="1200" dirty="0">
                  <a:solidFill>
                    <a:srgbClr val="000000"/>
                  </a:solidFill>
                  <a:cs typeface="+mn-ea"/>
                  <a:sym typeface="+mn-lt"/>
                </a:rPr>
                <a:t>制（</a:t>
              </a:r>
              <a:r>
                <a:rPr lang="en-US" altLang="zh-CN" sz="1200" dirty="0">
                  <a:solidFill>
                    <a:srgbClr val="000000"/>
                  </a:solidFill>
                  <a:cs typeface="+mn-ea"/>
                  <a:sym typeface="+mn-lt"/>
                </a:rPr>
                <a:t>JIT</a:t>
              </a:r>
              <a:r>
                <a:rPr lang="zh-CN" altLang="en-US" sz="1200" dirty="0">
                  <a:solidFill>
                    <a:srgbClr val="000000"/>
                  </a:solidFill>
                  <a:cs typeface="+mn-ea"/>
                  <a:sym typeface="+mn-lt"/>
                </a:rPr>
                <a:t>）</a:t>
              </a:r>
              <a:endParaRPr lang="en-US" altLang="zh-CN" sz="1200" dirty="0">
                <a:solidFill>
                  <a:srgbClr val="000000"/>
                </a:solidFill>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流式</a:t>
              </a:r>
              <a:r>
                <a:rPr lang="zh-CN" altLang="en-US" sz="1399" dirty="0">
                  <a:solidFill>
                    <a:srgbClr val="000000"/>
                  </a:solidFill>
                  <a:cs typeface="+mn-ea"/>
                  <a:sym typeface="+mn-lt"/>
                </a:rPr>
                <a:t>生产</a:t>
              </a:r>
              <a:endParaRPr lang="en-US" altLang="zh-CN" sz="1399" dirty="0">
                <a:solidFill>
                  <a:srgbClr val="000000"/>
                </a:solidFill>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cs typeface="+mn-ea"/>
                  <a:sym typeface="+mn-lt"/>
                </a:rPr>
                <a:t>受控</a:t>
              </a:r>
              <a:r>
                <a:rPr lang="zh-CN" altLang="en-US" sz="1399" b="1" dirty="0">
                  <a:solidFill>
                    <a:srgbClr val="000000"/>
                  </a:solidFill>
                  <a:cs typeface="+mn-ea"/>
                  <a:sym typeface="+mn-lt"/>
                </a:rPr>
                <a:t>稳定</a:t>
              </a:r>
              <a:endParaRPr lang="en-US" altLang="zh-CN" sz="1399" dirty="0">
                <a:solidFill>
                  <a:srgbClr val="000000"/>
                </a:solidFill>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客户端</a:t>
              </a:r>
              <a:r>
                <a:rPr lang="en-US" altLang="zh-CN" sz="1399" dirty="0">
                  <a:solidFill>
                    <a:srgbClr val="000000"/>
                  </a:solidFill>
                  <a:cs typeface="+mn-ea"/>
                  <a:sym typeface="+mn-lt"/>
                </a:rPr>
                <a:t>/</a:t>
              </a:r>
              <a:r>
                <a:rPr lang="zh-CN" altLang="en-US" sz="1399" dirty="0">
                  <a:solidFill>
                    <a:srgbClr val="000000"/>
                  </a:solidFill>
                  <a:cs typeface="+mn-ea"/>
                  <a:sym typeface="+mn-lt"/>
                </a:rPr>
                <a:t>服务器</a:t>
              </a:r>
              <a:endParaRPr lang="en-US" altLang="zh-CN" sz="1399" dirty="0">
                <a:solidFill>
                  <a:srgbClr val="000000"/>
                </a:solidFill>
                <a:cs typeface="+mn-ea"/>
                <a:sym typeface="+mn-lt"/>
              </a:endParaRPr>
            </a:p>
          </p:txBody>
        </p:sp>
        <p:sp>
          <p:nvSpPr>
            <p:cNvPr id="118" name="TextBox 67"/>
            <p:cNvSpPr txBox="1"/>
            <p:nvPr/>
          </p:nvSpPr>
          <p:spPr>
            <a:xfrm>
              <a:off x="6235761" y="4077620"/>
              <a:ext cx="963574" cy="284865"/>
            </a:xfrm>
            <a:prstGeom prst="rect">
              <a:avLst/>
            </a:prstGeom>
            <a:solidFill>
              <a:schemeClr val="bg1"/>
            </a:solidFill>
          </p:spPr>
          <p:txBody>
            <a:bodyPr wrap="square" rtlCol="0">
              <a:spAutoFit/>
            </a:bodyPr>
            <a:lstStyle/>
            <a:p>
              <a:pPr algn="r"/>
              <a:r>
                <a:rPr lang="zh-CN" altLang="en-US" sz="1200" b="1" dirty="0">
                  <a:solidFill>
                    <a:srgbClr val="000000"/>
                  </a:solidFill>
                  <a:cs typeface="+mn-ea"/>
                  <a:sym typeface="+mn-lt"/>
                </a:rPr>
                <a:t>频繁</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响应</a:t>
              </a:r>
              <a:r>
                <a:rPr lang="zh-CN" altLang="en-US" sz="1399" dirty="0">
                  <a:solidFill>
                    <a:srgbClr val="000000"/>
                  </a:solidFill>
                  <a:cs typeface="+mn-ea"/>
                  <a:sym typeface="+mn-lt"/>
                </a:rPr>
                <a:t>变化</a:t>
              </a:r>
              <a:endParaRPr lang="en-US" altLang="zh-CN" sz="1399" dirty="0">
                <a:solidFill>
                  <a:srgbClr val="000000"/>
                </a:solidFill>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cs typeface="+mn-ea"/>
                  <a:sym typeface="+mn-lt"/>
                </a:rPr>
                <a:t>自动化</a:t>
              </a:r>
              <a:r>
                <a:rPr lang="zh-CN" altLang="en-US" sz="1400" dirty="0">
                  <a:solidFill>
                    <a:srgbClr val="000000"/>
                  </a:solidFill>
                  <a:cs typeface="+mn-ea"/>
                  <a:sym typeface="+mn-lt"/>
                </a:rPr>
                <a:t>测试及基础设施</a:t>
              </a:r>
              <a:endParaRPr lang="en-US" altLang="zh-CN" sz="1400" dirty="0">
                <a:solidFill>
                  <a:srgbClr val="000000"/>
                </a:solidFill>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服务导向</a:t>
              </a:r>
              <a:endParaRPr lang="en-US" altLang="zh-CN" sz="1399" dirty="0">
                <a:solidFill>
                  <a:srgbClr val="000000"/>
                </a:solidFill>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云</a:t>
              </a:r>
              <a:r>
                <a:rPr lang="en-US" altLang="zh-CN" sz="1399" dirty="0">
                  <a:solidFill>
                    <a:srgbClr val="000000"/>
                  </a:solidFill>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cs typeface="+mn-ea"/>
                    <a:sym typeface="+mn-lt"/>
                  </a:rPr>
                  <a:t>DevOps</a:t>
                </a:r>
                <a:endParaRPr lang="zh-CN" altLang="en-US" sz="1599" dirty="0">
                  <a:cs typeface="+mn-ea"/>
                  <a:sym typeface="+mn-lt"/>
                </a:endParaRPr>
              </a:p>
              <a:p>
                <a:pPr marL="57127" lvl="1" indent="-57127" defTabSz="399890">
                  <a:lnSpc>
                    <a:spcPct val="90000"/>
                  </a:lnSpc>
                  <a:spcBef>
                    <a:spcPct val="0"/>
                  </a:spcBef>
                  <a:spcAft>
                    <a:spcPct val="15000"/>
                  </a:spcAft>
                  <a:buChar char="••"/>
                </a:pPr>
                <a:r>
                  <a:rPr lang="zh-CN" altLang="en-US" sz="1200" dirty="0">
                    <a:cs typeface="+mn-ea"/>
                    <a:sym typeface="+mn-lt"/>
                  </a:rPr>
                  <a:t>自运营场景</a:t>
                </a:r>
              </a:p>
              <a:p>
                <a:pPr marL="57127" lvl="1" indent="-57127" defTabSz="399890">
                  <a:lnSpc>
                    <a:spcPct val="90000"/>
                  </a:lnSpc>
                  <a:spcBef>
                    <a:spcPct val="0"/>
                  </a:spcBef>
                  <a:spcAft>
                    <a:spcPct val="15000"/>
                  </a:spcAft>
                  <a:buChar char="••"/>
                </a:pPr>
                <a:r>
                  <a:rPr lang="zh-CN" altLang="en-US" sz="1200" dirty="0">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cs typeface="+mn-ea"/>
                  <a:sym typeface="+mn-lt"/>
                </a:rPr>
                <a:t>反脆弱性</a:t>
              </a:r>
              <a:endParaRPr lang="en-US" sz="1399" dirty="0">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1950’s</a:t>
            </a:r>
            <a:endParaRPr lang="zh-CN" altLang="en-US" sz="1200" b="1" dirty="0">
              <a:solidFill>
                <a:schemeClr val="tx1"/>
              </a:solidFill>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1980’s</a:t>
            </a:r>
            <a:endParaRPr lang="zh-CN" altLang="en-US" sz="1200" b="1" dirty="0">
              <a:solidFill>
                <a:schemeClr val="tx1"/>
              </a:solidFill>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1990’s</a:t>
            </a:r>
            <a:endParaRPr lang="zh-CN" altLang="en-US" sz="1200" b="1" dirty="0">
              <a:solidFill>
                <a:schemeClr val="tx1"/>
              </a:solidFill>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2000’s</a:t>
            </a:r>
            <a:endParaRPr lang="zh-CN" altLang="en-US" sz="1200" b="1" dirty="0">
              <a:solidFill>
                <a:schemeClr val="tx1"/>
              </a:solidFill>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2010’s</a:t>
            </a:r>
            <a:endParaRPr lang="zh-CN" altLang="en-US" sz="1200" b="1" dirty="0">
              <a:solidFill>
                <a:schemeClr val="tx1"/>
              </a:solidFill>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1551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华为的实践</a:t>
            </a:r>
            <a:endParaRPr lang="zh-CN" altLang="en-US" dirty="0"/>
          </a:p>
        </p:txBody>
      </p:sp>
      <p:pic>
        <p:nvPicPr>
          <p:cNvPr id="2050" name="Picture 2" descr="https://support.huaweicloud.com/reference-devcloud/zh-cn_image_01854863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32" y="1295619"/>
            <a:ext cx="79248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29340" y="1244011"/>
            <a:ext cx="2615609" cy="4154984"/>
          </a:xfrm>
          <a:prstGeom prst="rect">
            <a:avLst/>
          </a:prstGeom>
          <a:noFill/>
        </p:spPr>
        <p:txBody>
          <a:bodyPr wrap="square" rtlCol="0">
            <a:spAutoFit/>
          </a:bodyPr>
          <a:lstStyle/>
          <a:p>
            <a:r>
              <a:rPr lang="zh-CN" altLang="en-US" sz="1200" dirty="0"/>
              <a:t>软件工程有三代：第一代是软件作坊时代，那时候没有规范的流程，刚有软件；第二代是过程控制时代；第三代从</a:t>
            </a:r>
            <a:r>
              <a:rPr lang="en-US" altLang="zh-CN" sz="1200" dirty="0"/>
              <a:t>2001</a:t>
            </a:r>
            <a:r>
              <a:rPr lang="zh-CN" altLang="en-US" sz="1200" dirty="0"/>
              <a:t>年开始进入了敏捷、精益和</a:t>
            </a:r>
            <a:r>
              <a:rPr lang="en-US" altLang="zh-CN" sz="1200" dirty="0" err="1"/>
              <a:t>DevOps</a:t>
            </a:r>
            <a:r>
              <a:rPr lang="zh-CN" altLang="en-US" sz="1200" dirty="0"/>
              <a:t>时代。这三个时代每个时代历时</a:t>
            </a:r>
            <a:r>
              <a:rPr lang="en-US" altLang="zh-CN" sz="1200" dirty="0"/>
              <a:t>20</a:t>
            </a:r>
            <a:r>
              <a:rPr lang="zh-CN" altLang="en-US" sz="1200" dirty="0"/>
              <a:t>年。</a:t>
            </a:r>
          </a:p>
          <a:p>
            <a:endParaRPr lang="zh-CN" altLang="en-US" sz="1200" dirty="0"/>
          </a:p>
          <a:p>
            <a:r>
              <a:rPr lang="zh-CN" altLang="en-US" sz="1200" dirty="0"/>
              <a:t>华为也经历了三个时代历程</a:t>
            </a:r>
            <a:r>
              <a:rPr lang="zh-CN" altLang="en-US" sz="1200" dirty="0" smtClean="0"/>
              <a:t>。</a:t>
            </a:r>
            <a:r>
              <a:rPr lang="en-US" altLang="zh-CN" sz="1200" dirty="0" smtClean="0"/>
              <a:t>1998</a:t>
            </a:r>
            <a:r>
              <a:rPr lang="zh-CN" altLang="en-US" sz="1200" dirty="0"/>
              <a:t>年之前，华为采用小作坊模式，那时候称为“游击队”，没有流程，靠人力资源堆砌</a:t>
            </a:r>
            <a:r>
              <a:rPr lang="zh-CN" altLang="en-US" sz="1200" dirty="0" smtClean="0"/>
              <a:t>。华</a:t>
            </a:r>
            <a:r>
              <a:rPr lang="zh-CN" altLang="en-US" sz="1200" dirty="0"/>
              <a:t>为认识到和业界相比，华为的人均产出较低，决策层意识到必须要引入先进的流程，因此引入了</a:t>
            </a:r>
            <a:r>
              <a:rPr lang="en-US" altLang="zh-CN" sz="1200" dirty="0"/>
              <a:t>IPD</a:t>
            </a:r>
            <a:r>
              <a:rPr lang="zh-CN" altLang="en-US" sz="1200" dirty="0"/>
              <a:t>流程，于是从</a:t>
            </a:r>
            <a:r>
              <a:rPr lang="en-US" altLang="zh-CN" sz="1200" dirty="0"/>
              <a:t>1999</a:t>
            </a:r>
            <a:r>
              <a:rPr lang="zh-CN" altLang="en-US" sz="1200" dirty="0"/>
              <a:t>年开始华为进入了重型控制时代。从</a:t>
            </a:r>
            <a:r>
              <a:rPr lang="en-US" altLang="zh-CN" sz="1200" dirty="0"/>
              <a:t>2008</a:t>
            </a:r>
            <a:r>
              <a:rPr lang="zh-CN" altLang="en-US" sz="1200" dirty="0"/>
              <a:t>年开始引入敏捷，华为做敏捷已经做了</a:t>
            </a:r>
            <a:r>
              <a:rPr lang="zh-CN" altLang="en-US" sz="1200" dirty="0" smtClean="0"/>
              <a:t>十多年</a:t>
            </a:r>
            <a:r>
              <a:rPr lang="zh-CN" altLang="en-US" sz="1200" dirty="0"/>
              <a:t>时间，这第三个时代称为特种兵时代，基本上华为所有的先进方法大师、国际大师都在华为做过顾问。到</a:t>
            </a:r>
            <a:r>
              <a:rPr lang="en-US" altLang="zh-CN" sz="1200" dirty="0"/>
              <a:t>2015</a:t>
            </a:r>
            <a:r>
              <a:rPr lang="zh-CN" altLang="en-US" sz="1200" dirty="0"/>
              <a:t>年时，华为已经在绝大多数产品线部署了持续交付流水线，并实施</a:t>
            </a:r>
            <a:r>
              <a:rPr lang="en-US" altLang="zh-CN" sz="1200" dirty="0" err="1"/>
              <a:t>DevOps</a:t>
            </a:r>
            <a:r>
              <a:rPr lang="zh-CN" altLang="en-US" sz="1200" dirty="0"/>
              <a:t>。</a:t>
            </a:r>
          </a:p>
        </p:txBody>
      </p:sp>
    </p:spTree>
    <p:extLst>
      <p:ext uri="{BB962C8B-B14F-4D97-AF65-F5344CB8AC3E}">
        <p14:creationId xmlns:p14="http://schemas.microsoft.com/office/powerpoint/2010/main" val="2851376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3.xml><?xml version="1.0" encoding="utf-8"?>
<ds:datastoreItem xmlns:ds="http://schemas.openxmlformats.org/officeDocument/2006/customXml" ds:itemID="{A1A4E927-2E19-40DA-AC21-D3EBC4321306}">
  <ds:schemaRefs>
    <ds:schemaRef ds:uri="http://purl.org/dc/elements/1.1/"/>
    <ds:schemaRef ds:uri="http://purl.org/dc/term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10818</TotalTime>
  <Words>11677</Words>
  <Application>Microsoft Office PowerPoint</Application>
  <PresentationFormat>宽屏</PresentationFormat>
  <Paragraphs>1478</Paragraphs>
  <Slides>64</Slides>
  <Notes>64</Notes>
  <HiddenSlides>3</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64</vt:i4>
      </vt:variant>
    </vt:vector>
  </HeadingPairs>
  <TitlesOfParts>
    <vt:vector size="81" baseType="lpstr">
      <vt:lpstr>FontAwesome</vt:lpstr>
      <vt:lpstr>Gill Sans</vt:lpstr>
      <vt:lpstr>Helvetica Neue</vt:lpstr>
      <vt:lpstr>冬青黑体简体中文 W3</vt:lpstr>
      <vt:lpstr>方正兰亭黑简体</vt:lpstr>
      <vt:lpstr>华文细黑</vt:lpstr>
      <vt:lpstr>Microsoft YaHei</vt:lpstr>
      <vt:lpstr>Microsoft YaHei</vt:lpstr>
      <vt:lpstr>微软雅黑 Light</vt:lpstr>
      <vt:lpstr>Arial</vt:lpstr>
      <vt:lpstr>Calibri</vt:lpstr>
      <vt:lpstr>Huawei Sans</vt:lpstr>
      <vt:lpstr>Wingdings</vt:lpstr>
      <vt:lpstr>1_标题页模板</vt:lpstr>
      <vt:lpstr>2_功能页模板</vt:lpstr>
      <vt:lpstr>3_内容页模板</vt:lpstr>
      <vt:lpstr>4_感谢页模板</vt:lpstr>
      <vt:lpstr>软件工程 - 敏捷DevOps开发方法 </vt:lpstr>
      <vt:lpstr>PowerPoint 演示文稿</vt:lpstr>
      <vt:lpstr>PowerPoint 演示文稿</vt:lpstr>
      <vt:lpstr>PowerPoint 演示文稿</vt:lpstr>
      <vt:lpstr>全球软件产业正在向服务化转型</vt:lpstr>
      <vt:lpstr>云成为软件的普遍承载方式</vt:lpstr>
      <vt:lpstr>新形势下企业面对多重挑战</vt:lpstr>
      <vt:lpstr>新形势新挑战促进软件研发模式不断优化创新</vt:lpstr>
      <vt:lpstr>华为的实践</vt:lpstr>
      <vt:lpstr>PowerPoint 演示文稿</vt:lpstr>
      <vt:lpstr>敏捷价值观 - 敏捷软件开发宣言 (1)</vt:lpstr>
      <vt:lpstr>敏捷价值观 - 敏捷软件开发宣言 (2)</vt:lpstr>
      <vt:lpstr>敏捷开发与瀑布开发的外在区别</vt:lpstr>
      <vt:lpstr>敏捷更符合软件开发规律</vt:lpstr>
      <vt:lpstr>价值驱动 - 敏捷与传统瀑布型模式的最大区别</vt:lpstr>
      <vt:lpstr>敏捷常用的工程方法</vt:lpstr>
      <vt:lpstr>PowerPoint 演示文稿</vt:lpstr>
      <vt:lpstr>敏捷开发管理方法 - Scrum</vt:lpstr>
      <vt:lpstr>Scrum三大特点</vt:lpstr>
      <vt:lpstr>全面视角的Scrum框架</vt:lpstr>
      <vt:lpstr>Scrum框架 (1)</vt:lpstr>
      <vt:lpstr>Scrum团队模型（三种角色）</vt:lpstr>
      <vt:lpstr>Scrum三种工件</vt:lpstr>
      <vt:lpstr>Scrum过程模型 （5个活动 + 1个合约）</vt:lpstr>
      <vt:lpstr>敏捷开发管理方法 - 看板</vt:lpstr>
      <vt:lpstr>看板展示核心元素</vt:lpstr>
      <vt:lpstr>看板分层架构</vt:lpstr>
      <vt:lpstr>PowerPoint 演示文稿</vt:lpstr>
      <vt:lpstr>DevOps是什么</vt:lpstr>
      <vt:lpstr>DevOps生命周期过程</vt:lpstr>
      <vt:lpstr>持续集成与持续交付</vt:lpstr>
      <vt:lpstr>DevOps收益与价值</vt:lpstr>
      <vt:lpstr>DevOps持续交付实施框架</vt:lpstr>
      <vt:lpstr>PowerPoint 演示文稿</vt:lpstr>
      <vt:lpstr>敏捷和DevOps关系</vt:lpstr>
      <vt:lpstr>DevOps覆盖端到端交付周期</vt:lpstr>
      <vt:lpstr>DevOps覆盖端到端交付周期</vt:lpstr>
      <vt:lpstr>PowerPoint 演示文稿</vt:lpstr>
      <vt:lpstr>PowerPoint 演示文稿</vt:lpstr>
      <vt:lpstr>华为云DevCloud HE2E DevOps框架</vt:lpstr>
      <vt:lpstr>华为云DevCloud - 一站式，全流程，安全可信的DevOps平台</vt:lpstr>
      <vt:lpstr>端到端工具链服务 - 涵盖软件生命周期环节</vt:lpstr>
      <vt:lpstr>PowerPoint 演示文稿</vt:lpstr>
      <vt:lpstr>PowerPoint 演示文稿</vt:lpstr>
      <vt:lpstr>基于华为云DevCloud和云容器引擎的DevOps流水线</vt:lpstr>
      <vt:lpstr>设计与计划阶段</vt:lpstr>
      <vt:lpstr>敏捷项目管理</vt:lpstr>
      <vt:lpstr>开发与测试阶段</vt:lpstr>
      <vt:lpstr>代码托管</vt:lpstr>
      <vt:lpstr>云测 - 一站式云端测试管理和自动化测试平台</vt:lpstr>
      <vt:lpstr>持续集成和持续部署</vt:lpstr>
      <vt:lpstr>打造快速, 可靠, 可重复的流水线</vt:lpstr>
      <vt:lpstr>代码检查 - 持续看护代码质量, 防止代码腐化</vt:lpstr>
      <vt:lpstr>编译构建 - 一站式的持续集成</vt:lpstr>
      <vt:lpstr>部署 - 一键自动化部署到物理机，虚机，容器</vt:lpstr>
      <vt:lpstr>发布 - 软件包资产的可视化管理和追溯</vt:lpstr>
      <vt:lpstr>华为开源镜像站</vt:lpstr>
      <vt:lpstr>容器化云环境CCE</vt:lpstr>
      <vt:lpstr>统一丰富的开发者生态</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daiyuanming</cp:lastModifiedBy>
  <cp:revision>357</cp:revision>
  <cp:lastPrinted>2020-07-31T09:33:18Z</cp:lastPrinted>
  <dcterms:created xsi:type="dcterms:W3CDTF">2018-11-29T10:16:29Z</dcterms:created>
  <dcterms:modified xsi:type="dcterms:W3CDTF">2021-03-18T03:06:03Z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(3)U0vEPGOgLVAkPdcNVhySbWDKSQtrbeqe7QViBEjVQxOcIkRBb5+350qhSvZr7D62bKF2tPXO
QPUYyRxvEqZaLqZ/qtSRSqJwmFdc98jE9spTAjTCrnZIjWTGipg/kCV56Q7vYn8N7qtYjc30
Ve/godc7d4oDGc0nNk8L5Sc4Abzr6LbVtTlqx5HXXII692eLtaiUj7VSvyj0u2G64vESI47u
8zQ4d/coJhBe34pbop</vt:lpwstr>
  </property>
  <property fmtid="{D5CDD505-2E9C-101B-9397-08002B2CF9AE}" pid="3" name="_2015_ms_pID_7253431">
    <vt:lpwstr>oXyplHPOY/A5OkNosu4cvR4PTKCdHE/CC1WLyHqgoplAYC4a3sYB04
tamsOHIeSv31XkpzQj1RbLKFw1oMiaATuxFWPwTZV81r5m4vihoUsVOj756jFrCW+m9mjJ/3
VpSkvHQg3qAGzU7IcgU61Gkh3W8r9h95pfl1zpK3ndMehD0k213c+XDNX2RCs9hXeztrdonJ
ceOKa7+0wh5AwEs/agKvVQuugv/hlMPlFEy3</vt:lpwstr>
  </property>
  <property fmtid="{D5CDD505-2E9C-101B-9397-08002B2CF9AE}" pid="4" name="_2015_ms_pID_7253432">
    <vt:lpwstr>jFsVbPCTDg6yr11AqyC0HzM=</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